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7" r:id="rId1"/>
    <p:sldMasterId id="2147483710" r:id="rId2"/>
  </p:sldMasterIdLst>
  <p:notesMasterIdLst>
    <p:notesMasterId r:id="rId71"/>
  </p:notesMasterIdLst>
  <p:sldIdLst>
    <p:sldId id="256" r:id="rId3"/>
    <p:sldId id="259" r:id="rId4"/>
    <p:sldId id="260" r:id="rId5"/>
    <p:sldId id="261" r:id="rId6"/>
    <p:sldId id="262" r:id="rId7"/>
    <p:sldId id="263" r:id="rId8"/>
    <p:sldId id="264" r:id="rId9"/>
    <p:sldId id="265" r:id="rId10"/>
    <p:sldId id="266" r:id="rId11"/>
    <p:sldId id="267" r:id="rId12"/>
    <p:sldId id="268" r:id="rId13"/>
    <p:sldId id="327"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326" r:id="rId35"/>
    <p:sldId id="289" r:id="rId36"/>
    <p:sldId id="290" r:id="rId37"/>
    <p:sldId id="291" r:id="rId38"/>
    <p:sldId id="292" r:id="rId39"/>
    <p:sldId id="293" r:id="rId40"/>
    <p:sldId id="295" r:id="rId41"/>
    <p:sldId id="296" r:id="rId42"/>
    <p:sldId id="297" r:id="rId43"/>
    <p:sldId id="298" r:id="rId44"/>
    <p:sldId id="299"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3" r:id="rId66"/>
    <p:sldId id="328" r:id="rId67"/>
    <p:sldId id="324" r:id="rId68"/>
    <p:sldId id="325" r:id="rId69"/>
    <p:sldId id="257" r:id="rId7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FA5CC"/>
    <a:srgbClr val="0066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1333"/>
    <p:restoredTop sz="83115"/>
  </p:normalViewPr>
  <p:slideViewPr>
    <p:cSldViewPr>
      <p:cViewPr varScale="1">
        <p:scale>
          <a:sx n="82" d="100"/>
          <a:sy n="82" d="100"/>
        </p:scale>
        <p:origin x="2064" y="160"/>
      </p:cViewPr>
      <p:guideLst>
        <p:guide orient="horz" pos="2160"/>
        <p:guide pos="2880"/>
      </p:guideLst>
    </p:cSldViewPr>
  </p:slideViewPr>
  <p:notesTextViewPr>
    <p:cViewPr>
      <p:scale>
        <a:sx n="1" d="1"/>
        <a:sy n="1" d="1"/>
      </p:scale>
      <p:origin x="0" y="0"/>
    </p:cViewPr>
  </p:notesTextViewPr>
  <p:notesViewPr>
    <p:cSldViewPr>
      <p:cViewPr varScale="1">
        <p:scale>
          <a:sx n="85" d="100"/>
          <a:sy n="85" d="100"/>
        </p:scale>
        <p:origin x="2720" y="192"/>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74" Type="http://schemas.openxmlformats.org/officeDocument/2006/relationships/theme" Target="theme/theme1.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presProps" Target="presProps.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viewProps" Target="viewProps.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 Type="http://schemas.openxmlformats.org/officeDocument/2006/relationships/slide" Target="slides/slide5.xml"/><Relationship Id="rId71"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04E8BF-607D-F642-A353-F9626AADB258}" type="datetimeFigureOut">
              <a:rPr lang="en-US" smtClean="0"/>
              <a:t>12/25/21</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EC1839-0A07-EE4F-9747-B9AC925E2845}" type="slidenum">
              <a:rPr lang="en-US" smtClean="0"/>
              <a:t>‹#›</a:t>
            </a:fld>
            <a:endParaRPr lang="en-US"/>
          </a:p>
        </p:txBody>
      </p:sp>
    </p:spTree>
    <p:extLst>
      <p:ext uri="{BB962C8B-B14F-4D97-AF65-F5344CB8AC3E}">
        <p14:creationId xmlns:p14="http://schemas.microsoft.com/office/powerpoint/2010/main" val="165391012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Small changes in airway</a:t>
            </a:r>
            <a:r>
              <a:rPr lang="en-US" baseline="0" dirty="0"/>
              <a:t> radius have a large impact on air flow in children and infants</a:t>
            </a:r>
            <a:endParaRPr lang="en-US" dirty="0"/>
          </a:p>
        </p:txBody>
      </p:sp>
      <p:sp>
        <p:nvSpPr>
          <p:cNvPr id="4" name="Slide Number Placeholder 3"/>
          <p:cNvSpPr>
            <a:spLocks noGrp="1"/>
          </p:cNvSpPr>
          <p:nvPr>
            <p:ph type="sldNum" sz="quarter" idx="10"/>
          </p:nvPr>
        </p:nvSpPr>
        <p:spPr/>
        <p:txBody>
          <a:bodyPr/>
          <a:lstStyle/>
          <a:p>
            <a:fld id="{33EC1839-0A07-EE4F-9747-B9AC925E2845}" type="slidenum">
              <a:rPr lang="en-US" smtClean="0"/>
              <a:t>9</a:t>
            </a:fld>
            <a:endParaRPr lang="en-US"/>
          </a:p>
        </p:txBody>
      </p:sp>
    </p:spTree>
    <p:extLst>
      <p:ext uri="{BB962C8B-B14F-4D97-AF65-F5344CB8AC3E}">
        <p14:creationId xmlns:p14="http://schemas.microsoft.com/office/powerpoint/2010/main" val="2391945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33EC1839-0A07-EE4F-9747-B9AC925E2845}" type="slidenum">
              <a:rPr lang="en-US" smtClean="0"/>
              <a:t>15</a:t>
            </a:fld>
            <a:endParaRPr lang="en-US"/>
          </a:p>
        </p:txBody>
      </p:sp>
    </p:spTree>
    <p:extLst>
      <p:ext uri="{BB962C8B-B14F-4D97-AF65-F5344CB8AC3E}">
        <p14:creationId xmlns:p14="http://schemas.microsoft.com/office/powerpoint/2010/main" val="31421647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tiff"/></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3.tiff"/><Relationship Id="rId2" Type="http://schemas.openxmlformats.org/officeDocument/2006/relationships/image" Target="../media/image1.png"/><Relationship Id="rId1" Type="http://schemas.openxmlformats.org/officeDocument/2006/relationships/slideMaster" Target="../slideMasters/slideMaster2.xml"/><Relationship Id="rId4" Type="http://schemas.openxmlformats.org/officeDocument/2006/relationships/image" Target="../media/image2.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3781424" y="1122363"/>
            <a:ext cx="4219576" cy="1620837"/>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3781424" y="3112008"/>
            <a:ext cx="4192076" cy="103454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6" name="Slide Number Placeholder 5"/>
          <p:cNvSpPr>
            <a:spLocks noGrp="1"/>
          </p:cNvSpPr>
          <p:nvPr>
            <p:ph type="sldNum" sz="quarter" idx="12"/>
          </p:nvPr>
        </p:nvSpPr>
        <p:spPr/>
        <p:txBody>
          <a:bodyPr/>
          <a:lstStyle/>
          <a:p>
            <a:fld id="{A896584C-8EE5-4B46-95C6-310E37E01D6D}" type="slidenum">
              <a:rPr lang="en-US" smtClean="0"/>
              <a:t>‹#›</a:t>
            </a:fld>
            <a:endParaRPr lang="en-US"/>
          </a:p>
        </p:txBody>
      </p:sp>
      <p:sp>
        <p:nvSpPr>
          <p:cNvPr id="5" name="Rectangle 4">
            <a:extLst>
              <a:ext uri="{FF2B5EF4-FFF2-40B4-BE49-F238E27FC236}">
                <a16:creationId xmlns:a16="http://schemas.microsoft.com/office/drawing/2014/main" id="{9FEC0F12-96E8-2D40-891E-1D6C34DA46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74A35003-EB6B-0646-848A-F915C5954CC7}"/>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13B5F59-955C-554E-8BE9-6151993B5F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0D6C718C-17C8-C749-AA2A-4D7DC560A8E5}"/>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4154821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1276A63-E598-485A-8C5B-305438A0ED6C}" type="datetimeFigureOut">
              <a:rPr lang="en-US" smtClean="0"/>
              <a:t>12/25/21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96584C-8EE5-4B46-95C6-310E37E01D6D}" type="slidenum">
              <a:rPr lang="en-US" smtClean="0"/>
              <a:t>‹#›</a:t>
            </a:fld>
            <a:endParaRPr lang="en-US"/>
          </a:p>
        </p:txBody>
      </p:sp>
      <p:sp>
        <p:nvSpPr>
          <p:cNvPr id="7" name="Rectangle 4">
            <a:extLst>
              <a:ext uri="{FF2B5EF4-FFF2-40B4-BE49-F238E27FC236}">
                <a16:creationId xmlns:a16="http://schemas.microsoft.com/office/drawing/2014/main" id="{6DD03537-5D3B-084F-9ACA-980068C4F8B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79D7561B-8C8B-AA41-9F65-298F29E7114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50503EAC-90E6-B74A-8903-C646A41F507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D97A1E1E-D3A0-B843-A3BB-572BDF547D0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7607562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1276A63-E598-485A-8C5B-305438A0ED6C}" type="datetimeFigureOut">
              <a:rPr lang="en-US" smtClean="0"/>
              <a:t>12/25/21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96584C-8EE5-4B46-95C6-310E37E01D6D}" type="slidenum">
              <a:rPr lang="en-US" smtClean="0"/>
              <a:t>‹#›</a:t>
            </a:fld>
            <a:endParaRPr lang="en-US"/>
          </a:p>
        </p:txBody>
      </p:sp>
      <p:sp>
        <p:nvSpPr>
          <p:cNvPr id="7" name="Rectangle 4">
            <a:extLst>
              <a:ext uri="{FF2B5EF4-FFF2-40B4-BE49-F238E27FC236}">
                <a16:creationId xmlns:a16="http://schemas.microsoft.com/office/drawing/2014/main" id="{91973F7D-AFD4-C94B-9603-A89BBEC884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B439D3B3-EAF5-CB46-B8E2-0A7CD137C6F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94CA958E-5E5C-CF41-87FD-199DFB0DCF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088C881-544F-B447-BB88-16DFEE264551}"/>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5903882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1276A63-E598-485A-8C5B-305438A0ED6C}" type="datetimeFigureOut">
              <a:rPr lang="en-US" smtClean="0"/>
              <a:t>12/25/21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96584C-8EE5-4B46-95C6-310E37E01D6D}" type="slidenum">
              <a:rPr lang="en-US" smtClean="0"/>
              <a:t>‹#›</a:t>
            </a:fld>
            <a:endParaRPr lang="en-US"/>
          </a:p>
        </p:txBody>
      </p:sp>
      <p:sp>
        <p:nvSpPr>
          <p:cNvPr id="8" name="Rectangle 4">
            <a:extLst>
              <a:ext uri="{FF2B5EF4-FFF2-40B4-BE49-F238E27FC236}">
                <a16:creationId xmlns:a16="http://schemas.microsoft.com/office/drawing/2014/main" id="{243E1211-3800-2144-9E1D-D516119FECE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CEC8B029-6A7D-E04C-A06D-C08CCDA5805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47BB58C8-50DD-684D-A14D-C3FCAAACB0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1" name="Picture 10">
            <a:extLst>
              <a:ext uri="{FF2B5EF4-FFF2-40B4-BE49-F238E27FC236}">
                <a16:creationId xmlns:a16="http://schemas.microsoft.com/office/drawing/2014/main" id="{A7164831-6257-4A49-815B-5BB6F0B3149A}"/>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39611318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1276A63-E598-485A-8C5B-305438A0ED6C}" type="datetimeFigureOut">
              <a:rPr lang="en-US" smtClean="0"/>
              <a:t>12/25/21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896584C-8EE5-4B46-95C6-310E37E01D6D}" type="slidenum">
              <a:rPr lang="en-US" smtClean="0"/>
              <a:t>‹#›</a:t>
            </a:fld>
            <a:endParaRPr lang="en-US"/>
          </a:p>
        </p:txBody>
      </p:sp>
      <p:sp>
        <p:nvSpPr>
          <p:cNvPr id="10" name="Rectangle 4">
            <a:extLst>
              <a:ext uri="{FF2B5EF4-FFF2-40B4-BE49-F238E27FC236}">
                <a16:creationId xmlns:a16="http://schemas.microsoft.com/office/drawing/2014/main" id="{E6EDB465-2467-054B-B55A-CD526D44844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5C79E1B9-E2AD-D34E-97DA-3C951C9413E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67CBD49-39D4-524F-BE59-195E33917F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730BC334-D912-5841-9866-18DD1A7925A2}"/>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3354210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1276A63-E598-485A-8C5B-305438A0ED6C}" type="datetimeFigureOut">
              <a:rPr lang="en-US" smtClean="0"/>
              <a:t>12/25/21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896584C-8EE5-4B46-95C6-310E37E01D6D}" type="slidenum">
              <a:rPr lang="en-US" smtClean="0"/>
              <a:t>‹#›</a:t>
            </a:fld>
            <a:endParaRPr lang="en-US"/>
          </a:p>
        </p:txBody>
      </p:sp>
      <p:sp>
        <p:nvSpPr>
          <p:cNvPr id="6" name="Rectangle 4">
            <a:extLst>
              <a:ext uri="{FF2B5EF4-FFF2-40B4-BE49-F238E27FC236}">
                <a16:creationId xmlns:a16="http://schemas.microsoft.com/office/drawing/2014/main" id="{996C0522-3F3C-E24F-9955-1760990633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2" descr="http://images.clipartpanda.com/world-clipart-png-globe-hi.png">
            <a:extLst>
              <a:ext uri="{FF2B5EF4-FFF2-40B4-BE49-F238E27FC236}">
                <a16:creationId xmlns:a16="http://schemas.microsoft.com/office/drawing/2014/main" id="{B8CA9676-2D77-2545-A0C7-0E996B1E9F6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5F7D8941-024F-4D49-9D17-5497A0FD712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9" name="Picture 8">
            <a:extLst>
              <a:ext uri="{FF2B5EF4-FFF2-40B4-BE49-F238E27FC236}">
                <a16:creationId xmlns:a16="http://schemas.microsoft.com/office/drawing/2014/main" id="{A8012A41-E544-CC4D-9133-68C12F3B833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608261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1276A63-E598-485A-8C5B-305438A0ED6C}" type="datetimeFigureOut">
              <a:rPr lang="en-US" smtClean="0"/>
              <a:t>12/25/21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896584C-8EE5-4B46-95C6-310E37E01D6D}" type="slidenum">
              <a:rPr lang="en-US" smtClean="0"/>
              <a:t>‹#›</a:t>
            </a:fld>
            <a:endParaRPr lang="en-US"/>
          </a:p>
        </p:txBody>
      </p:sp>
      <p:sp>
        <p:nvSpPr>
          <p:cNvPr id="7" name="Rectangle 4">
            <a:extLst>
              <a:ext uri="{FF2B5EF4-FFF2-40B4-BE49-F238E27FC236}">
                <a16:creationId xmlns:a16="http://schemas.microsoft.com/office/drawing/2014/main" id="{AEBA01C7-C849-8A4E-B16E-F4F2336E5A63}"/>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C6044732-A71A-904A-9B16-C36E308703C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C9BD7DA4-AF38-6F48-992D-76F0751BEBF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1A22E972-B705-BD4A-A0EE-CA3551F35C40}"/>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7479755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276A63-E598-485A-8C5B-305438A0ED6C}" type="datetimeFigureOut">
              <a:rPr lang="en-US" smtClean="0"/>
              <a:t>12/25/21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96584C-8EE5-4B46-95C6-310E37E01D6D}" type="slidenum">
              <a:rPr lang="en-US" smtClean="0"/>
              <a:t>‹#›</a:t>
            </a:fld>
            <a:endParaRPr lang="en-US"/>
          </a:p>
        </p:txBody>
      </p:sp>
      <p:sp>
        <p:nvSpPr>
          <p:cNvPr id="10" name="Rectangle 4">
            <a:extLst>
              <a:ext uri="{FF2B5EF4-FFF2-40B4-BE49-F238E27FC236}">
                <a16:creationId xmlns:a16="http://schemas.microsoft.com/office/drawing/2014/main" id="{C0702B10-ED6D-274E-9B39-70FC0519D9CC}"/>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0838F5F2-46C3-8A4D-A384-1318E50EDAC5}"/>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55FCFB7A-C349-964A-8BBC-2C958F1347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1094789C-51CA-D442-9DF5-C2FFCD5B2AF4}"/>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28538157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1276A63-E598-485A-8C5B-305438A0ED6C}" type="datetimeFigureOut">
              <a:rPr lang="en-US" smtClean="0"/>
              <a:t>12/25/21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896584C-8EE5-4B46-95C6-310E37E01D6D}" type="slidenum">
              <a:rPr lang="en-US" smtClean="0"/>
              <a:t>‹#›</a:t>
            </a:fld>
            <a:endParaRPr lang="en-US"/>
          </a:p>
        </p:txBody>
      </p:sp>
      <p:sp>
        <p:nvSpPr>
          <p:cNvPr id="10" name="Rectangle 4">
            <a:extLst>
              <a:ext uri="{FF2B5EF4-FFF2-40B4-BE49-F238E27FC236}">
                <a16:creationId xmlns:a16="http://schemas.microsoft.com/office/drawing/2014/main" id="{40C65DCC-E2EE-CC41-BCDF-AAAB1F47C04A}"/>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A7C2A32-84BE-574B-8B5D-2DE9CF6471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290C0D1A-12FB-F644-8C90-E4915CEEF97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3" name="Picture 12">
            <a:extLst>
              <a:ext uri="{FF2B5EF4-FFF2-40B4-BE49-F238E27FC236}">
                <a16:creationId xmlns:a16="http://schemas.microsoft.com/office/drawing/2014/main" id="{6FE78160-214A-BE47-B369-38EED4A13616}"/>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51924522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1276A63-E598-485A-8C5B-305438A0ED6C}" type="datetimeFigureOut">
              <a:rPr lang="en-US" smtClean="0"/>
              <a:t>12/25/21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96584C-8EE5-4B46-95C6-310E37E01D6D}" type="slidenum">
              <a:rPr lang="en-US" smtClean="0"/>
              <a:t>‹#›</a:t>
            </a:fld>
            <a:endParaRPr lang="en-US"/>
          </a:p>
        </p:txBody>
      </p:sp>
      <p:sp>
        <p:nvSpPr>
          <p:cNvPr id="9" name="Rectangle 4">
            <a:extLst>
              <a:ext uri="{FF2B5EF4-FFF2-40B4-BE49-F238E27FC236}">
                <a16:creationId xmlns:a16="http://schemas.microsoft.com/office/drawing/2014/main" id="{2BC4B6C0-8C66-2444-AAF0-2A33AB36165F}"/>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50D8B939-EFE7-C743-B9FD-275322064CB0}"/>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79EFA401-C3AB-2B47-961D-78939438872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2209A10B-B005-B94F-81BE-C2B45C258488}"/>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3200857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1276A63-E598-485A-8C5B-305438A0ED6C}" type="datetimeFigureOut">
              <a:rPr lang="en-US" smtClean="0"/>
              <a:t>12/25/21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896584C-8EE5-4B46-95C6-310E37E01D6D}" type="slidenum">
              <a:rPr lang="en-US" smtClean="0"/>
              <a:t>‹#›</a:t>
            </a:fld>
            <a:endParaRPr lang="en-US"/>
          </a:p>
        </p:txBody>
      </p:sp>
      <p:sp>
        <p:nvSpPr>
          <p:cNvPr id="9" name="Rectangle 4">
            <a:extLst>
              <a:ext uri="{FF2B5EF4-FFF2-40B4-BE49-F238E27FC236}">
                <a16:creationId xmlns:a16="http://schemas.microsoft.com/office/drawing/2014/main" id="{51B1416A-1521-8141-8F9A-E70C16D5621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286E42F3-CFD5-C749-8922-4535DFC617D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6BE858DF-7BE5-C74B-82A1-EE5EFB5A864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2" name="Picture 11">
            <a:extLst>
              <a:ext uri="{FF2B5EF4-FFF2-40B4-BE49-F238E27FC236}">
                <a16:creationId xmlns:a16="http://schemas.microsoft.com/office/drawing/2014/main" id="{B82BE0AB-CC02-EA47-BC29-C35005E78F0D}"/>
              </a:ext>
            </a:extLst>
          </p:cNvPr>
          <p:cNvPicPr>
            <a:picLocks noChangeAspect="1"/>
          </p:cNvPicPr>
          <p:nvPr/>
        </p:nvPicPr>
        <p:blipFill>
          <a:blip r:embed="rId4"/>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9153728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4" name="Shape 34"/>
          <p:cNvSpPr>
            <a:spLocks noGrp="1"/>
          </p:cNvSpPr>
          <p:nvPr>
            <p:ph type="title"/>
          </p:nvPr>
        </p:nvSpPr>
        <p:spPr>
          <a:xfrm>
            <a:off x="250031" y="973336"/>
            <a:ext cx="4143375" cy="2464594"/>
          </a:xfrm>
          <a:prstGeom prst="rect">
            <a:avLst/>
          </a:prstGeom>
        </p:spPr>
        <p:txBody>
          <a:bodyPr lIns="0" tIns="0" rIns="0" bIns="0" anchor="b"/>
          <a:lstStyle/>
          <a:p>
            <a:pPr lvl="0"/>
            <a:r>
              <a:rPr lang="en-US"/>
              <a:t>Click to edit Master title style</a:t>
            </a:r>
            <a:endParaRPr/>
          </a:p>
        </p:txBody>
      </p:sp>
      <p:sp>
        <p:nvSpPr>
          <p:cNvPr id="35" name="Shape 35"/>
          <p:cNvSpPr>
            <a:spLocks noGrp="1"/>
          </p:cNvSpPr>
          <p:nvPr>
            <p:ph type="body" idx="1"/>
          </p:nvPr>
        </p:nvSpPr>
        <p:spPr>
          <a:xfrm>
            <a:off x="250031" y="3429000"/>
            <a:ext cx="4143375" cy="910828"/>
          </a:xfrm>
          <a:prstGeom prst="rect">
            <a:avLst/>
          </a:prstGeom>
        </p:spPr>
        <p:txBody>
          <a:bodyPr lIns="0" tIns="0" rIns="0" bIns="0" anchor="t"/>
          <a:lstStyle>
            <a:lvl1pPr marL="0" indent="0" algn="ctr">
              <a:spcBef>
                <a:spcPts val="0"/>
              </a:spcBef>
              <a:buSzTx/>
              <a:buNone/>
              <a:defRPr>
                <a:solidFill>
                  <a:srgbClr val="525252"/>
                </a:solidFill>
              </a:defRPr>
            </a:lvl1pPr>
            <a:lvl2pPr marL="0" indent="0" algn="ctr">
              <a:spcBef>
                <a:spcPts val="0"/>
              </a:spcBef>
              <a:buSzTx/>
              <a:buNone/>
              <a:defRPr>
                <a:solidFill>
                  <a:srgbClr val="525252"/>
                </a:solidFill>
              </a:defRPr>
            </a:lvl2pPr>
            <a:lvl3pPr marL="0" indent="0" algn="ctr">
              <a:spcBef>
                <a:spcPts val="0"/>
              </a:spcBef>
              <a:buSzTx/>
              <a:buNone/>
              <a:defRPr>
                <a:solidFill>
                  <a:srgbClr val="525252"/>
                </a:solidFill>
              </a:defRPr>
            </a:lvl3pPr>
            <a:lvl4pPr marL="0" indent="0" algn="ctr">
              <a:spcBef>
                <a:spcPts val="0"/>
              </a:spcBef>
              <a:buSzTx/>
              <a:buNone/>
              <a:defRPr>
                <a:solidFill>
                  <a:srgbClr val="525252"/>
                </a:solidFill>
              </a:defRPr>
            </a:lvl4pPr>
            <a:lvl5pPr marL="0" indent="0" algn="ctr">
              <a:spcBef>
                <a:spcPts val="0"/>
              </a:spcBef>
              <a:buSzTx/>
              <a:buNone/>
              <a:defRPr>
                <a:solidFill>
                  <a:srgbClr val="52525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Tree>
    <p:extLst>
      <p:ext uri="{BB962C8B-B14F-4D97-AF65-F5344CB8AC3E}">
        <p14:creationId xmlns:p14="http://schemas.microsoft.com/office/powerpoint/2010/main" val="2462866343"/>
      </p:ext>
    </p:extLst>
  </p:cSld>
  <p:clrMapOvr>
    <a:masterClrMapping/>
  </p:clrMapOvr>
  <p:transition spd="med"/>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875864" y="672812"/>
            <a:ext cx="5087471" cy="2966643"/>
          </a:xfrm>
        </p:spPr>
        <p:txBody>
          <a:bodyPr/>
          <a:lstStyle/>
          <a:p>
            <a:r>
              <a:rPr lang="en-US"/>
              <a:t>Click to edit Master title style</a:t>
            </a:r>
            <a:endParaRPr lang="en-US" dirty="0"/>
          </a:p>
        </p:txBody>
      </p:sp>
      <p:sp>
        <p:nvSpPr>
          <p:cNvPr id="3" name="Subtitle 2"/>
          <p:cNvSpPr>
            <a:spLocks noGrp="1"/>
          </p:cNvSpPr>
          <p:nvPr>
            <p:ph type="subTitle" idx="1"/>
          </p:nvPr>
        </p:nvSpPr>
        <p:spPr>
          <a:xfrm>
            <a:off x="2362199" y="3870660"/>
            <a:ext cx="4114800" cy="1681557"/>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3352799" y="5862449"/>
            <a:ext cx="2133600" cy="365125"/>
          </a:xfrm>
        </p:spPr>
        <p:txBody>
          <a:bodyPr/>
          <a:lstStyle/>
          <a:p>
            <a:endParaRPr lang="en-US" dirty="0"/>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CAD4DC13-CB22-0444-82ED-0E92BC8B64C8}"/>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A4CEA9B8-871C-574E-B07A-5CE6F6819FE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B2BD08D-096A-0C45-8A9B-FC61E9F973E6}"/>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361917707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1600200"/>
            <a:ext cx="8229600" cy="42610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BA4B67F9-3F82-9547-B0B1-20921D533520}"/>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7A37902-F2BE-6345-9933-7DF527E53D32}"/>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D956D69-2C89-4F49-A703-832F0C3B90A1}"/>
              </a:ext>
            </a:extLst>
          </p:cNvPr>
          <p:cNvPicPr>
            <a:picLocks noChangeAspect="1"/>
          </p:cNvPicPr>
          <p:nvPr/>
        </p:nvPicPr>
        <p:blipFill>
          <a:blip r:embed="rId3"/>
          <a:stretch>
            <a:fillRect/>
          </a:stretch>
        </p:blipFill>
        <p:spPr>
          <a:xfrm>
            <a:off x="6279078" y="6043835"/>
            <a:ext cx="2466485" cy="803530"/>
          </a:xfrm>
          <a:prstGeom prst="rect">
            <a:avLst/>
          </a:prstGeom>
          <a:solidFill>
            <a:srgbClr val="10A5CC"/>
          </a:solidFill>
        </p:spPr>
      </p:pic>
      <p:pic>
        <p:nvPicPr>
          <p:cNvPr id="11" name="Picture 10">
            <a:extLst>
              <a:ext uri="{FF2B5EF4-FFF2-40B4-BE49-F238E27FC236}">
                <a16:creationId xmlns:a16="http://schemas.microsoft.com/office/drawing/2014/main" id="{BD15186B-EEE7-3A42-888E-4DB281C0BE94}"/>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23247046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5754632-50C4-6042-BF0D-689D8DA2E976}" type="datetimeFigureOut">
              <a:rPr lang="en-US" smtClean="0"/>
              <a:t>12/25/21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235A013-1E8D-0246-B663-B1D6ACFA73D2}"/>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http://images.clipartpanda.com/world-clipart-png-globe-hi.png">
            <a:extLst>
              <a:ext uri="{FF2B5EF4-FFF2-40B4-BE49-F238E27FC236}">
                <a16:creationId xmlns:a16="http://schemas.microsoft.com/office/drawing/2014/main" id="{4880A14E-AD0F-284E-9579-0CA2AD1EA3FE}"/>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38AC953D-2578-5F49-B3B3-DB03E414D5A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96061499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75754632-50C4-6042-BF0D-689D8DA2E976}" type="datetimeFigureOut">
              <a:rPr lang="en-US" smtClean="0"/>
              <a:t>12/25/21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29037054-11C5-1B45-8233-6C029D8D9F3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867D553F-83CD-DA41-9794-AB496808A7B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C805CF3-02E2-F74B-82BB-ED65B92782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28471068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75754632-50C4-6042-BF0D-689D8DA2E976}" type="datetimeFigureOut">
              <a:rPr lang="en-US" smtClean="0"/>
              <a:t>12/25/21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E63A49E-25BD-984C-BD05-59AE97DE79DB}" type="slidenum">
              <a:rPr lang="en-US" smtClean="0"/>
              <a:t>‹#›</a:t>
            </a:fld>
            <a:endParaRPr lang="en-US"/>
          </a:p>
        </p:txBody>
      </p:sp>
      <p:sp>
        <p:nvSpPr>
          <p:cNvPr id="10" name="Rectangle 4">
            <a:extLst>
              <a:ext uri="{FF2B5EF4-FFF2-40B4-BE49-F238E27FC236}">
                <a16:creationId xmlns:a16="http://schemas.microsoft.com/office/drawing/2014/main" id="{2D72C44D-D8CD-C243-AF11-2D9386813798}"/>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2" descr="http://images.clipartpanda.com/world-clipart-png-globe-hi.png">
            <a:extLst>
              <a:ext uri="{FF2B5EF4-FFF2-40B4-BE49-F238E27FC236}">
                <a16:creationId xmlns:a16="http://schemas.microsoft.com/office/drawing/2014/main" id="{CE768094-8A20-0146-87F8-95D6972A7BB9}"/>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0ACF7A3E-6B07-114E-8668-61639DC2C78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60637945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75754632-50C4-6042-BF0D-689D8DA2E976}" type="datetimeFigureOut">
              <a:rPr lang="en-US" smtClean="0"/>
              <a:t>12/25/21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E63A49E-25BD-984C-BD05-59AE97DE79DB}" type="slidenum">
              <a:rPr lang="en-US" smtClean="0"/>
              <a:t>‹#›</a:t>
            </a:fld>
            <a:endParaRPr lang="en-US"/>
          </a:p>
        </p:txBody>
      </p:sp>
      <p:sp>
        <p:nvSpPr>
          <p:cNvPr id="6" name="Rectangle 4">
            <a:extLst>
              <a:ext uri="{FF2B5EF4-FFF2-40B4-BE49-F238E27FC236}">
                <a16:creationId xmlns:a16="http://schemas.microsoft.com/office/drawing/2014/main" id="{38917EA9-3DAE-A447-94B0-12B5BE3D6087}"/>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11E8AC70-9C19-9F42-A367-FF504FA54B9C}"/>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84253DA1-8087-6E43-AB21-4C8FF7AB15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8710372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5754632-50C4-6042-BF0D-689D8DA2E976}" type="datetimeFigureOut">
              <a:rPr lang="en-US" smtClean="0"/>
              <a:t>12/25/21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E63A49E-25BD-984C-BD05-59AE97DE79DB}" type="slidenum">
              <a:rPr lang="en-US" smtClean="0"/>
              <a:t>‹#›</a:t>
            </a:fld>
            <a:endParaRPr lang="en-US"/>
          </a:p>
        </p:txBody>
      </p:sp>
      <p:sp>
        <p:nvSpPr>
          <p:cNvPr id="5" name="Rectangle 4">
            <a:extLst>
              <a:ext uri="{FF2B5EF4-FFF2-40B4-BE49-F238E27FC236}">
                <a16:creationId xmlns:a16="http://schemas.microsoft.com/office/drawing/2014/main" id="{CE2EFC7A-C51D-7D47-8C3A-71327A337629}"/>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2" descr="http://images.clipartpanda.com/world-clipart-png-globe-hi.png">
            <a:extLst>
              <a:ext uri="{FF2B5EF4-FFF2-40B4-BE49-F238E27FC236}">
                <a16:creationId xmlns:a16="http://schemas.microsoft.com/office/drawing/2014/main" id="{1523259E-0A06-9440-83C2-29FE4A77EA9F}"/>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a:extLst>
              <a:ext uri="{FF2B5EF4-FFF2-40B4-BE49-F238E27FC236}">
                <a16:creationId xmlns:a16="http://schemas.microsoft.com/office/drawing/2014/main" id="{3FF18C97-104B-3B40-85A2-B10860472D0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049636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12/25/21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4D04C349-4CBD-B744-A5A5-85956F3C8F82}"/>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3" name="Picture 2" descr="http://images.clipartpanda.com/world-clipart-png-globe-hi.png">
            <a:extLst>
              <a:ext uri="{FF2B5EF4-FFF2-40B4-BE49-F238E27FC236}">
                <a16:creationId xmlns:a16="http://schemas.microsoft.com/office/drawing/2014/main" id="{67799209-E2F8-5F4F-9F3D-1A083B796FBA}"/>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3">
            <a:extLst>
              <a:ext uri="{FF2B5EF4-FFF2-40B4-BE49-F238E27FC236}">
                <a16:creationId xmlns:a16="http://schemas.microsoft.com/office/drawing/2014/main" id="{B360653D-FDB0-4140-A9A5-A8865BAF0F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28017267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5754632-50C4-6042-BF0D-689D8DA2E976}" type="datetimeFigureOut">
              <a:rPr lang="en-US" smtClean="0"/>
              <a:t>12/25/21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E63A49E-25BD-984C-BD05-59AE97DE79DB}" type="slidenum">
              <a:rPr lang="en-US" smtClean="0"/>
              <a:t>‹#›</a:t>
            </a:fld>
            <a:endParaRPr lang="en-US"/>
          </a:p>
        </p:txBody>
      </p:sp>
      <p:sp>
        <p:nvSpPr>
          <p:cNvPr id="8" name="Rectangle 4">
            <a:extLst>
              <a:ext uri="{FF2B5EF4-FFF2-40B4-BE49-F238E27FC236}">
                <a16:creationId xmlns:a16="http://schemas.microsoft.com/office/drawing/2014/main" id="{9244A521-8E5D-5F41-9136-BF0A41BD7D5F}"/>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2" name="Picture 2" descr="http://images.clipartpanda.com/world-clipart-png-globe-hi.png">
            <a:extLst>
              <a:ext uri="{FF2B5EF4-FFF2-40B4-BE49-F238E27FC236}">
                <a16:creationId xmlns:a16="http://schemas.microsoft.com/office/drawing/2014/main" id="{64BDB9A2-216E-064C-B75B-38613F845431}"/>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12">
            <a:extLst>
              <a:ext uri="{FF2B5EF4-FFF2-40B4-BE49-F238E27FC236}">
                <a16:creationId xmlns:a16="http://schemas.microsoft.com/office/drawing/2014/main" id="{10254950-A11A-814E-B568-F9231D95659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11953598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12/25/21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9C03C8F-CD1B-B549-A641-D2E205DBCB8E}"/>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CB93ED5C-B205-2E41-9A3B-77AC9746CF18}"/>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43965182-3A88-A746-B141-6C25DFBDBC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109421442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5754632-50C4-6042-BF0D-689D8DA2E976}" type="datetimeFigureOut">
              <a:rPr lang="en-US" smtClean="0"/>
              <a:t>12/25/21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40986BFC-535A-F14A-8A77-D98464B2B285}"/>
              </a:ext>
            </a:extLst>
          </p:cNvPr>
          <p:cNvSpPr/>
          <p:nvPr/>
        </p:nvSpPr>
        <p:spPr>
          <a:xfrm>
            <a:off x="0" y="2"/>
            <a:ext cx="9144000" cy="1176646"/>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1" name="Picture 2" descr="http://images.clipartpanda.com/world-clipart-png-globe-hi.png">
            <a:extLst>
              <a:ext uri="{FF2B5EF4-FFF2-40B4-BE49-F238E27FC236}">
                <a16:creationId xmlns:a16="http://schemas.microsoft.com/office/drawing/2014/main" id="{BF95ABDA-1D2A-EE41-AB28-5C3E0CE5B583}"/>
              </a:ext>
            </a:extLst>
          </p:cNvPr>
          <p:cNvPicPr>
            <a:picLocks noChangeAspect="1" noChangeArrowheads="1"/>
          </p:cNvPicPr>
          <p:nvPr/>
        </p:nvPicPr>
        <p:blipFill>
          <a:blip r:embed="rId2"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715B5346-0872-2042-BC4A-2C5E1D0A46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spTree>
    <p:extLst>
      <p:ext uri="{BB962C8B-B14F-4D97-AF65-F5344CB8AC3E}">
        <p14:creationId xmlns:p14="http://schemas.microsoft.com/office/powerpoint/2010/main" val="315686266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x">
  <p:cSld name="Photo - Vertical">
    <p:spTree>
      <p:nvGrpSpPr>
        <p:cNvPr id="1" name=""/>
        <p:cNvGrpSpPr/>
        <p:nvPr/>
      </p:nvGrpSpPr>
      <p:grpSpPr>
        <a:xfrm>
          <a:off x="0" y="0"/>
          <a:ext cx="0" cy="0"/>
          <a:chOff x="0" y="0"/>
          <a:chExt cx="0" cy="0"/>
        </a:xfrm>
      </p:grpSpPr>
      <p:sp>
        <p:nvSpPr>
          <p:cNvPr id="34" name="Shape 34"/>
          <p:cNvSpPr>
            <a:spLocks noGrp="1"/>
          </p:cNvSpPr>
          <p:nvPr>
            <p:ph type="title"/>
          </p:nvPr>
        </p:nvSpPr>
        <p:spPr>
          <a:xfrm>
            <a:off x="250031" y="973336"/>
            <a:ext cx="4143375" cy="2464594"/>
          </a:xfrm>
          <a:prstGeom prst="rect">
            <a:avLst/>
          </a:prstGeom>
        </p:spPr>
        <p:txBody>
          <a:bodyPr lIns="0" tIns="0" rIns="0" bIns="0" anchor="b"/>
          <a:lstStyle/>
          <a:p>
            <a:pPr lvl="0"/>
            <a:r>
              <a:rPr lang="en-US"/>
              <a:t>Click to edit Master title style</a:t>
            </a:r>
            <a:endParaRPr/>
          </a:p>
        </p:txBody>
      </p:sp>
      <p:sp>
        <p:nvSpPr>
          <p:cNvPr id="35" name="Shape 35"/>
          <p:cNvSpPr>
            <a:spLocks noGrp="1"/>
          </p:cNvSpPr>
          <p:nvPr>
            <p:ph type="body" idx="1"/>
          </p:nvPr>
        </p:nvSpPr>
        <p:spPr>
          <a:xfrm>
            <a:off x="250031" y="3429000"/>
            <a:ext cx="4143375" cy="910828"/>
          </a:xfrm>
          <a:prstGeom prst="rect">
            <a:avLst/>
          </a:prstGeom>
        </p:spPr>
        <p:txBody>
          <a:bodyPr lIns="0" tIns="0" rIns="0" bIns="0" anchor="t"/>
          <a:lstStyle>
            <a:lvl1pPr marL="0" indent="0" algn="ctr">
              <a:spcBef>
                <a:spcPts val="0"/>
              </a:spcBef>
              <a:buSzTx/>
              <a:buNone/>
              <a:defRPr>
                <a:solidFill>
                  <a:srgbClr val="525252"/>
                </a:solidFill>
              </a:defRPr>
            </a:lvl1pPr>
            <a:lvl2pPr marL="0" indent="0" algn="ctr">
              <a:spcBef>
                <a:spcPts val="0"/>
              </a:spcBef>
              <a:buSzTx/>
              <a:buNone/>
              <a:defRPr>
                <a:solidFill>
                  <a:srgbClr val="525252"/>
                </a:solidFill>
              </a:defRPr>
            </a:lvl2pPr>
            <a:lvl3pPr marL="0" indent="0" algn="ctr">
              <a:spcBef>
                <a:spcPts val="0"/>
              </a:spcBef>
              <a:buSzTx/>
              <a:buNone/>
              <a:defRPr>
                <a:solidFill>
                  <a:srgbClr val="525252"/>
                </a:solidFill>
              </a:defRPr>
            </a:lvl3pPr>
            <a:lvl4pPr marL="0" indent="0" algn="ctr">
              <a:spcBef>
                <a:spcPts val="0"/>
              </a:spcBef>
              <a:buSzTx/>
              <a:buNone/>
              <a:defRPr>
                <a:solidFill>
                  <a:srgbClr val="525252"/>
                </a:solidFill>
              </a:defRPr>
            </a:lvl4pPr>
            <a:lvl5pPr marL="0" indent="0" algn="ctr">
              <a:spcBef>
                <a:spcPts val="0"/>
              </a:spcBef>
              <a:buSzTx/>
              <a:buNone/>
              <a:defRPr>
                <a:solidFill>
                  <a:srgbClr val="52525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a:p>
        </p:txBody>
      </p:sp>
    </p:spTree>
    <p:extLst>
      <p:ext uri="{BB962C8B-B14F-4D97-AF65-F5344CB8AC3E}">
        <p14:creationId xmlns:p14="http://schemas.microsoft.com/office/powerpoint/2010/main" val="2623750579"/>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3.tif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2.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6" Type="http://schemas.openxmlformats.org/officeDocument/2006/relationships/image" Target="../media/image3.tiff"/><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image" Target="../media/image2.png"/><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1276A63-E598-485A-8C5B-305438A0ED6C}" type="datetimeFigureOut">
              <a:rPr lang="en-US" smtClean="0"/>
              <a:t>12/25/21</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896584C-8EE5-4B46-95C6-310E37E01D6D}" type="slidenum">
              <a:rPr lang="en-US" smtClean="0"/>
              <a:t>‹#›</a:t>
            </a:fld>
            <a:endParaRPr lang="en-US"/>
          </a:p>
        </p:txBody>
      </p:sp>
      <p:sp>
        <p:nvSpPr>
          <p:cNvPr id="7" name="Rectangle 4">
            <a:extLst>
              <a:ext uri="{FF2B5EF4-FFF2-40B4-BE49-F238E27FC236}">
                <a16:creationId xmlns:a16="http://schemas.microsoft.com/office/drawing/2014/main" id="{BAC36C88-2C41-764A-8EC1-865346645B55}"/>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3D102373-A2BF-924A-9801-58B85EAA79D8}"/>
              </a:ext>
            </a:extLst>
          </p:cNvPr>
          <p:cNvPicPr>
            <a:picLocks noChangeAspect="1" noChangeArrowheads="1"/>
          </p:cNvPicPr>
          <p:nvPr/>
        </p:nvPicPr>
        <p:blipFill>
          <a:blip r:embed="rId14"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E75419BF-3887-C749-9988-2A2240A38F9F}"/>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BA148BFF-6C21-5242-88C1-17CD39D29F41}"/>
              </a:ext>
            </a:extLst>
          </p:cNvPr>
          <p:cNvPicPr>
            <a:picLocks noChangeAspect="1"/>
          </p:cNvPicPr>
          <p:nvPr/>
        </p:nvPicPr>
        <p:blipFill>
          <a:blip r:embed="rId16"/>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586248714"/>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04" r:id="rId7"/>
    <p:sldLayoutId id="2147483705" r:id="rId8"/>
    <p:sldLayoutId id="2147483706" r:id="rId9"/>
    <p:sldLayoutId id="2147483707" r:id="rId10"/>
    <p:sldLayoutId id="2147483708" r:id="rId11"/>
    <p:sldLayoutId id="214748370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5754632-50C4-6042-BF0D-689D8DA2E976}" type="datetimeFigureOut">
              <a:rPr lang="en-US" smtClean="0"/>
              <a:t>12/25/21</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E63A49E-25BD-984C-BD05-59AE97DE79DB}" type="slidenum">
              <a:rPr lang="en-US" smtClean="0"/>
              <a:t>‹#›</a:t>
            </a:fld>
            <a:endParaRPr lang="en-US"/>
          </a:p>
        </p:txBody>
      </p:sp>
      <p:sp>
        <p:nvSpPr>
          <p:cNvPr id="7" name="Rectangle 4">
            <a:extLst>
              <a:ext uri="{FF2B5EF4-FFF2-40B4-BE49-F238E27FC236}">
                <a16:creationId xmlns:a16="http://schemas.microsoft.com/office/drawing/2014/main" id="{C4BCFC8A-EBED-1941-A425-732F0F4B236D}"/>
              </a:ext>
            </a:extLst>
          </p:cNvPr>
          <p:cNvSpPr/>
          <p:nvPr/>
        </p:nvSpPr>
        <p:spPr>
          <a:xfrm>
            <a:off x="0" y="3"/>
            <a:ext cx="9144000" cy="922558"/>
          </a:xfrm>
          <a:custGeom>
            <a:avLst/>
            <a:gdLst>
              <a:gd name="connsiteX0" fmla="*/ 0 w 9144000"/>
              <a:gd name="connsiteY0" fmla="*/ 0 h 381000"/>
              <a:gd name="connsiteX1" fmla="*/ 9144000 w 9144000"/>
              <a:gd name="connsiteY1" fmla="*/ 0 h 381000"/>
              <a:gd name="connsiteX2" fmla="*/ 9144000 w 9144000"/>
              <a:gd name="connsiteY2" fmla="*/ 381000 h 381000"/>
              <a:gd name="connsiteX3" fmla="*/ 0 w 9144000"/>
              <a:gd name="connsiteY3" fmla="*/ 381000 h 381000"/>
              <a:gd name="connsiteX4" fmla="*/ 0 w 9144000"/>
              <a:gd name="connsiteY4" fmla="*/ 0 h 381000"/>
              <a:gd name="connsiteX0" fmla="*/ 0 w 9144000"/>
              <a:gd name="connsiteY0" fmla="*/ 0 h 414866"/>
              <a:gd name="connsiteX1" fmla="*/ 9144000 w 9144000"/>
              <a:gd name="connsiteY1" fmla="*/ 0 h 414866"/>
              <a:gd name="connsiteX2" fmla="*/ 9144000 w 9144000"/>
              <a:gd name="connsiteY2" fmla="*/ 381000 h 414866"/>
              <a:gd name="connsiteX3" fmla="*/ 0 w 9144000"/>
              <a:gd name="connsiteY3" fmla="*/ 381000 h 414866"/>
              <a:gd name="connsiteX4" fmla="*/ 0 w 9144000"/>
              <a:gd name="connsiteY4" fmla="*/ 0 h 414866"/>
              <a:gd name="connsiteX0" fmla="*/ 0 w 9144000"/>
              <a:gd name="connsiteY0" fmla="*/ 0 h 424543"/>
              <a:gd name="connsiteX1" fmla="*/ 9144000 w 9144000"/>
              <a:gd name="connsiteY1" fmla="*/ 0 h 424543"/>
              <a:gd name="connsiteX2" fmla="*/ 9144000 w 9144000"/>
              <a:gd name="connsiteY2" fmla="*/ 381000 h 424543"/>
              <a:gd name="connsiteX3" fmla="*/ 0 w 9144000"/>
              <a:gd name="connsiteY3" fmla="*/ 381000 h 424543"/>
              <a:gd name="connsiteX4" fmla="*/ 0 w 9144000"/>
              <a:gd name="connsiteY4" fmla="*/ 0 h 424543"/>
              <a:gd name="connsiteX0" fmla="*/ 0 w 9203376"/>
              <a:gd name="connsiteY0" fmla="*/ 0 h 580162"/>
              <a:gd name="connsiteX1" fmla="*/ 9144000 w 9203376"/>
              <a:gd name="connsiteY1" fmla="*/ 0 h 580162"/>
              <a:gd name="connsiteX2" fmla="*/ 9203376 w 9203376"/>
              <a:gd name="connsiteY2" fmla="*/ 559130 h 580162"/>
              <a:gd name="connsiteX3" fmla="*/ 0 w 9203376"/>
              <a:gd name="connsiteY3" fmla="*/ 381000 h 580162"/>
              <a:gd name="connsiteX4" fmla="*/ 0 w 9203376"/>
              <a:gd name="connsiteY4" fmla="*/ 0 h 580162"/>
              <a:gd name="connsiteX0" fmla="*/ 0 w 9203376"/>
              <a:gd name="connsiteY0" fmla="*/ 0 h 559130"/>
              <a:gd name="connsiteX1" fmla="*/ 9144000 w 9203376"/>
              <a:gd name="connsiteY1" fmla="*/ 0 h 559130"/>
              <a:gd name="connsiteX2" fmla="*/ 9203376 w 9203376"/>
              <a:gd name="connsiteY2" fmla="*/ 559130 h 559130"/>
              <a:gd name="connsiteX3" fmla="*/ 0 w 9203376"/>
              <a:gd name="connsiteY3" fmla="*/ 381000 h 559130"/>
              <a:gd name="connsiteX4" fmla="*/ 0 w 9203376"/>
              <a:gd name="connsiteY4" fmla="*/ 0 h 559130"/>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44000"/>
              <a:gd name="connsiteY0" fmla="*/ 0 h 677883"/>
              <a:gd name="connsiteX1" fmla="*/ 9144000 w 9144000"/>
              <a:gd name="connsiteY1" fmla="*/ 0 h 677883"/>
              <a:gd name="connsiteX2" fmla="*/ 9143999 w 9144000"/>
              <a:gd name="connsiteY2" fmla="*/ 677883 h 677883"/>
              <a:gd name="connsiteX3" fmla="*/ 0 w 9144000"/>
              <a:gd name="connsiteY3" fmla="*/ 381000 h 677883"/>
              <a:gd name="connsiteX4" fmla="*/ 0 w 9144000"/>
              <a:gd name="connsiteY4" fmla="*/ 0 h 677883"/>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0 w 9167750"/>
              <a:gd name="connsiteY3" fmla="*/ 381000 h 1141020"/>
              <a:gd name="connsiteX4" fmla="*/ 0 w 9167750"/>
              <a:gd name="connsiteY4" fmla="*/ 0 h 1141020"/>
              <a:gd name="connsiteX0" fmla="*/ 0 w 9167750"/>
              <a:gd name="connsiteY0" fmla="*/ 0 h 1141020"/>
              <a:gd name="connsiteX1" fmla="*/ 9144000 w 9167750"/>
              <a:gd name="connsiteY1" fmla="*/ 0 h 1141020"/>
              <a:gd name="connsiteX2" fmla="*/ 9167750 w 9167750"/>
              <a:gd name="connsiteY2" fmla="*/ 1141020 h 1141020"/>
              <a:gd name="connsiteX3" fmla="*/ 23750 w 9167750"/>
              <a:gd name="connsiteY3" fmla="*/ 95993 h 1141020"/>
              <a:gd name="connsiteX4" fmla="*/ 0 w 9167750"/>
              <a:gd name="connsiteY4" fmla="*/ 0 h 1141020"/>
              <a:gd name="connsiteX0" fmla="*/ 0 w 9144000"/>
              <a:gd name="connsiteY0" fmla="*/ 0 h 1176646"/>
              <a:gd name="connsiteX1" fmla="*/ 9144000 w 9144000"/>
              <a:gd name="connsiteY1" fmla="*/ 0 h 1176646"/>
              <a:gd name="connsiteX2" fmla="*/ 9132124 w 9144000"/>
              <a:gd name="connsiteY2" fmla="*/ 1176646 h 1176646"/>
              <a:gd name="connsiteX3" fmla="*/ 23750 w 9144000"/>
              <a:gd name="connsiteY3" fmla="*/ 95993 h 1176646"/>
              <a:gd name="connsiteX4" fmla="*/ 0 w 9144000"/>
              <a:gd name="connsiteY4" fmla="*/ 0 h 11766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6646">
                <a:moveTo>
                  <a:pt x="0" y="0"/>
                </a:moveTo>
                <a:lnTo>
                  <a:pt x="9144000" y="0"/>
                </a:lnTo>
                <a:cubicBezTo>
                  <a:pt x="9144000" y="127000"/>
                  <a:pt x="9132124" y="1049646"/>
                  <a:pt x="9132124" y="1176646"/>
                </a:cubicBezTo>
                <a:cubicBezTo>
                  <a:pt x="9123217" y="3957"/>
                  <a:pt x="3071750" y="95993"/>
                  <a:pt x="23750" y="95993"/>
                </a:cubicBezTo>
                <a:lnTo>
                  <a:pt x="0" y="0"/>
                </a:lnTo>
                <a:close/>
              </a:path>
            </a:pathLst>
          </a:custGeom>
          <a:solidFill>
            <a:srgbClr val="10A5C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descr="http://images.clipartpanda.com/world-clipart-png-globe-hi.png">
            <a:extLst>
              <a:ext uri="{FF2B5EF4-FFF2-40B4-BE49-F238E27FC236}">
                <a16:creationId xmlns:a16="http://schemas.microsoft.com/office/drawing/2014/main" id="{D627BE51-0ADD-AD49-AC0F-B53148BC470D}"/>
              </a:ext>
            </a:extLst>
          </p:cNvPr>
          <p:cNvPicPr>
            <a:picLocks noChangeAspect="1" noChangeArrowheads="1"/>
          </p:cNvPicPr>
          <p:nvPr/>
        </p:nvPicPr>
        <p:blipFill>
          <a:blip r:embed="rId14" cstate="print">
            <a:duotone>
              <a:prstClr val="black"/>
              <a:schemeClr val="accent1">
                <a:tint val="45000"/>
                <a:satMod val="400000"/>
              </a:schemeClr>
            </a:duotone>
            <a:extLst>
              <a:ext uri="{28A0092B-C50C-407E-A947-70E740481C1C}">
                <a14:useLocalDpi xmlns:a14="http://schemas.microsoft.com/office/drawing/2010/main" val="0"/>
              </a:ext>
            </a:extLst>
          </a:blip>
          <a:srcRect/>
          <a:stretch>
            <a:fillRect/>
          </a:stretch>
        </p:blipFill>
        <p:spPr bwMode="auto">
          <a:xfrm>
            <a:off x="7924800" y="149336"/>
            <a:ext cx="928749" cy="92255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B2A6756E-5D5D-074A-B886-B73EC95885C4}"/>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357108" y="6043835"/>
            <a:ext cx="1700292" cy="734255"/>
          </a:xfrm>
          <a:prstGeom prst="rect">
            <a:avLst/>
          </a:prstGeom>
        </p:spPr>
      </p:pic>
      <p:pic>
        <p:nvPicPr>
          <p:cNvPr id="10" name="Picture 9">
            <a:extLst>
              <a:ext uri="{FF2B5EF4-FFF2-40B4-BE49-F238E27FC236}">
                <a16:creationId xmlns:a16="http://schemas.microsoft.com/office/drawing/2014/main" id="{4C4C8FD4-5B68-6948-B576-FA7CA9A26236}"/>
              </a:ext>
            </a:extLst>
          </p:cNvPr>
          <p:cNvPicPr>
            <a:picLocks noChangeAspect="1"/>
          </p:cNvPicPr>
          <p:nvPr/>
        </p:nvPicPr>
        <p:blipFill>
          <a:blip r:embed="rId16"/>
          <a:stretch>
            <a:fillRect/>
          </a:stretch>
        </p:blipFill>
        <p:spPr>
          <a:xfrm>
            <a:off x="6279078" y="6043835"/>
            <a:ext cx="2466485" cy="803530"/>
          </a:xfrm>
          <a:prstGeom prst="rect">
            <a:avLst/>
          </a:prstGeom>
          <a:solidFill>
            <a:srgbClr val="10A5CC"/>
          </a:solidFill>
        </p:spPr>
      </p:pic>
    </p:spTree>
    <p:extLst>
      <p:ext uri="{BB962C8B-B14F-4D97-AF65-F5344CB8AC3E}">
        <p14:creationId xmlns:p14="http://schemas.microsoft.com/office/powerpoint/2010/main" val="1641421223"/>
      </p:ext>
    </p:extLst>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 id="2147483722" r:id="rId12"/>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www.dvidshub.net/image/1880421/continuing-promise-2015" TargetMode="External"/><Relationship Id="rId2" Type="http://schemas.openxmlformats.org/officeDocument/2006/relationships/image" Target="../media/image5.tif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tif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2.tif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3.tiff"/><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hyperlink" Target="http://www.radpod.org/" TargetMode="External"/><Relationship Id="rId2" Type="http://schemas.openxmlformats.org/officeDocument/2006/relationships/image" Target="../media/image17.tiff"/><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2" Type="http://schemas.openxmlformats.org/officeDocument/2006/relationships/image" Target="../media/image20.tiff"/><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2" Type="http://schemas.openxmlformats.org/officeDocument/2006/relationships/hyperlink" Target="http://journals.lww.com/asa-refresher/toc/2002/30010"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533400"/>
            <a:ext cx="8153400" cy="2209800"/>
          </a:xfrm>
          <a:noFill/>
        </p:spPr>
        <p:txBody>
          <a:bodyPr anchor="ctr">
            <a:normAutofit/>
          </a:bodyPr>
          <a:lstStyle/>
          <a:p>
            <a:r>
              <a:rPr lang="en-US" sz="4800" dirty="0">
                <a:latin typeface="Arial"/>
                <a:cs typeface="Arial"/>
              </a:rPr>
              <a:t>Anesthesia for Neonatal Surgical Emergencies</a:t>
            </a:r>
            <a:endParaRPr lang="en-US" sz="4800" dirty="0"/>
          </a:p>
        </p:txBody>
      </p:sp>
      <p:sp>
        <p:nvSpPr>
          <p:cNvPr id="3" name="Subtitle 2"/>
          <p:cNvSpPr>
            <a:spLocks noGrp="1"/>
          </p:cNvSpPr>
          <p:nvPr>
            <p:ph type="subTitle" idx="1"/>
          </p:nvPr>
        </p:nvSpPr>
        <p:spPr>
          <a:xfrm>
            <a:off x="1676399" y="2571041"/>
            <a:ext cx="5791200" cy="1752600"/>
          </a:xfrm>
          <a:noFill/>
        </p:spPr>
        <p:txBody>
          <a:bodyPr>
            <a:normAutofit/>
          </a:bodyPr>
          <a:lstStyle/>
          <a:p>
            <a:r>
              <a:rPr lang="en-US" sz="3600" dirty="0"/>
              <a:t>Leslie M. Garson M.D.</a:t>
            </a:r>
          </a:p>
          <a:p>
            <a:r>
              <a:rPr lang="en-US" sz="2000" dirty="0">
                <a:solidFill>
                  <a:schemeClr val="bg1">
                    <a:lumMod val="65000"/>
                  </a:schemeClr>
                </a:solidFill>
              </a:rPr>
              <a:t>Associate Clinical Professor</a:t>
            </a:r>
          </a:p>
          <a:p>
            <a:r>
              <a:rPr lang="en-US" sz="2000" dirty="0">
                <a:solidFill>
                  <a:schemeClr val="bg1">
                    <a:lumMod val="65000"/>
                  </a:schemeClr>
                </a:solidFill>
              </a:rPr>
              <a:t>University of California, Irvine Health</a:t>
            </a:r>
          </a:p>
        </p:txBody>
      </p:sp>
      <p:pic>
        <p:nvPicPr>
          <p:cNvPr id="7" name="Picture 6" descr="Surgery_Peds.jp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2750373" y="4114800"/>
            <a:ext cx="3643252" cy="2324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a:extLst>
              <a:ext uri="{FF2B5EF4-FFF2-40B4-BE49-F238E27FC236}">
                <a16:creationId xmlns:a16="http://schemas.microsoft.com/office/drawing/2014/main" id="{6987C73D-24DA-4846-9E30-A9EC5ECE5E3D}"/>
              </a:ext>
            </a:extLst>
          </p:cNvPr>
          <p:cNvSpPr txBox="1"/>
          <p:nvPr/>
        </p:nvSpPr>
        <p:spPr>
          <a:xfrm>
            <a:off x="457200" y="5410200"/>
            <a:ext cx="1725152" cy="369332"/>
          </a:xfrm>
          <a:prstGeom prst="rect">
            <a:avLst/>
          </a:prstGeom>
          <a:noFill/>
        </p:spPr>
        <p:txBody>
          <a:bodyPr wrap="none" rtlCol="0">
            <a:spAutoFit/>
          </a:bodyPr>
          <a:lstStyle/>
          <a:p>
            <a:r>
              <a:rPr lang="en-US" dirty="0"/>
              <a:t>Updated 5/2018</a:t>
            </a:r>
          </a:p>
        </p:txBody>
      </p:sp>
    </p:spTree>
    <p:extLst>
      <p:ext uri="{BB962C8B-B14F-4D97-AF65-F5344CB8AC3E}">
        <p14:creationId xmlns:p14="http://schemas.microsoft.com/office/powerpoint/2010/main" val="9292717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1"/>
          <p:cNvSpPr>
            <a:spLocks noGrp="1" noChangeArrowheads="1"/>
          </p:cNvSpPr>
          <p:nvPr>
            <p:ph type="title"/>
          </p:nvPr>
        </p:nvSpPr>
        <p:spPr>
          <a:xfrm>
            <a:off x="125015" y="4018359"/>
            <a:ext cx="8643938" cy="1375172"/>
          </a:xfrm>
        </p:spPr>
        <p:txBody>
          <a:bodyPr>
            <a:normAutofit fontScale="90000"/>
          </a:bodyPr>
          <a:lstStyle/>
          <a:p>
            <a:pPr eaLnBrk="1" hangingPunct="1">
              <a:defRPr/>
            </a:pPr>
            <a:r>
              <a:rPr lang="en-US" dirty="0"/>
              <a:t>Newborn Anatomy</a:t>
            </a:r>
            <a:br>
              <a:rPr lang="en-US" dirty="0"/>
            </a:br>
            <a:r>
              <a:rPr lang="en-US" dirty="0"/>
              <a:t>											</a:t>
            </a:r>
          </a:p>
        </p:txBody>
      </p:sp>
      <p:sp>
        <p:nvSpPr>
          <p:cNvPr id="20482" name="Rectangle 2"/>
          <p:cNvSpPr>
            <a:spLocks noGrp="1" noChangeArrowheads="1"/>
          </p:cNvSpPr>
          <p:nvPr>
            <p:ph idx="1"/>
          </p:nvPr>
        </p:nvSpPr>
        <p:spPr>
          <a:xfrm>
            <a:off x="3086100" y="4860890"/>
            <a:ext cx="2971800" cy="1089422"/>
          </a:xfrm>
        </p:spPr>
        <p:txBody>
          <a:bodyPr>
            <a:normAutofit fontScale="92500" lnSpcReduction="20000"/>
          </a:bodyPr>
          <a:lstStyle/>
          <a:p>
            <a:pPr marL="0" indent="0">
              <a:buNone/>
              <a:defRPr/>
            </a:pPr>
            <a:r>
              <a:rPr lang="en-US" sz="4500" b="1" dirty="0">
                <a:solidFill>
                  <a:srgbClr val="000000"/>
                </a:solidFill>
                <a:latin typeface="Arial" charset="0"/>
                <a:cs typeface="Arial" charset="0"/>
                <a:sym typeface="Arial" charset="0"/>
              </a:rPr>
              <a:t>The Airway</a:t>
            </a:r>
            <a:endParaRPr lang="en-US" sz="4500" b="1" dirty="0">
              <a:solidFill>
                <a:srgbClr val="000000"/>
              </a:solidFill>
              <a:latin typeface="Arial" charset="0"/>
              <a:sym typeface="Arial" charset="0"/>
            </a:endParaRPr>
          </a:p>
        </p:txBody>
      </p:sp>
      <p:pic>
        <p:nvPicPr>
          <p:cNvPr id="2" name="Picture 1"/>
          <p:cNvPicPr>
            <a:picLocks noChangeAspect="1"/>
          </p:cNvPicPr>
          <p:nvPr/>
        </p:nvPicPr>
        <p:blipFill>
          <a:blip r:embed="rId2"/>
          <a:stretch>
            <a:fillRect/>
          </a:stretch>
        </p:blipFill>
        <p:spPr>
          <a:xfrm>
            <a:off x="2819400" y="1017388"/>
            <a:ext cx="3685830" cy="2456260"/>
          </a:xfrm>
          <a:prstGeom prst="rect">
            <a:avLst/>
          </a:prstGeom>
        </p:spPr>
      </p:pic>
      <p:sp>
        <p:nvSpPr>
          <p:cNvPr id="3" name="Rectangle 2"/>
          <p:cNvSpPr/>
          <p:nvPr/>
        </p:nvSpPr>
        <p:spPr>
          <a:xfrm>
            <a:off x="2160984" y="6105257"/>
            <a:ext cx="4572000" cy="261610"/>
          </a:xfrm>
          <a:prstGeom prst="rect">
            <a:avLst/>
          </a:prstGeom>
        </p:spPr>
        <p:txBody>
          <a:bodyPr>
            <a:spAutoFit/>
          </a:bodyPr>
          <a:lstStyle/>
          <a:p>
            <a:r>
              <a:rPr lang="en-US" sz="1100" u="sng" dirty="0">
                <a:solidFill>
                  <a:schemeClr val="accent5">
                    <a:lumMod val="50000"/>
                  </a:schemeClr>
                </a:solidFill>
                <a:latin typeface="Arial" charset="0"/>
                <a:hlinkClick r:id="rId3"/>
              </a:rPr>
              <a:t>https://www.dvidshub.net/image/1880421/continuing-promise-2015</a:t>
            </a:r>
            <a:endParaRPr lang="en-US" sz="1100" dirty="0">
              <a:solidFill>
                <a:schemeClr val="accent5">
                  <a:lumMod val="50000"/>
                </a:schemeClr>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1"/>
          <p:cNvSpPr>
            <a:spLocks/>
          </p:cNvSpPr>
          <p:nvPr/>
        </p:nvSpPr>
        <p:spPr bwMode="auto">
          <a:xfrm>
            <a:off x="1295400" y="761998"/>
            <a:ext cx="5967430" cy="49649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eaLnBrk="0" hangingPunct="0">
              <a:defRPr sz="4200">
                <a:solidFill>
                  <a:srgbClr val="414141"/>
                </a:solidFill>
                <a:latin typeface="Gill Sans Light" charset="0"/>
                <a:ea typeface="Heiti SC Light" charset="-122"/>
                <a:sym typeface="Gill Sans Light" charset="0"/>
              </a:defRPr>
            </a:lvl1pPr>
            <a:lvl2pPr marL="742950" indent="-285750" eaLnBrk="0" hangingPunct="0">
              <a:defRPr sz="4200">
                <a:solidFill>
                  <a:srgbClr val="414141"/>
                </a:solidFill>
                <a:latin typeface="Gill Sans Light" charset="0"/>
                <a:ea typeface="Heiti SC Light" charset="-122"/>
                <a:sym typeface="Gill Sans Light" charset="0"/>
              </a:defRPr>
            </a:lvl2pPr>
            <a:lvl3pPr marL="1143000" indent="-228600" eaLnBrk="0" hangingPunct="0">
              <a:defRPr sz="4200">
                <a:solidFill>
                  <a:srgbClr val="414141"/>
                </a:solidFill>
                <a:latin typeface="Gill Sans Light" charset="0"/>
                <a:ea typeface="Heiti SC Light" charset="-122"/>
                <a:sym typeface="Gill Sans Light" charset="0"/>
              </a:defRPr>
            </a:lvl3pPr>
            <a:lvl4pPr marL="1600200" indent="-228600" eaLnBrk="0" hangingPunct="0">
              <a:defRPr sz="4200">
                <a:solidFill>
                  <a:srgbClr val="414141"/>
                </a:solidFill>
                <a:latin typeface="Gill Sans Light" charset="0"/>
                <a:ea typeface="Heiti SC Light" charset="-122"/>
                <a:sym typeface="Gill Sans Light" charset="0"/>
              </a:defRPr>
            </a:lvl4pPr>
            <a:lvl5pPr marL="2057400" indent="-228600" eaLnBrk="0" hangingPunct="0">
              <a:defRPr sz="4200">
                <a:solidFill>
                  <a:srgbClr val="414141"/>
                </a:solidFill>
                <a:latin typeface="Gill Sans Light" charset="0"/>
                <a:ea typeface="Heiti SC Light" charset="-122"/>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9pPr>
          </a:lstStyle>
          <a:p>
            <a:pPr algn="l" eaLnBrk="1" hangingPunct="1"/>
            <a:r>
              <a:rPr lang="en-US" altLang="en-US" sz="4400" dirty="0">
                <a:solidFill>
                  <a:schemeClr val="tx1"/>
                </a:solidFill>
                <a:latin typeface="+mn-lt"/>
                <a:ea typeface="MS PGothic" charset="-128"/>
                <a:sym typeface="Arial" charset="0"/>
              </a:rPr>
              <a:t>The Airway is...</a:t>
            </a:r>
          </a:p>
          <a:p>
            <a:pPr algn="l" eaLnBrk="1" hangingPunct="1"/>
            <a:endParaRPr lang="en-US" altLang="en-US" sz="3375" dirty="0">
              <a:solidFill>
                <a:schemeClr val="tx1"/>
              </a:solidFill>
              <a:latin typeface="+mn-lt"/>
              <a:ea typeface="MS PGothic" charset="-128"/>
              <a:sym typeface="Arial" charset="0"/>
            </a:endParaRPr>
          </a:p>
          <a:p>
            <a:pPr algn="l" eaLnBrk="1" hangingPunct="1"/>
            <a:r>
              <a:rPr lang="en-US" altLang="en-US" sz="3375" dirty="0">
                <a:solidFill>
                  <a:schemeClr val="tx1"/>
                </a:solidFill>
                <a:latin typeface="+mn-lt"/>
                <a:ea typeface="MS PGothic" charset="-128"/>
                <a:sym typeface="Arial" charset="0"/>
              </a:rPr>
              <a:t>A </a:t>
            </a:r>
            <a:r>
              <a:rPr lang="ja-JP" altLang="en-US" sz="3375" dirty="0">
                <a:solidFill>
                  <a:schemeClr val="tx1"/>
                </a:solidFill>
                <a:latin typeface="+mn-lt"/>
                <a:ea typeface="MS PGothic" charset="-128"/>
                <a:sym typeface="Arial" charset="0"/>
              </a:rPr>
              <a:t>“</a:t>
            </a:r>
            <a:r>
              <a:rPr lang="en-US" altLang="ja-JP" sz="3375" dirty="0">
                <a:solidFill>
                  <a:schemeClr val="tx1"/>
                </a:solidFill>
                <a:latin typeface="+mn-lt"/>
                <a:sym typeface="Arial" charset="0"/>
              </a:rPr>
              <a:t>Negative Space</a:t>
            </a:r>
            <a:r>
              <a:rPr lang="ja-JP" altLang="en-US" sz="3375" dirty="0">
                <a:solidFill>
                  <a:schemeClr val="tx1"/>
                </a:solidFill>
                <a:latin typeface="+mn-lt"/>
                <a:ea typeface="MS PGothic" charset="-128"/>
                <a:sym typeface="Arial" charset="0"/>
              </a:rPr>
              <a:t>”</a:t>
            </a:r>
            <a:r>
              <a:rPr lang="en-US" altLang="ja-JP" sz="3375" dirty="0">
                <a:solidFill>
                  <a:schemeClr val="tx1"/>
                </a:solidFill>
                <a:latin typeface="+mn-lt"/>
                <a:sym typeface="Arial" charset="0"/>
              </a:rPr>
              <a:t> d</a:t>
            </a:r>
            <a:r>
              <a:rPr lang="en-US" altLang="en-US" sz="3375" dirty="0">
                <a:solidFill>
                  <a:schemeClr val="tx1"/>
                </a:solidFill>
                <a:latin typeface="+mn-lt"/>
                <a:sym typeface="Arial" charset="0"/>
              </a:rPr>
              <a:t>efined by surrounding structures</a:t>
            </a:r>
            <a:r>
              <a:rPr lang="mr-IN" altLang="en-US" sz="3375" dirty="0">
                <a:solidFill>
                  <a:schemeClr val="tx1"/>
                </a:solidFill>
                <a:latin typeface="+mn-lt"/>
                <a:sym typeface="Arial" charset="0"/>
              </a:rPr>
              <a:t>…</a:t>
            </a:r>
            <a:endParaRPr lang="en-US" altLang="en-US" sz="3375" dirty="0">
              <a:solidFill>
                <a:schemeClr val="tx1"/>
              </a:solidFill>
              <a:latin typeface="+mn-lt"/>
              <a:sym typeface="Arial" charset="0"/>
            </a:endParaRPr>
          </a:p>
          <a:p>
            <a:pPr marL="457200" indent="-457200" algn="l" eaLnBrk="1" hangingPunct="1">
              <a:buFont typeface="Arial" panose="020B0604020202020204" pitchFamily="34" charset="0"/>
              <a:buChar char="•"/>
            </a:pPr>
            <a:r>
              <a:rPr lang="en-US" altLang="en-US" sz="3375" dirty="0">
                <a:solidFill>
                  <a:schemeClr val="tx1"/>
                </a:solidFill>
                <a:latin typeface="+mn-lt"/>
                <a:sym typeface="Arial" charset="0"/>
              </a:rPr>
              <a:t>Skull – superior</a:t>
            </a:r>
          </a:p>
          <a:p>
            <a:pPr marL="457200" indent="-457200" algn="l" eaLnBrk="1" hangingPunct="1">
              <a:buFont typeface="Arial" panose="020B0604020202020204" pitchFamily="34" charset="0"/>
              <a:buChar char="•"/>
            </a:pPr>
            <a:r>
              <a:rPr lang="en-US" altLang="en-US" sz="3375" dirty="0">
                <a:solidFill>
                  <a:schemeClr val="tx1"/>
                </a:solidFill>
                <a:latin typeface="+mn-lt"/>
                <a:sym typeface="Arial" charset="0"/>
              </a:rPr>
              <a:t>Tongue &amp; mandible – inferior</a:t>
            </a:r>
          </a:p>
          <a:p>
            <a:pPr marL="457200" indent="-457200" algn="l" eaLnBrk="1" hangingPunct="1">
              <a:buFont typeface="Arial" panose="020B0604020202020204" pitchFamily="34" charset="0"/>
              <a:buChar char="•"/>
            </a:pPr>
            <a:r>
              <a:rPr lang="en-US" altLang="en-US" sz="3375" dirty="0">
                <a:solidFill>
                  <a:schemeClr val="tx1"/>
                </a:solidFill>
                <a:latin typeface="+mn-lt"/>
                <a:sym typeface="Arial" charset="0"/>
              </a:rPr>
              <a:t>Lips &amp; nares – anterior</a:t>
            </a:r>
          </a:p>
          <a:p>
            <a:pPr marL="457200" indent="-457200" algn="l" eaLnBrk="1" hangingPunct="1">
              <a:buFont typeface="Arial" panose="020B0604020202020204" pitchFamily="34" charset="0"/>
              <a:buChar char="•"/>
            </a:pPr>
            <a:r>
              <a:rPr lang="en-US" altLang="en-US" sz="3375" dirty="0">
                <a:solidFill>
                  <a:schemeClr val="tx1"/>
                </a:solidFill>
                <a:latin typeface="+mn-lt"/>
                <a:sym typeface="Arial" charset="0"/>
              </a:rPr>
              <a:t>Palate – internal</a:t>
            </a:r>
          </a:p>
          <a:p>
            <a:pPr marL="457200" indent="-457200" algn="l" eaLnBrk="1" hangingPunct="1">
              <a:buFont typeface="Arial" panose="020B0604020202020204" pitchFamily="34" charset="0"/>
              <a:buChar char="•"/>
            </a:pPr>
            <a:r>
              <a:rPr lang="en-US" altLang="en-US" sz="3375" dirty="0">
                <a:solidFill>
                  <a:schemeClr val="tx1"/>
                </a:solidFill>
                <a:latin typeface="+mn-lt"/>
                <a:sym typeface="Arial" charset="0"/>
              </a:rPr>
              <a:t>Pharynx – posterior</a:t>
            </a:r>
          </a:p>
          <a:p>
            <a:pPr marL="457200" indent="-457200" algn="l" eaLnBrk="1" hangingPunct="1">
              <a:buFont typeface="Arial" panose="020B0604020202020204" pitchFamily="34" charset="0"/>
              <a:buChar char="•"/>
            </a:pPr>
            <a:r>
              <a:rPr lang="en-US" altLang="en-US" sz="3375" dirty="0">
                <a:solidFill>
                  <a:schemeClr val="tx1"/>
                </a:solidFill>
                <a:latin typeface="+mn-lt"/>
                <a:sym typeface="Arial" charset="0"/>
              </a:rPr>
              <a:t>Larynx – caudad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29" name="Rectangle 1"/>
          <p:cNvSpPr>
            <a:spLocks/>
          </p:cNvSpPr>
          <p:nvPr/>
        </p:nvSpPr>
        <p:spPr bwMode="auto">
          <a:xfrm>
            <a:off x="1294804" y="1488487"/>
            <a:ext cx="6264022" cy="4068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eaLnBrk="0" hangingPunct="0">
              <a:defRPr sz="4200">
                <a:solidFill>
                  <a:srgbClr val="414141"/>
                </a:solidFill>
                <a:latin typeface="Gill Sans Light" charset="0"/>
                <a:ea typeface="Heiti SC Light" charset="-122"/>
                <a:sym typeface="Gill Sans Light" charset="0"/>
              </a:defRPr>
            </a:lvl1pPr>
            <a:lvl2pPr marL="742950" indent="-285750" eaLnBrk="0" hangingPunct="0">
              <a:defRPr sz="4200">
                <a:solidFill>
                  <a:srgbClr val="414141"/>
                </a:solidFill>
                <a:latin typeface="Gill Sans Light" charset="0"/>
                <a:ea typeface="Heiti SC Light" charset="-122"/>
                <a:sym typeface="Gill Sans Light" charset="0"/>
              </a:defRPr>
            </a:lvl2pPr>
            <a:lvl3pPr marL="1143000" indent="-228600" eaLnBrk="0" hangingPunct="0">
              <a:defRPr sz="4200">
                <a:solidFill>
                  <a:srgbClr val="414141"/>
                </a:solidFill>
                <a:latin typeface="Gill Sans Light" charset="0"/>
                <a:ea typeface="Heiti SC Light" charset="-122"/>
                <a:sym typeface="Gill Sans Light" charset="0"/>
              </a:defRPr>
            </a:lvl3pPr>
            <a:lvl4pPr marL="1600200" indent="-228600" eaLnBrk="0" hangingPunct="0">
              <a:defRPr sz="4200">
                <a:solidFill>
                  <a:srgbClr val="414141"/>
                </a:solidFill>
                <a:latin typeface="Gill Sans Light" charset="0"/>
                <a:ea typeface="Heiti SC Light" charset="-122"/>
                <a:sym typeface="Gill Sans Light" charset="0"/>
              </a:defRPr>
            </a:lvl4pPr>
            <a:lvl5pPr marL="2057400" indent="-228600" eaLnBrk="0" hangingPunct="0">
              <a:defRPr sz="4200">
                <a:solidFill>
                  <a:srgbClr val="414141"/>
                </a:solidFill>
                <a:latin typeface="Gill Sans Light" charset="0"/>
                <a:ea typeface="Heiti SC Light" charset="-122"/>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9pPr>
          </a:lstStyle>
          <a:p>
            <a:pPr algn="l" eaLnBrk="1" hangingPunct="1"/>
            <a:r>
              <a:rPr lang="en-US" altLang="en-US" sz="3094" dirty="0">
                <a:solidFill>
                  <a:schemeClr val="tx1"/>
                </a:solidFill>
                <a:latin typeface="+mn-lt"/>
                <a:ea typeface="MS PGothic" charset="-128"/>
                <a:sym typeface="Helvetica" charset="0"/>
              </a:rPr>
              <a:t>...Basic Airway Assessment</a:t>
            </a:r>
          </a:p>
          <a:p>
            <a:pPr algn="l" eaLnBrk="1" hangingPunct="1"/>
            <a:endParaRPr lang="en-US" altLang="en-US" sz="3094" dirty="0">
              <a:solidFill>
                <a:schemeClr val="tx1"/>
              </a:solidFill>
              <a:latin typeface="+mn-lt"/>
              <a:ea typeface="MS PGothic" charset="-128"/>
              <a:sym typeface="Helvetica" charset="0"/>
            </a:endParaRPr>
          </a:p>
          <a:p>
            <a:pPr marL="457200" indent="-457200" algn="l" eaLnBrk="1" hangingPunct="1">
              <a:buFont typeface="Arial" panose="020B0604020202020204" pitchFamily="34" charset="0"/>
              <a:buChar char="•"/>
            </a:pPr>
            <a:r>
              <a:rPr lang="en-US" altLang="en-US" sz="3375" dirty="0">
                <a:solidFill>
                  <a:schemeClr val="tx1"/>
                </a:solidFill>
                <a:latin typeface="+mn-lt"/>
                <a:ea typeface="MS PGothic" charset="-128"/>
                <a:sym typeface="Helvetica" charset="0"/>
              </a:rPr>
              <a:t>Neck Flexibility</a:t>
            </a:r>
          </a:p>
          <a:p>
            <a:pPr marL="457200" indent="-457200" algn="l" eaLnBrk="1" hangingPunct="1">
              <a:buFont typeface="Arial" panose="020B0604020202020204" pitchFamily="34" charset="0"/>
              <a:buChar char="•"/>
            </a:pPr>
            <a:r>
              <a:rPr lang="en-US" altLang="en-US" sz="3375" dirty="0" err="1">
                <a:solidFill>
                  <a:schemeClr val="tx1"/>
                </a:solidFill>
                <a:latin typeface="+mn-lt"/>
                <a:ea typeface="MS PGothic" charset="-128"/>
                <a:sym typeface="Helvetica" charset="0"/>
              </a:rPr>
              <a:t>Mallampati</a:t>
            </a:r>
            <a:r>
              <a:rPr lang="en-US" altLang="en-US" sz="3375" dirty="0">
                <a:solidFill>
                  <a:schemeClr val="tx1"/>
                </a:solidFill>
                <a:latin typeface="+mn-lt"/>
                <a:ea typeface="MS PGothic" charset="-128"/>
                <a:sym typeface="Helvetica" charset="0"/>
              </a:rPr>
              <a:t> score (as possible)</a:t>
            </a:r>
          </a:p>
          <a:p>
            <a:pPr marL="457200" indent="-457200" algn="l" eaLnBrk="1" hangingPunct="1">
              <a:buFont typeface="Arial" panose="020B0604020202020204" pitchFamily="34" charset="0"/>
              <a:buChar char="•"/>
            </a:pPr>
            <a:r>
              <a:rPr lang="en-US" altLang="en-US" sz="3375" dirty="0">
                <a:solidFill>
                  <a:schemeClr val="tx1"/>
                </a:solidFill>
                <a:latin typeface="+mn-lt"/>
                <a:ea typeface="MS PGothic" charset="-128"/>
                <a:sym typeface="Helvetica" charset="0"/>
              </a:rPr>
              <a:t>Thyromental distance</a:t>
            </a:r>
          </a:p>
          <a:p>
            <a:pPr marL="457200" indent="-457200" algn="l" eaLnBrk="1" hangingPunct="1">
              <a:buFont typeface="Arial" panose="020B0604020202020204" pitchFamily="34" charset="0"/>
              <a:buChar char="•"/>
            </a:pPr>
            <a:r>
              <a:rPr lang="en-US" altLang="en-US" sz="3375" dirty="0">
                <a:solidFill>
                  <a:schemeClr val="tx1"/>
                </a:solidFill>
                <a:latin typeface="+mn-lt"/>
                <a:ea typeface="MS PGothic" charset="-128"/>
                <a:sym typeface="Helvetica" charset="0"/>
              </a:rPr>
              <a:t>Mouth opening (incisor distance)</a:t>
            </a:r>
          </a:p>
          <a:p>
            <a:pPr marL="457200" indent="-457200" algn="l" eaLnBrk="1" hangingPunct="1">
              <a:buFont typeface="Arial" panose="020B0604020202020204" pitchFamily="34" charset="0"/>
              <a:buChar char="•"/>
            </a:pPr>
            <a:r>
              <a:rPr lang="en-US" altLang="en-US" sz="3375" dirty="0">
                <a:solidFill>
                  <a:schemeClr val="tx1"/>
                </a:solidFill>
                <a:latin typeface="+mn-lt"/>
                <a:ea typeface="MS PGothic" charset="-128"/>
                <a:sym typeface="Helvetica" charset="0"/>
              </a:rPr>
              <a:t>Teeth prominence</a:t>
            </a:r>
          </a:p>
          <a:p>
            <a:pPr marL="457200" indent="-457200" algn="l" eaLnBrk="1" hangingPunct="1">
              <a:buFont typeface="Arial" panose="020B0604020202020204" pitchFamily="34" charset="0"/>
              <a:buChar char="•"/>
            </a:pPr>
            <a:r>
              <a:rPr lang="en-US" altLang="en-US" sz="3375" dirty="0">
                <a:solidFill>
                  <a:schemeClr val="tx1"/>
                </a:solidFill>
                <a:latin typeface="+mn-lt"/>
                <a:ea typeface="MS PGothic" charset="-128"/>
                <a:sym typeface="Helvetica" charset="0"/>
              </a:rPr>
              <a:t>Mandibular protrusion</a:t>
            </a:r>
          </a:p>
        </p:txBody>
      </p:sp>
      <p:sp>
        <p:nvSpPr>
          <p:cNvPr id="22530" name="Rectangle 2"/>
          <p:cNvSpPr>
            <a:spLocks/>
          </p:cNvSpPr>
          <p:nvPr/>
        </p:nvSpPr>
        <p:spPr bwMode="auto">
          <a:xfrm>
            <a:off x="596057" y="752104"/>
            <a:ext cx="3314369" cy="6924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eaLnBrk="0" hangingPunct="0">
              <a:defRPr sz="4200">
                <a:solidFill>
                  <a:srgbClr val="414141"/>
                </a:solidFill>
                <a:latin typeface="Gill Sans Light" charset="0"/>
                <a:ea typeface="Heiti SC Light" charset="-122"/>
                <a:sym typeface="Gill Sans Light" charset="0"/>
              </a:defRPr>
            </a:lvl1pPr>
            <a:lvl2pPr marL="742950" indent="-285750" eaLnBrk="0" hangingPunct="0">
              <a:defRPr sz="4200">
                <a:solidFill>
                  <a:srgbClr val="414141"/>
                </a:solidFill>
                <a:latin typeface="Gill Sans Light" charset="0"/>
                <a:ea typeface="Heiti SC Light" charset="-122"/>
                <a:sym typeface="Gill Sans Light" charset="0"/>
              </a:defRPr>
            </a:lvl2pPr>
            <a:lvl3pPr marL="1143000" indent="-228600" eaLnBrk="0" hangingPunct="0">
              <a:defRPr sz="4200">
                <a:solidFill>
                  <a:srgbClr val="414141"/>
                </a:solidFill>
                <a:latin typeface="Gill Sans Light" charset="0"/>
                <a:ea typeface="Heiti SC Light" charset="-122"/>
                <a:sym typeface="Gill Sans Light" charset="0"/>
              </a:defRPr>
            </a:lvl3pPr>
            <a:lvl4pPr marL="1600200" indent="-228600" eaLnBrk="0" hangingPunct="0">
              <a:defRPr sz="4200">
                <a:solidFill>
                  <a:srgbClr val="414141"/>
                </a:solidFill>
                <a:latin typeface="Gill Sans Light" charset="0"/>
                <a:ea typeface="Heiti SC Light" charset="-122"/>
                <a:sym typeface="Gill Sans Light" charset="0"/>
              </a:defRPr>
            </a:lvl4pPr>
            <a:lvl5pPr marL="2057400" indent="-228600" eaLnBrk="0" hangingPunct="0">
              <a:defRPr sz="4200">
                <a:solidFill>
                  <a:srgbClr val="414141"/>
                </a:solidFill>
                <a:latin typeface="Gill Sans Light" charset="0"/>
                <a:ea typeface="Heiti SC Light" charset="-122"/>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9pPr>
          </a:lstStyle>
          <a:p>
            <a:pPr eaLnBrk="1" hangingPunct="1"/>
            <a:r>
              <a:rPr lang="en-US" altLang="en-US" sz="4500" dirty="0">
                <a:solidFill>
                  <a:schemeClr val="tx1"/>
                </a:solidFill>
                <a:latin typeface="+mn-lt"/>
                <a:ea typeface="MS PGothic" charset="-128"/>
                <a:sym typeface="Arial" charset="0"/>
              </a:rPr>
              <a:t>Still do your....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355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986" y="923387"/>
            <a:ext cx="7735788" cy="5011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577"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929878"/>
            <a:ext cx="8001000" cy="4998244"/>
          </a:xfrm>
          <a:prstGeom prst="rect">
            <a:avLst/>
          </a:prstGeom>
          <a:solidFill>
            <a:schemeClr val="bg1"/>
          </a:solidFill>
          <a:ln>
            <a:noFill/>
          </a:ln>
        </p:spPr>
      </p:pic>
      <p:sp>
        <p:nvSpPr>
          <p:cNvPr id="2" name="Rectangle 1">
            <a:extLst>
              <a:ext uri="{FF2B5EF4-FFF2-40B4-BE49-F238E27FC236}">
                <a16:creationId xmlns:a16="http://schemas.microsoft.com/office/drawing/2014/main" id="{5FE2A38A-18E9-E940-AB33-A9BEFAC331F7}"/>
              </a:ext>
            </a:extLst>
          </p:cNvPr>
          <p:cNvSpPr/>
          <p:nvPr/>
        </p:nvSpPr>
        <p:spPr>
          <a:xfrm>
            <a:off x="152400" y="5562600"/>
            <a:ext cx="1447800" cy="457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1"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451" y="595252"/>
            <a:ext cx="7221164" cy="51196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586237"/>
            <a:ext cx="7086600" cy="528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 name="Rectangle 1">
            <a:extLst>
              <a:ext uri="{FF2B5EF4-FFF2-40B4-BE49-F238E27FC236}">
                <a16:creationId xmlns:a16="http://schemas.microsoft.com/office/drawing/2014/main" id="{377026A4-1FAB-D246-BF85-1D5C64DDDB63}"/>
              </a:ext>
            </a:extLst>
          </p:cNvPr>
          <p:cNvSpPr/>
          <p:nvPr/>
        </p:nvSpPr>
        <p:spPr>
          <a:xfrm>
            <a:off x="304800" y="5334000"/>
            <a:ext cx="1143000" cy="328163"/>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649" name="Picture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1" y="457200"/>
            <a:ext cx="7315200" cy="5546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3" name="Rectangle 1"/>
          <p:cNvSpPr>
            <a:spLocks noGrp="1" noChangeArrowheads="1"/>
          </p:cNvSpPr>
          <p:nvPr>
            <p:ph type="title"/>
          </p:nvPr>
        </p:nvSpPr>
        <p:spPr>
          <a:xfrm>
            <a:off x="250030" y="3369170"/>
            <a:ext cx="8643938" cy="696516"/>
          </a:xfrm>
        </p:spPr>
        <p:txBody>
          <a:bodyPr/>
          <a:lstStyle/>
          <a:p>
            <a:pPr eaLnBrk="1" hangingPunct="1">
              <a:defRPr/>
            </a:pPr>
            <a:r>
              <a:rPr lang="en-US" sz="3797" dirty="0">
                <a:latin typeface="Calibri" panose="020F0502020204030204" pitchFamily="34" charset="0"/>
                <a:cs typeface="Calibri" panose="020F0502020204030204" pitchFamily="34" charset="0"/>
              </a:rPr>
              <a:t>Newborn Physiology</a:t>
            </a:r>
          </a:p>
        </p:txBody>
      </p:sp>
      <p:sp>
        <p:nvSpPr>
          <p:cNvPr id="28675" name="Rectangle 3"/>
          <p:cNvSpPr>
            <a:spLocks/>
          </p:cNvSpPr>
          <p:nvPr/>
        </p:nvSpPr>
        <p:spPr bwMode="auto">
          <a:xfrm>
            <a:off x="2925736" y="4343400"/>
            <a:ext cx="3292526"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eaLnBrk="0" hangingPunct="0">
              <a:defRPr sz="4200">
                <a:solidFill>
                  <a:srgbClr val="414141"/>
                </a:solidFill>
                <a:latin typeface="Gill Sans Light" charset="0"/>
                <a:ea typeface="Heiti SC Light" charset="-122"/>
                <a:sym typeface="Gill Sans Light" charset="0"/>
              </a:defRPr>
            </a:lvl1pPr>
            <a:lvl2pPr marL="742950" indent="-285750" eaLnBrk="0" hangingPunct="0">
              <a:defRPr sz="4200">
                <a:solidFill>
                  <a:srgbClr val="414141"/>
                </a:solidFill>
                <a:latin typeface="Gill Sans Light" charset="0"/>
                <a:ea typeface="Heiti SC Light" charset="-122"/>
                <a:sym typeface="Gill Sans Light" charset="0"/>
              </a:defRPr>
            </a:lvl2pPr>
            <a:lvl3pPr marL="1143000" indent="-228600" eaLnBrk="0" hangingPunct="0">
              <a:defRPr sz="4200">
                <a:solidFill>
                  <a:srgbClr val="414141"/>
                </a:solidFill>
                <a:latin typeface="Gill Sans Light" charset="0"/>
                <a:ea typeface="Heiti SC Light" charset="-122"/>
                <a:sym typeface="Gill Sans Light" charset="0"/>
              </a:defRPr>
            </a:lvl3pPr>
            <a:lvl4pPr marL="1600200" indent="-228600" eaLnBrk="0" hangingPunct="0">
              <a:defRPr sz="4200">
                <a:solidFill>
                  <a:srgbClr val="414141"/>
                </a:solidFill>
                <a:latin typeface="Gill Sans Light" charset="0"/>
                <a:ea typeface="Heiti SC Light" charset="-122"/>
                <a:sym typeface="Gill Sans Light" charset="0"/>
              </a:defRPr>
            </a:lvl4pPr>
            <a:lvl5pPr marL="2057400" indent="-228600" eaLnBrk="0" hangingPunct="0">
              <a:defRPr sz="4200">
                <a:solidFill>
                  <a:srgbClr val="414141"/>
                </a:solidFill>
                <a:latin typeface="Gill Sans Light" charset="0"/>
                <a:ea typeface="Heiti SC Light" charset="-122"/>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9pPr>
          </a:lstStyle>
          <a:p>
            <a:pPr eaLnBrk="1" hangingPunct="1"/>
            <a:r>
              <a:rPr lang="en-US" altLang="en-US" sz="4500" dirty="0">
                <a:solidFill>
                  <a:schemeClr val="tx1"/>
                </a:solidFill>
                <a:latin typeface="+mn-lt"/>
                <a:ea typeface="MS PGothic" charset="-128"/>
                <a:sym typeface="Arial" charset="0"/>
              </a:rPr>
              <a:t>Respiratory</a:t>
            </a:r>
          </a:p>
        </p:txBody>
      </p:sp>
      <p:pic>
        <p:nvPicPr>
          <p:cNvPr id="2" name="Picture 1"/>
          <p:cNvPicPr>
            <a:picLocks noChangeAspect="1"/>
          </p:cNvPicPr>
          <p:nvPr/>
        </p:nvPicPr>
        <p:blipFill>
          <a:blip r:embed="rId2"/>
          <a:stretch>
            <a:fillRect/>
          </a:stretch>
        </p:blipFill>
        <p:spPr>
          <a:xfrm>
            <a:off x="2447520" y="348852"/>
            <a:ext cx="4248959" cy="2865835"/>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Grp="1" noChangeArrowheads="1"/>
          </p:cNvSpPr>
          <p:nvPr>
            <p:ph type="title"/>
          </p:nvPr>
        </p:nvSpPr>
        <p:spPr>
          <a:xfrm>
            <a:off x="250031" y="178594"/>
            <a:ext cx="8643938" cy="1223367"/>
          </a:xfrm>
        </p:spPr>
        <p:txBody>
          <a:bodyPr/>
          <a:lstStyle/>
          <a:p>
            <a:pPr eaLnBrk="1" hangingPunct="1">
              <a:defRPr/>
            </a:pPr>
            <a:r>
              <a:rPr lang="en-US" dirty="0">
                <a:solidFill>
                  <a:srgbClr val="000000"/>
                </a:solidFill>
                <a:latin typeface="+mn-lt"/>
                <a:cs typeface="Arial" charset="0"/>
                <a:sym typeface="Arial" charset="0"/>
              </a:rPr>
              <a:t>Respiratory</a:t>
            </a:r>
            <a:r>
              <a:rPr lang="en-US" dirty="0">
                <a:latin typeface="+mn-lt"/>
              </a:rPr>
              <a:t> </a:t>
            </a:r>
          </a:p>
        </p:txBody>
      </p:sp>
      <p:sp>
        <p:nvSpPr>
          <p:cNvPr id="29698" name="Rectangle 2"/>
          <p:cNvSpPr>
            <a:spLocks/>
          </p:cNvSpPr>
          <p:nvPr/>
        </p:nvSpPr>
        <p:spPr bwMode="auto">
          <a:xfrm>
            <a:off x="381000" y="1218902"/>
            <a:ext cx="7696200" cy="4343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t"/>
          <a:lstStyle>
            <a:lvl1pPr eaLnBrk="0" hangingPunct="0">
              <a:defRPr sz="4200">
                <a:solidFill>
                  <a:srgbClr val="414141"/>
                </a:solidFill>
                <a:latin typeface="Gill Sans Light" charset="0"/>
                <a:ea typeface="Heiti SC Light" charset="-122"/>
                <a:sym typeface="Gill Sans Light" charset="0"/>
              </a:defRPr>
            </a:lvl1pPr>
            <a:lvl2pPr marL="742950" indent="-285750" eaLnBrk="0" hangingPunct="0">
              <a:defRPr sz="4200">
                <a:solidFill>
                  <a:srgbClr val="414141"/>
                </a:solidFill>
                <a:latin typeface="Gill Sans Light" charset="0"/>
                <a:ea typeface="Heiti SC Light" charset="-122"/>
                <a:sym typeface="Gill Sans Light" charset="0"/>
              </a:defRPr>
            </a:lvl2pPr>
            <a:lvl3pPr marL="1143000" indent="-228600" eaLnBrk="0" hangingPunct="0">
              <a:defRPr sz="4200">
                <a:solidFill>
                  <a:srgbClr val="414141"/>
                </a:solidFill>
                <a:latin typeface="Gill Sans Light" charset="0"/>
                <a:ea typeface="Heiti SC Light" charset="-122"/>
                <a:sym typeface="Gill Sans Light" charset="0"/>
              </a:defRPr>
            </a:lvl3pPr>
            <a:lvl4pPr marL="1600200" indent="-228600" eaLnBrk="0" hangingPunct="0">
              <a:defRPr sz="4200">
                <a:solidFill>
                  <a:srgbClr val="414141"/>
                </a:solidFill>
                <a:latin typeface="Gill Sans Light" charset="0"/>
                <a:ea typeface="Heiti SC Light" charset="-122"/>
                <a:sym typeface="Gill Sans Light" charset="0"/>
              </a:defRPr>
            </a:lvl4pPr>
            <a:lvl5pPr marL="2057400" indent="-228600" eaLnBrk="0" hangingPunct="0">
              <a:defRPr sz="4200">
                <a:solidFill>
                  <a:srgbClr val="414141"/>
                </a:solidFill>
                <a:latin typeface="Gill Sans Light" charset="0"/>
                <a:ea typeface="Heiti SC Light" charset="-122"/>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9pPr>
          </a:lstStyle>
          <a:p>
            <a:pPr algn="l" eaLnBrk="1" hangingPunct="1"/>
            <a:r>
              <a:rPr lang="en-US" altLang="en-US" sz="3200" b="1" dirty="0">
                <a:solidFill>
                  <a:schemeClr val="tx1"/>
                </a:solidFill>
                <a:latin typeface="+mn-lt"/>
                <a:ea typeface="MS PGothic" charset="-128"/>
                <a:sym typeface="Arial" charset="0"/>
              </a:rPr>
              <a:t>Respiratory System </a:t>
            </a:r>
            <a:r>
              <a:rPr lang="en-US" altLang="en-US" sz="3200" dirty="0">
                <a:solidFill>
                  <a:schemeClr val="tx1"/>
                </a:solidFill>
                <a:latin typeface="+mn-lt"/>
                <a:ea typeface="MS PGothic" charset="-128"/>
                <a:sym typeface="Arial" charset="0"/>
              </a:rPr>
              <a:t>– In utero and transition</a:t>
            </a:r>
          </a:p>
          <a:p>
            <a:pPr marL="293688" indent="-293688" algn="l" eaLnBrk="1" hangingPunct="1">
              <a:buFont typeface="Arial" panose="020B0604020202020204" pitchFamily="34" charset="0"/>
              <a:buChar char="•"/>
            </a:pPr>
            <a:r>
              <a:rPr lang="en-US" altLang="en-US" sz="2800" dirty="0">
                <a:solidFill>
                  <a:schemeClr val="tx1"/>
                </a:solidFill>
                <a:latin typeface="+mn-lt"/>
                <a:ea typeface="MS PGothic" charset="-128"/>
                <a:sym typeface="Arial" charset="0"/>
              </a:rPr>
              <a:t>Umbilical cord clamping – rhythmic breathing</a:t>
            </a:r>
          </a:p>
          <a:p>
            <a:pPr marL="293688" indent="-293688" algn="l" eaLnBrk="1" hangingPunct="1">
              <a:buFont typeface="Arial" panose="020B0604020202020204" pitchFamily="34" charset="0"/>
              <a:buChar char="•"/>
            </a:pPr>
            <a:r>
              <a:rPr lang="en-US" altLang="en-US" sz="2800" dirty="0">
                <a:solidFill>
                  <a:schemeClr val="tx1"/>
                </a:solidFill>
                <a:latin typeface="+mn-lt"/>
                <a:ea typeface="MS PGothic" charset="-128"/>
                <a:sym typeface="Arial" charset="0"/>
              </a:rPr>
              <a:t>Elevated PaO</a:t>
            </a:r>
            <a:r>
              <a:rPr lang="en-US" altLang="en-US" sz="2800" baseline="-25000" dirty="0">
                <a:solidFill>
                  <a:schemeClr val="tx1"/>
                </a:solidFill>
                <a:latin typeface="+mn-lt"/>
                <a:ea typeface="MS PGothic" charset="-128"/>
                <a:sym typeface="Arial" charset="0"/>
              </a:rPr>
              <a:t>2</a:t>
            </a:r>
            <a:r>
              <a:rPr lang="en-US" altLang="en-US" sz="2800" dirty="0">
                <a:solidFill>
                  <a:schemeClr val="tx1"/>
                </a:solidFill>
                <a:latin typeface="+mn-lt"/>
                <a:ea typeface="MS PGothic" charset="-128"/>
                <a:sym typeface="Arial" charset="0"/>
              </a:rPr>
              <a:t> augments/maintains SV</a:t>
            </a:r>
          </a:p>
          <a:p>
            <a:pPr marL="293688" indent="-293688" algn="l" eaLnBrk="1" hangingPunct="1">
              <a:buFont typeface="Arial" panose="020B0604020202020204" pitchFamily="34" charset="0"/>
              <a:buChar char="•"/>
            </a:pPr>
            <a:r>
              <a:rPr lang="en-US" altLang="en-US" sz="2800" dirty="0">
                <a:solidFill>
                  <a:schemeClr val="tx1"/>
                </a:solidFill>
                <a:latin typeface="+mn-lt"/>
                <a:ea typeface="MS PGothic" charset="-128"/>
                <a:sym typeface="Arial" charset="0"/>
              </a:rPr>
              <a:t>1st breaths: 40</a:t>
            </a:r>
            <a:r>
              <a:rPr lang="en-US" altLang="en-US" sz="2800" dirty="0">
                <a:solidFill>
                  <a:schemeClr val="tx1"/>
                </a:solidFill>
                <a:latin typeface="+mn-lt"/>
                <a:ea typeface="MS PGothic" charset="-128"/>
                <a:sym typeface="Arial Bold" charset="0"/>
              </a:rPr>
              <a:t>‐</a:t>
            </a:r>
            <a:r>
              <a:rPr lang="en-US" altLang="en-US" sz="2800" dirty="0">
                <a:solidFill>
                  <a:schemeClr val="tx1"/>
                </a:solidFill>
                <a:latin typeface="+mn-lt"/>
                <a:ea typeface="MS PGothic" charset="-128"/>
                <a:sym typeface="Arial" charset="0"/>
              </a:rPr>
              <a:t>80 cmH</a:t>
            </a:r>
            <a:r>
              <a:rPr lang="en-US" altLang="en-US" sz="2800" baseline="-25000" dirty="0">
                <a:solidFill>
                  <a:schemeClr val="tx1"/>
                </a:solidFill>
                <a:latin typeface="+mn-lt"/>
                <a:ea typeface="MS PGothic" charset="-128"/>
                <a:sym typeface="Arial" charset="0"/>
              </a:rPr>
              <a:t>2</a:t>
            </a:r>
            <a:r>
              <a:rPr lang="en-US" altLang="en-US" sz="2800" dirty="0">
                <a:solidFill>
                  <a:schemeClr val="tx1"/>
                </a:solidFill>
                <a:latin typeface="+mn-lt"/>
                <a:ea typeface="MS PGothic" charset="-128"/>
                <a:sym typeface="Arial" charset="0"/>
              </a:rPr>
              <a:t>O overcome surface forces and air into fluid filled lungs</a:t>
            </a:r>
          </a:p>
          <a:p>
            <a:pPr marL="293688" indent="-293688" algn="l" eaLnBrk="1" hangingPunct="1">
              <a:buFont typeface="Arial" panose="020B0604020202020204" pitchFamily="34" charset="0"/>
              <a:buChar char="•"/>
            </a:pPr>
            <a:r>
              <a:rPr lang="en-US" altLang="en-US" sz="2800" dirty="0">
                <a:solidFill>
                  <a:schemeClr val="tx1"/>
                </a:solidFill>
                <a:latin typeface="+mn-lt"/>
                <a:ea typeface="MS PGothic" charset="-128"/>
                <a:sym typeface="Arial" charset="0"/>
              </a:rPr>
              <a:t>Breathing independent of PaCO</a:t>
            </a:r>
            <a:r>
              <a:rPr lang="en-US" altLang="en-US" sz="2800" baseline="-25000" dirty="0">
                <a:solidFill>
                  <a:schemeClr val="tx1"/>
                </a:solidFill>
                <a:latin typeface="+mn-lt"/>
                <a:ea typeface="MS PGothic" charset="-128"/>
                <a:sym typeface="Arial" charset="0"/>
              </a:rPr>
              <a:t>2</a:t>
            </a:r>
          </a:p>
          <a:p>
            <a:pPr marL="293688" indent="-293688" algn="l" eaLnBrk="1" hangingPunct="1">
              <a:buFont typeface="Arial" panose="020B0604020202020204" pitchFamily="34" charset="0"/>
              <a:buChar char="•"/>
            </a:pPr>
            <a:r>
              <a:rPr lang="en-US" altLang="en-US" sz="2800" dirty="0" err="1">
                <a:solidFill>
                  <a:schemeClr val="tx1"/>
                </a:solidFill>
                <a:latin typeface="+mn-lt"/>
                <a:ea typeface="MS PGothic" charset="-128"/>
                <a:sym typeface="Arial" charset="0"/>
              </a:rPr>
              <a:t>HYPOxia</a:t>
            </a:r>
            <a:r>
              <a:rPr lang="en-US" altLang="en-US" sz="2800" dirty="0">
                <a:solidFill>
                  <a:schemeClr val="tx1"/>
                </a:solidFill>
                <a:latin typeface="+mn-lt"/>
                <a:ea typeface="MS PGothic" charset="-128"/>
                <a:sym typeface="Arial" charset="0"/>
              </a:rPr>
              <a:t> depresses breathing</a:t>
            </a:r>
          </a:p>
          <a:p>
            <a:pPr algn="l" eaLnBrk="1" hangingPunct="1"/>
            <a:endParaRPr lang="en-US" altLang="en-US" sz="1969" dirty="0">
              <a:solidFill>
                <a:schemeClr val="tx1"/>
              </a:solidFill>
              <a:latin typeface="+mn-lt"/>
              <a:ea typeface="MS PGothic" charset="-128"/>
              <a:sym typeface="Arial" charset="0"/>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7" name="Rectangle 1"/>
          <p:cNvSpPr>
            <a:spLocks noGrp="1" noChangeArrowheads="1"/>
          </p:cNvSpPr>
          <p:nvPr>
            <p:ph type="title"/>
          </p:nvPr>
        </p:nvSpPr>
        <p:spPr>
          <a:xfrm>
            <a:off x="304800" y="178594"/>
            <a:ext cx="8512968" cy="1223367"/>
          </a:xfrm>
        </p:spPr>
        <p:txBody>
          <a:bodyPr/>
          <a:lstStyle/>
          <a:p>
            <a:pPr eaLnBrk="1" hangingPunct="1">
              <a:defRPr/>
            </a:pPr>
            <a:r>
              <a:rPr lang="en-US" dirty="0">
                <a:solidFill>
                  <a:srgbClr val="000000"/>
                </a:solidFill>
                <a:latin typeface="+mn-lt"/>
                <a:cs typeface="Arial" charset="0"/>
                <a:sym typeface="Arial" charset="0"/>
              </a:rPr>
              <a:t>Respiratory</a:t>
            </a:r>
            <a:r>
              <a:rPr lang="en-US" dirty="0">
                <a:latin typeface="+mn-lt"/>
              </a:rPr>
              <a:t> </a:t>
            </a:r>
          </a:p>
        </p:txBody>
      </p:sp>
      <p:sp>
        <p:nvSpPr>
          <p:cNvPr id="29698" name="Rectangle 2"/>
          <p:cNvSpPr>
            <a:spLocks/>
          </p:cNvSpPr>
          <p:nvPr/>
        </p:nvSpPr>
        <p:spPr bwMode="auto">
          <a:xfrm>
            <a:off x="457200" y="1218902"/>
            <a:ext cx="7619999" cy="43436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t"/>
          <a:lstStyle>
            <a:lvl1pPr eaLnBrk="0" hangingPunct="0">
              <a:defRPr sz="4200">
                <a:solidFill>
                  <a:srgbClr val="414141"/>
                </a:solidFill>
                <a:latin typeface="Gill Sans Light" charset="0"/>
                <a:ea typeface="Heiti SC Light" charset="-122"/>
                <a:sym typeface="Gill Sans Light" charset="0"/>
              </a:defRPr>
            </a:lvl1pPr>
            <a:lvl2pPr marL="742950" indent="-285750" eaLnBrk="0" hangingPunct="0">
              <a:defRPr sz="4200">
                <a:solidFill>
                  <a:srgbClr val="414141"/>
                </a:solidFill>
                <a:latin typeface="Gill Sans Light" charset="0"/>
                <a:ea typeface="Heiti SC Light" charset="-122"/>
                <a:sym typeface="Gill Sans Light" charset="0"/>
              </a:defRPr>
            </a:lvl2pPr>
            <a:lvl3pPr marL="1143000" indent="-228600" eaLnBrk="0" hangingPunct="0">
              <a:defRPr sz="4200">
                <a:solidFill>
                  <a:srgbClr val="414141"/>
                </a:solidFill>
                <a:latin typeface="Gill Sans Light" charset="0"/>
                <a:ea typeface="Heiti SC Light" charset="-122"/>
                <a:sym typeface="Gill Sans Light" charset="0"/>
              </a:defRPr>
            </a:lvl3pPr>
            <a:lvl4pPr marL="1600200" indent="-228600" eaLnBrk="0" hangingPunct="0">
              <a:defRPr sz="4200">
                <a:solidFill>
                  <a:srgbClr val="414141"/>
                </a:solidFill>
                <a:latin typeface="Gill Sans Light" charset="0"/>
                <a:ea typeface="Heiti SC Light" charset="-122"/>
                <a:sym typeface="Gill Sans Light" charset="0"/>
              </a:defRPr>
            </a:lvl4pPr>
            <a:lvl5pPr marL="2057400" indent="-228600" eaLnBrk="0" hangingPunct="0">
              <a:defRPr sz="4200">
                <a:solidFill>
                  <a:srgbClr val="414141"/>
                </a:solidFill>
                <a:latin typeface="Gill Sans Light" charset="0"/>
                <a:ea typeface="Heiti SC Light" charset="-122"/>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9pPr>
          </a:lstStyle>
          <a:p>
            <a:pPr algn="l" eaLnBrk="1" hangingPunct="1"/>
            <a:r>
              <a:rPr lang="en-US" altLang="en-US" sz="3200" b="1" dirty="0">
                <a:solidFill>
                  <a:schemeClr val="tx1"/>
                </a:solidFill>
                <a:latin typeface="+mn-lt"/>
                <a:ea typeface="MS PGothic" charset="-128"/>
                <a:sym typeface="Arial" charset="0"/>
              </a:rPr>
              <a:t>Lung Mechanics </a:t>
            </a:r>
            <a:r>
              <a:rPr lang="en-US" altLang="en-US" sz="3200" dirty="0">
                <a:solidFill>
                  <a:schemeClr val="tx1"/>
                </a:solidFill>
                <a:latin typeface="+mn-lt"/>
                <a:ea typeface="MS PGothic" charset="-128"/>
                <a:sym typeface="Arial" charset="0"/>
              </a:rPr>
              <a:t>‐ Neonate</a:t>
            </a:r>
          </a:p>
          <a:p>
            <a:pPr marL="293688" indent="-293688" algn="l" eaLnBrk="1" hangingPunct="1">
              <a:buFont typeface="Arial" panose="020B0604020202020204" pitchFamily="34" charset="0"/>
              <a:buChar char="•"/>
            </a:pPr>
            <a:r>
              <a:rPr lang="en-US" altLang="en-US" sz="2800" dirty="0">
                <a:solidFill>
                  <a:schemeClr val="tx1"/>
                </a:solidFill>
                <a:latin typeface="+mn-lt"/>
                <a:ea typeface="MS PGothic" charset="-128"/>
                <a:sym typeface="Arial" charset="0"/>
              </a:rPr>
              <a:t>High lung compliance</a:t>
            </a:r>
          </a:p>
          <a:p>
            <a:pPr marL="571500" lvl="1" indent="-277813" eaLnBrk="1" hangingPunct="1">
              <a:buFont typeface="System Font Regular"/>
              <a:buChar char="-"/>
            </a:pPr>
            <a:r>
              <a:rPr lang="en-US" altLang="en-US" sz="2800" dirty="0">
                <a:solidFill>
                  <a:schemeClr val="tx1"/>
                </a:solidFill>
                <a:latin typeface="+mn-lt"/>
                <a:ea typeface="MS PGothic" charset="-128"/>
                <a:sym typeface="Arial" charset="0"/>
              </a:rPr>
              <a:t>Elastic fibers develop post‐natal</a:t>
            </a:r>
          </a:p>
          <a:p>
            <a:pPr marL="571500" lvl="1" indent="-277813" eaLnBrk="1" hangingPunct="1">
              <a:buFont typeface="System Font Regular"/>
              <a:buChar char="-"/>
            </a:pPr>
            <a:r>
              <a:rPr lang="en-US" altLang="en-US" sz="2800" dirty="0">
                <a:solidFill>
                  <a:schemeClr val="tx1"/>
                </a:solidFill>
                <a:latin typeface="+mn-lt"/>
                <a:ea typeface="MS PGothic" charset="-128"/>
                <a:sym typeface="Arial" charset="0"/>
              </a:rPr>
              <a:t>Static elastic recoil pressure is low</a:t>
            </a:r>
          </a:p>
          <a:p>
            <a:pPr marL="293688" indent="-293688" algn="l" eaLnBrk="1" hangingPunct="1">
              <a:buFont typeface="Arial" panose="020B0604020202020204" pitchFamily="34" charset="0"/>
              <a:buChar char="•"/>
            </a:pPr>
            <a:r>
              <a:rPr lang="en-US" altLang="en-US" sz="2800" dirty="0">
                <a:solidFill>
                  <a:schemeClr val="tx1"/>
                </a:solidFill>
                <a:latin typeface="+mn-lt"/>
                <a:ea typeface="MS PGothic" charset="-128"/>
                <a:sym typeface="Arial" charset="0"/>
              </a:rPr>
              <a:t>High chest wall compliance</a:t>
            </a:r>
          </a:p>
          <a:p>
            <a:pPr marL="571500" lvl="1" indent="-277813" eaLnBrk="1" hangingPunct="1">
              <a:buFont typeface="System Font Regular"/>
              <a:buChar char="-"/>
            </a:pPr>
            <a:r>
              <a:rPr lang="en-US" altLang="en-US" sz="2800" dirty="0">
                <a:solidFill>
                  <a:schemeClr val="tx1"/>
                </a:solidFill>
                <a:latin typeface="+mn-lt"/>
                <a:ea typeface="MS PGothic" charset="-128"/>
                <a:sym typeface="Arial" charset="0"/>
              </a:rPr>
              <a:t>Cartilaginous ribs</a:t>
            </a:r>
          </a:p>
          <a:p>
            <a:pPr marL="571500" lvl="1" indent="-277813" eaLnBrk="1" hangingPunct="1">
              <a:buFont typeface="System Font Regular"/>
              <a:buChar char="-"/>
            </a:pPr>
            <a:r>
              <a:rPr lang="en-US" altLang="en-US" sz="2800" dirty="0">
                <a:solidFill>
                  <a:schemeClr val="tx1"/>
                </a:solidFill>
                <a:latin typeface="+mn-lt"/>
                <a:ea typeface="MS PGothic" charset="-128"/>
                <a:sym typeface="Arial" charset="0"/>
              </a:rPr>
              <a:t>Limited thoracic muscle mass</a:t>
            </a:r>
          </a:p>
          <a:p>
            <a:pPr marL="293688" indent="-293688" algn="l" eaLnBrk="1" hangingPunct="1">
              <a:buFont typeface="Arial" panose="020B0604020202020204" pitchFamily="34" charset="0"/>
              <a:buChar char="•"/>
            </a:pPr>
            <a:r>
              <a:rPr lang="en-US" altLang="en-US" sz="2800" dirty="0">
                <a:solidFill>
                  <a:schemeClr val="tx1"/>
                </a:solidFill>
                <a:latin typeface="+mn-lt"/>
                <a:ea typeface="MS PGothic" charset="-128"/>
                <a:sym typeface="Arial" charset="0"/>
              </a:rPr>
              <a:t>Prone to atelectasis and resp. insufficiency</a:t>
            </a:r>
          </a:p>
        </p:txBody>
      </p:sp>
    </p:spTree>
    <p:extLst>
      <p:ext uri="{BB962C8B-B14F-4D97-AF65-F5344CB8AC3E}">
        <p14:creationId xmlns:p14="http://schemas.microsoft.com/office/powerpoint/2010/main" val="234790852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1" name="Rectangle 1"/>
          <p:cNvSpPr>
            <a:spLocks/>
          </p:cNvSpPr>
          <p:nvPr/>
        </p:nvSpPr>
        <p:spPr bwMode="auto">
          <a:xfrm>
            <a:off x="381000" y="380999"/>
            <a:ext cx="7777758" cy="52804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t"/>
          <a:lstStyle>
            <a:lvl1pPr eaLnBrk="0" hangingPunct="0">
              <a:defRPr sz="4200">
                <a:solidFill>
                  <a:srgbClr val="414141"/>
                </a:solidFill>
                <a:latin typeface="Gill Sans Light" charset="0"/>
                <a:ea typeface="Heiti SC Light" charset="-122"/>
                <a:sym typeface="Gill Sans Light" charset="0"/>
              </a:defRPr>
            </a:lvl1pPr>
            <a:lvl2pPr marL="742950" indent="-285750" eaLnBrk="0" hangingPunct="0">
              <a:defRPr sz="4200">
                <a:solidFill>
                  <a:srgbClr val="414141"/>
                </a:solidFill>
                <a:latin typeface="Gill Sans Light" charset="0"/>
                <a:ea typeface="Heiti SC Light" charset="-122"/>
                <a:sym typeface="Gill Sans Light" charset="0"/>
              </a:defRPr>
            </a:lvl2pPr>
            <a:lvl3pPr marL="1143000" indent="-228600" eaLnBrk="0" hangingPunct="0">
              <a:defRPr sz="4200">
                <a:solidFill>
                  <a:srgbClr val="414141"/>
                </a:solidFill>
                <a:latin typeface="Gill Sans Light" charset="0"/>
                <a:ea typeface="Heiti SC Light" charset="-122"/>
                <a:sym typeface="Gill Sans Light" charset="0"/>
              </a:defRPr>
            </a:lvl3pPr>
            <a:lvl4pPr marL="1600200" indent="-228600" eaLnBrk="0" hangingPunct="0">
              <a:defRPr sz="4200">
                <a:solidFill>
                  <a:srgbClr val="414141"/>
                </a:solidFill>
                <a:latin typeface="Gill Sans Light" charset="0"/>
                <a:ea typeface="Heiti SC Light" charset="-122"/>
                <a:sym typeface="Gill Sans Light" charset="0"/>
              </a:defRPr>
            </a:lvl4pPr>
            <a:lvl5pPr marL="2057400" indent="-228600" eaLnBrk="0" hangingPunct="0">
              <a:defRPr sz="4200">
                <a:solidFill>
                  <a:srgbClr val="414141"/>
                </a:solidFill>
                <a:latin typeface="Gill Sans Light" charset="0"/>
                <a:ea typeface="Heiti SC Light" charset="-122"/>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9pPr>
          </a:lstStyle>
          <a:p>
            <a:pPr algn="l" eaLnBrk="1" hangingPunct="1"/>
            <a:r>
              <a:rPr lang="en-US" altLang="en-US" sz="4000" dirty="0">
                <a:solidFill>
                  <a:schemeClr val="tx1"/>
                </a:solidFill>
                <a:latin typeface="+mn-lt"/>
                <a:ea typeface="MS PGothic" charset="-128"/>
                <a:sym typeface="Arial Bold" charset="0"/>
              </a:rPr>
              <a:t>Respiratory Physiology – Key Points</a:t>
            </a:r>
          </a:p>
          <a:p>
            <a:pPr algn="l" eaLnBrk="1" hangingPunct="1"/>
            <a:endParaRPr lang="en-US" altLang="en-US" sz="3375" dirty="0">
              <a:solidFill>
                <a:schemeClr val="tx1"/>
              </a:solidFill>
              <a:latin typeface="+mn-lt"/>
              <a:ea typeface="MS PGothic" charset="-128"/>
              <a:sym typeface="Arial Bold" charset="0"/>
            </a:endParaRPr>
          </a:p>
          <a:p>
            <a:pPr marL="457200" indent="-457200" algn="l" eaLnBrk="1" hangingPunct="1">
              <a:buFont typeface="Arial" panose="020B0604020202020204" pitchFamily="34" charset="0"/>
              <a:buChar char="•"/>
            </a:pPr>
            <a:r>
              <a:rPr lang="en-US" altLang="en-US" sz="3375" dirty="0">
                <a:solidFill>
                  <a:schemeClr val="tx1"/>
                </a:solidFill>
                <a:latin typeface="+mn-lt"/>
                <a:ea typeface="MS PGothic" charset="-128"/>
                <a:sym typeface="Arial" charset="0"/>
              </a:rPr>
              <a:t>Postnatal adaptation: especially respiratory control until 44 </a:t>
            </a:r>
            <a:r>
              <a:rPr lang="en-US" altLang="en-US" sz="3375" dirty="0" err="1">
                <a:solidFill>
                  <a:schemeClr val="tx1"/>
                </a:solidFill>
                <a:latin typeface="+mn-lt"/>
                <a:ea typeface="MS PGothic" charset="-128"/>
                <a:sym typeface="Arial" charset="0"/>
              </a:rPr>
              <a:t>wks</a:t>
            </a:r>
            <a:r>
              <a:rPr lang="en-US" altLang="en-US" sz="3375" dirty="0">
                <a:solidFill>
                  <a:schemeClr val="tx1"/>
                </a:solidFill>
                <a:latin typeface="+mn-lt"/>
                <a:ea typeface="MS PGothic" charset="-128"/>
                <a:sym typeface="Arial" charset="0"/>
              </a:rPr>
              <a:t> PCA</a:t>
            </a:r>
          </a:p>
          <a:p>
            <a:pPr marL="457200" indent="-457200" algn="l" eaLnBrk="1" hangingPunct="1">
              <a:buFont typeface="Arial" panose="020B0604020202020204" pitchFamily="34" charset="0"/>
              <a:buChar char="•"/>
            </a:pPr>
            <a:r>
              <a:rPr lang="en-US" altLang="en-US" sz="3375" dirty="0">
                <a:solidFill>
                  <a:schemeClr val="tx1"/>
                </a:solidFill>
                <a:latin typeface="+mn-lt"/>
                <a:ea typeface="MS PGothic" charset="-128"/>
                <a:sym typeface="Arial" charset="0"/>
              </a:rPr>
              <a:t>Post GA apnea common in premature and/or anemic infants</a:t>
            </a:r>
          </a:p>
          <a:p>
            <a:pPr marL="457200" indent="-457200" algn="l" eaLnBrk="1" hangingPunct="1">
              <a:buFont typeface="Arial" panose="020B0604020202020204" pitchFamily="34" charset="0"/>
              <a:buChar char="•"/>
            </a:pPr>
            <a:r>
              <a:rPr lang="en-US" altLang="en-US" sz="3375" dirty="0">
                <a:solidFill>
                  <a:schemeClr val="tx1"/>
                </a:solidFill>
                <a:latin typeface="+mn-lt"/>
                <a:ea typeface="MS PGothic" charset="-128"/>
                <a:sym typeface="Arial" charset="0"/>
              </a:rPr>
              <a:t>Alveoli formation until 18 months</a:t>
            </a:r>
          </a:p>
          <a:p>
            <a:pPr marL="457200" indent="-457200" algn="l" eaLnBrk="1" hangingPunct="1">
              <a:buFont typeface="Arial" panose="020B0604020202020204" pitchFamily="34" charset="0"/>
              <a:buChar char="•"/>
            </a:pPr>
            <a:r>
              <a:rPr lang="en-US" altLang="en-US" sz="3375" dirty="0">
                <a:solidFill>
                  <a:schemeClr val="tx1"/>
                </a:solidFill>
                <a:latin typeface="+mn-lt"/>
                <a:ea typeface="MS PGothic" charset="-128"/>
                <a:sym typeface="Arial" charset="0"/>
              </a:rPr>
              <a:t>Elastic/collagen fiber development continues until 10 years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1"/>
          <p:cNvSpPr>
            <a:spLocks/>
          </p:cNvSpPr>
          <p:nvPr/>
        </p:nvSpPr>
        <p:spPr bwMode="auto">
          <a:xfrm>
            <a:off x="457200" y="1523999"/>
            <a:ext cx="8251556" cy="52292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t"/>
          <a:lstStyle>
            <a:lvl1pPr marL="571500" indent="-571500" eaLnBrk="0" hangingPunct="0">
              <a:defRPr sz="4200">
                <a:solidFill>
                  <a:srgbClr val="414141"/>
                </a:solidFill>
                <a:latin typeface="Gill Sans Light" charset="0"/>
                <a:ea typeface="Heiti SC Light" charset="-122"/>
                <a:sym typeface="Gill Sans Light" charset="0"/>
              </a:defRPr>
            </a:lvl1pPr>
            <a:lvl2pPr marL="742950" indent="-285750" eaLnBrk="0" hangingPunct="0">
              <a:defRPr sz="4200">
                <a:solidFill>
                  <a:srgbClr val="414141"/>
                </a:solidFill>
                <a:latin typeface="Gill Sans Light" charset="0"/>
                <a:ea typeface="Heiti SC Light" charset="-122"/>
                <a:sym typeface="Gill Sans Light" charset="0"/>
              </a:defRPr>
            </a:lvl2pPr>
            <a:lvl3pPr marL="1143000" indent="-228600" eaLnBrk="0" hangingPunct="0">
              <a:defRPr sz="4200">
                <a:solidFill>
                  <a:srgbClr val="414141"/>
                </a:solidFill>
                <a:latin typeface="Gill Sans Light" charset="0"/>
                <a:ea typeface="Heiti SC Light" charset="-122"/>
                <a:sym typeface="Gill Sans Light" charset="0"/>
              </a:defRPr>
            </a:lvl3pPr>
            <a:lvl4pPr marL="1600200" indent="-228600" eaLnBrk="0" hangingPunct="0">
              <a:defRPr sz="4200">
                <a:solidFill>
                  <a:srgbClr val="414141"/>
                </a:solidFill>
                <a:latin typeface="Gill Sans Light" charset="0"/>
                <a:ea typeface="Heiti SC Light" charset="-122"/>
                <a:sym typeface="Gill Sans Light" charset="0"/>
              </a:defRPr>
            </a:lvl4pPr>
            <a:lvl5pPr marL="2057400" indent="-228600" eaLnBrk="0" hangingPunct="0">
              <a:defRPr sz="4200">
                <a:solidFill>
                  <a:srgbClr val="414141"/>
                </a:solidFill>
                <a:latin typeface="Gill Sans Light" charset="0"/>
                <a:ea typeface="Heiti SC Light" charset="-122"/>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9pPr>
          </a:lstStyle>
          <a:p>
            <a:pPr marL="401638" indent="-401638" algn="l" eaLnBrk="1" hangingPunct="1">
              <a:buFont typeface="Arial" panose="020B0604020202020204" pitchFamily="34" charset="0"/>
              <a:buChar char="•"/>
            </a:pPr>
            <a:r>
              <a:rPr lang="en-US" altLang="en-US" sz="3200" dirty="0">
                <a:solidFill>
                  <a:schemeClr val="tx1"/>
                </a:solidFill>
                <a:latin typeface="+mn-lt"/>
                <a:ea typeface="MS PGothic" charset="-128"/>
                <a:sym typeface="Arial" charset="0"/>
              </a:rPr>
              <a:t>Chest wall VERY Compliant difficulty sustaining FRC against lung elastic recoil</a:t>
            </a:r>
          </a:p>
          <a:p>
            <a:pPr marL="696913" indent="-295275" algn="l" eaLnBrk="1" hangingPunct="1">
              <a:buFont typeface="System Font Regular"/>
              <a:buChar char="-"/>
            </a:pPr>
            <a:r>
              <a:rPr lang="en-US" altLang="en-US" sz="2812" dirty="0">
                <a:solidFill>
                  <a:schemeClr val="tx1"/>
                </a:solidFill>
                <a:latin typeface="+mn-lt"/>
                <a:ea typeface="MS PGothic" charset="-128"/>
                <a:sym typeface="Arial" charset="0"/>
              </a:rPr>
              <a:t>Worsen by GA and/or relaxation</a:t>
            </a:r>
          </a:p>
          <a:p>
            <a:pPr marL="696913" indent="-295275" algn="l" eaLnBrk="1" hangingPunct="1">
              <a:buFont typeface="System Font Regular"/>
              <a:buChar char="-"/>
            </a:pPr>
            <a:r>
              <a:rPr lang="en-US" altLang="en-US" sz="2812" dirty="0">
                <a:solidFill>
                  <a:schemeClr val="tx1"/>
                </a:solidFill>
                <a:latin typeface="+mn-lt"/>
                <a:ea typeface="MS PGothic" charset="-128"/>
                <a:sym typeface="Arial" charset="0"/>
              </a:rPr>
              <a:t>Leads to airway closure progressive </a:t>
            </a:r>
            <a:r>
              <a:rPr lang="en-US" altLang="en-US" sz="2812" dirty="0" err="1">
                <a:solidFill>
                  <a:schemeClr val="tx1"/>
                </a:solidFill>
                <a:latin typeface="+mn-lt"/>
                <a:ea typeface="MS PGothic" charset="-128"/>
                <a:sym typeface="Arial" charset="0"/>
              </a:rPr>
              <a:t>atalectasis</a:t>
            </a:r>
            <a:endParaRPr lang="en-US" altLang="en-US" sz="2812" dirty="0">
              <a:solidFill>
                <a:schemeClr val="tx1"/>
              </a:solidFill>
              <a:latin typeface="+mn-lt"/>
              <a:ea typeface="MS PGothic" charset="-128"/>
              <a:sym typeface="Arial" charset="0"/>
            </a:endParaRPr>
          </a:p>
          <a:p>
            <a:pPr marL="696913" indent="-295275" algn="l" eaLnBrk="1" hangingPunct="1">
              <a:buFont typeface="System Font Regular"/>
              <a:buChar char="-"/>
            </a:pPr>
            <a:r>
              <a:rPr lang="en-US" altLang="en-US" sz="2812" dirty="0">
                <a:solidFill>
                  <a:schemeClr val="tx1"/>
                </a:solidFill>
                <a:latin typeface="+mn-lt"/>
                <a:ea typeface="MS PGothic" charset="-128"/>
                <a:sym typeface="Arial" charset="0"/>
              </a:rPr>
              <a:t>PEEP helps</a:t>
            </a:r>
          </a:p>
          <a:p>
            <a:pPr marL="355600" indent="-355600" algn="l" eaLnBrk="1" hangingPunct="1">
              <a:buFont typeface="Arial" panose="020B0604020202020204" pitchFamily="34" charset="0"/>
              <a:buChar char="•"/>
            </a:pPr>
            <a:r>
              <a:rPr lang="en-US" altLang="en-US" sz="3200" dirty="0" err="1">
                <a:solidFill>
                  <a:schemeClr val="tx1"/>
                </a:solidFill>
                <a:latin typeface="+mn-lt"/>
                <a:ea typeface="MS PGothic" charset="-128"/>
                <a:sym typeface="Arial" charset="0"/>
              </a:rPr>
              <a:t>Hb</a:t>
            </a:r>
            <a:r>
              <a:rPr lang="en-US" altLang="en-US" sz="3200" dirty="0">
                <a:solidFill>
                  <a:schemeClr val="tx1"/>
                </a:solidFill>
                <a:latin typeface="+mn-lt"/>
                <a:ea typeface="MS PGothic" charset="-128"/>
                <a:sym typeface="Arial" charset="0"/>
              </a:rPr>
              <a:t> O2 affinity changes during first months</a:t>
            </a:r>
          </a:p>
          <a:p>
            <a:pPr marL="696913" indent="-295275" algn="l" eaLnBrk="1" hangingPunct="1">
              <a:buFont typeface="System Font Regular"/>
              <a:buChar char="-"/>
            </a:pPr>
            <a:r>
              <a:rPr lang="en-US" altLang="en-US" sz="2812" dirty="0" err="1">
                <a:solidFill>
                  <a:schemeClr val="tx1"/>
                </a:solidFill>
                <a:latin typeface="+mn-lt"/>
                <a:ea typeface="MS PGothic" charset="-128"/>
                <a:sym typeface="Arial" charset="0"/>
              </a:rPr>
              <a:t>HbF</a:t>
            </a:r>
            <a:r>
              <a:rPr lang="en-US" altLang="en-US" sz="2812" dirty="0">
                <a:solidFill>
                  <a:schemeClr val="tx1"/>
                </a:solidFill>
                <a:latin typeface="+mn-lt"/>
                <a:ea typeface="MS PGothic" charset="-128"/>
                <a:sym typeface="Arial" charset="0"/>
              </a:rPr>
              <a:t> – low P</a:t>
            </a:r>
            <a:r>
              <a:rPr lang="en-US" altLang="en-US" sz="2812" baseline="-25000" dirty="0">
                <a:solidFill>
                  <a:schemeClr val="tx1"/>
                </a:solidFill>
                <a:latin typeface="+mn-lt"/>
                <a:ea typeface="MS PGothic" charset="-128"/>
                <a:sym typeface="Arial" charset="0"/>
              </a:rPr>
              <a:t>50</a:t>
            </a:r>
          </a:p>
          <a:p>
            <a:pPr marL="696913" indent="-295275" algn="l" eaLnBrk="1" hangingPunct="1">
              <a:buFont typeface="System Font Regular"/>
              <a:buChar char="-"/>
            </a:pPr>
            <a:r>
              <a:rPr lang="en-US" altLang="en-US" sz="2812" dirty="0">
                <a:solidFill>
                  <a:schemeClr val="tx1"/>
                </a:solidFill>
                <a:latin typeface="+mn-lt"/>
                <a:ea typeface="MS PGothic" charset="-128"/>
                <a:sym typeface="Arial" charset="0"/>
              </a:rPr>
              <a:t>P</a:t>
            </a:r>
            <a:r>
              <a:rPr lang="en-US" altLang="en-US" sz="2812" baseline="-25000" dirty="0">
                <a:solidFill>
                  <a:schemeClr val="tx1"/>
                </a:solidFill>
                <a:latin typeface="+mn-lt"/>
                <a:ea typeface="MS PGothic" charset="-128"/>
                <a:sym typeface="Arial" charset="0"/>
              </a:rPr>
              <a:t>50</a:t>
            </a:r>
            <a:r>
              <a:rPr lang="en-US" altLang="en-US" sz="2812" dirty="0">
                <a:solidFill>
                  <a:schemeClr val="tx1"/>
                </a:solidFill>
                <a:latin typeface="+mn-lt"/>
                <a:ea typeface="MS PGothic" charset="-128"/>
                <a:sym typeface="Arial" charset="0"/>
              </a:rPr>
              <a:t> increases and peaks in later infancy</a:t>
            </a:r>
          </a:p>
        </p:txBody>
      </p:sp>
      <p:sp>
        <p:nvSpPr>
          <p:cNvPr id="4" name="TextBox 3">
            <a:extLst>
              <a:ext uri="{FF2B5EF4-FFF2-40B4-BE49-F238E27FC236}">
                <a16:creationId xmlns:a16="http://schemas.microsoft.com/office/drawing/2014/main" id="{135DF8FD-F7BA-2947-B37B-3758380E146A}"/>
              </a:ext>
            </a:extLst>
          </p:cNvPr>
          <p:cNvSpPr txBox="1"/>
          <p:nvPr/>
        </p:nvSpPr>
        <p:spPr>
          <a:xfrm>
            <a:off x="359044" y="304800"/>
            <a:ext cx="7620000" cy="707886"/>
          </a:xfrm>
          <a:prstGeom prst="rect">
            <a:avLst/>
          </a:prstGeom>
          <a:noFill/>
        </p:spPr>
        <p:txBody>
          <a:bodyPr wrap="square">
            <a:spAutoFit/>
          </a:bodyPr>
          <a:lstStyle/>
          <a:p>
            <a:pPr algn="l" eaLnBrk="1" hangingPunct="1"/>
            <a:r>
              <a:rPr lang="en-US" altLang="en-US" sz="4000" dirty="0">
                <a:solidFill>
                  <a:schemeClr val="tx1"/>
                </a:solidFill>
                <a:latin typeface="+mn-lt"/>
                <a:ea typeface="MS PGothic" charset="-128"/>
                <a:sym typeface="Arial Bold" charset="0"/>
              </a:rPr>
              <a:t>Respiratory Physiology – Key Points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69" name="Rectangle 1"/>
          <p:cNvSpPr>
            <a:spLocks noGrp="1" noChangeArrowheads="1"/>
          </p:cNvSpPr>
          <p:nvPr>
            <p:ph type="title"/>
          </p:nvPr>
        </p:nvSpPr>
        <p:spPr>
          <a:xfrm>
            <a:off x="250029" y="3094392"/>
            <a:ext cx="8643938" cy="901898"/>
          </a:xfrm>
        </p:spPr>
        <p:txBody>
          <a:bodyPr/>
          <a:lstStyle/>
          <a:p>
            <a:pPr eaLnBrk="1" hangingPunct="1"/>
            <a:r>
              <a:rPr lang="en-US" altLang="en-US" sz="4500" dirty="0">
                <a:latin typeface="+mn-lt"/>
              </a:rPr>
              <a:t>Newborn Physiology</a:t>
            </a:r>
            <a:endParaRPr lang="en-US" altLang="en-US" dirty="0">
              <a:latin typeface="+mn-lt"/>
            </a:endParaRPr>
          </a:p>
        </p:txBody>
      </p:sp>
      <p:sp>
        <p:nvSpPr>
          <p:cNvPr id="32771" name="Rectangle 3"/>
          <p:cNvSpPr>
            <a:spLocks/>
          </p:cNvSpPr>
          <p:nvPr/>
        </p:nvSpPr>
        <p:spPr bwMode="auto">
          <a:xfrm>
            <a:off x="3357561" y="4268901"/>
            <a:ext cx="2428875"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ctr"/>
          <a:lstStyle>
            <a:lvl1pPr eaLnBrk="0" hangingPunct="0">
              <a:defRPr sz="4200">
                <a:solidFill>
                  <a:srgbClr val="414141"/>
                </a:solidFill>
                <a:latin typeface="Gill Sans Light" charset="0"/>
                <a:ea typeface="Heiti SC Light" charset="-122"/>
                <a:sym typeface="Gill Sans Light" charset="0"/>
              </a:defRPr>
            </a:lvl1pPr>
            <a:lvl2pPr marL="742950" indent="-285750" eaLnBrk="0" hangingPunct="0">
              <a:defRPr sz="4200">
                <a:solidFill>
                  <a:srgbClr val="414141"/>
                </a:solidFill>
                <a:latin typeface="Gill Sans Light" charset="0"/>
                <a:ea typeface="Heiti SC Light" charset="-122"/>
                <a:sym typeface="Gill Sans Light" charset="0"/>
              </a:defRPr>
            </a:lvl2pPr>
            <a:lvl3pPr marL="1143000" indent="-228600" eaLnBrk="0" hangingPunct="0">
              <a:defRPr sz="4200">
                <a:solidFill>
                  <a:srgbClr val="414141"/>
                </a:solidFill>
                <a:latin typeface="Gill Sans Light" charset="0"/>
                <a:ea typeface="Heiti SC Light" charset="-122"/>
                <a:sym typeface="Gill Sans Light" charset="0"/>
              </a:defRPr>
            </a:lvl3pPr>
            <a:lvl4pPr marL="1600200" indent="-228600" eaLnBrk="0" hangingPunct="0">
              <a:defRPr sz="4200">
                <a:solidFill>
                  <a:srgbClr val="414141"/>
                </a:solidFill>
                <a:latin typeface="Gill Sans Light" charset="0"/>
                <a:ea typeface="Heiti SC Light" charset="-122"/>
                <a:sym typeface="Gill Sans Light" charset="0"/>
              </a:defRPr>
            </a:lvl4pPr>
            <a:lvl5pPr marL="2057400" indent="-228600" eaLnBrk="0" hangingPunct="0">
              <a:defRPr sz="4200">
                <a:solidFill>
                  <a:srgbClr val="414141"/>
                </a:solidFill>
                <a:latin typeface="Gill Sans Light" charset="0"/>
                <a:ea typeface="Heiti SC Light" charset="-122"/>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9pPr>
          </a:lstStyle>
          <a:p>
            <a:pPr eaLnBrk="1" hangingPunct="1"/>
            <a:r>
              <a:rPr lang="en-US" altLang="en-US" sz="4500" dirty="0">
                <a:solidFill>
                  <a:schemeClr val="tx1"/>
                </a:solidFill>
                <a:latin typeface="+mn-lt"/>
                <a:ea typeface="MS PGothic" charset="-128"/>
                <a:sym typeface="Arial Bold" charset="0"/>
              </a:rPr>
              <a:t>Cardiac</a:t>
            </a:r>
          </a:p>
        </p:txBody>
      </p:sp>
      <p:pic>
        <p:nvPicPr>
          <p:cNvPr id="2" name="Picture 1"/>
          <p:cNvPicPr>
            <a:picLocks noChangeAspect="1"/>
          </p:cNvPicPr>
          <p:nvPr/>
        </p:nvPicPr>
        <p:blipFill>
          <a:blip r:embed="rId3"/>
          <a:stretch>
            <a:fillRect/>
          </a:stretch>
        </p:blipFill>
        <p:spPr>
          <a:xfrm>
            <a:off x="2703031" y="300620"/>
            <a:ext cx="3737937" cy="2521161"/>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3" name="Rectangle 1"/>
          <p:cNvSpPr>
            <a:spLocks/>
          </p:cNvSpPr>
          <p:nvPr/>
        </p:nvSpPr>
        <p:spPr bwMode="auto">
          <a:xfrm>
            <a:off x="609600" y="1515479"/>
            <a:ext cx="7401655" cy="3615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0" tIns="0" rIns="0" bIns="0" anchor="t">
            <a:spAutoFit/>
          </a:bodyPr>
          <a:lstStyle>
            <a:lvl1pPr eaLnBrk="0" hangingPunct="0">
              <a:defRPr sz="4200">
                <a:solidFill>
                  <a:srgbClr val="414141"/>
                </a:solidFill>
                <a:latin typeface="Gill Sans Light" charset="0"/>
                <a:ea typeface="Heiti SC Light" charset="-122"/>
                <a:sym typeface="Gill Sans Light" charset="0"/>
              </a:defRPr>
            </a:lvl1pPr>
            <a:lvl2pPr marL="742950" indent="-285750" eaLnBrk="0" hangingPunct="0">
              <a:defRPr sz="4200">
                <a:solidFill>
                  <a:srgbClr val="414141"/>
                </a:solidFill>
                <a:latin typeface="Gill Sans Light" charset="0"/>
                <a:ea typeface="Heiti SC Light" charset="-122"/>
                <a:sym typeface="Gill Sans Light" charset="0"/>
              </a:defRPr>
            </a:lvl2pPr>
            <a:lvl3pPr marL="1143000" indent="-228600" eaLnBrk="0" hangingPunct="0">
              <a:defRPr sz="4200">
                <a:solidFill>
                  <a:srgbClr val="414141"/>
                </a:solidFill>
                <a:latin typeface="Gill Sans Light" charset="0"/>
                <a:ea typeface="Heiti SC Light" charset="-122"/>
                <a:sym typeface="Gill Sans Light" charset="0"/>
              </a:defRPr>
            </a:lvl3pPr>
            <a:lvl4pPr marL="1600200" indent="-228600" eaLnBrk="0" hangingPunct="0">
              <a:defRPr sz="4200">
                <a:solidFill>
                  <a:srgbClr val="414141"/>
                </a:solidFill>
                <a:latin typeface="Gill Sans Light" charset="0"/>
                <a:ea typeface="Heiti SC Light" charset="-122"/>
                <a:sym typeface="Gill Sans Light" charset="0"/>
              </a:defRPr>
            </a:lvl4pPr>
            <a:lvl5pPr marL="2057400" indent="-228600" eaLnBrk="0" hangingPunct="0">
              <a:defRPr sz="4200">
                <a:solidFill>
                  <a:srgbClr val="414141"/>
                </a:solidFill>
                <a:latin typeface="Gill Sans Light" charset="0"/>
                <a:ea typeface="Heiti SC Light" charset="-122"/>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9pPr>
          </a:lstStyle>
          <a:p>
            <a:pPr marL="457200" indent="-457200" algn="l" eaLnBrk="1" hangingPunct="1">
              <a:spcBef>
                <a:spcPts val="600"/>
              </a:spcBef>
              <a:buFont typeface="Arial" panose="020B0604020202020204" pitchFamily="34" charset="0"/>
              <a:buChar char="•"/>
            </a:pPr>
            <a:r>
              <a:rPr lang="en-US" altLang="en-US" sz="2800" dirty="0">
                <a:solidFill>
                  <a:schemeClr val="tx1"/>
                </a:solidFill>
                <a:latin typeface="+mn-lt"/>
                <a:ea typeface="MS PGothic" charset="-128"/>
                <a:sym typeface="Helvetica" charset="0"/>
              </a:rPr>
              <a:t>Parallel fetal circulation changes with high pulmonary vascular resistance goes to transitional and then neonatal circulation with low pulmonary vascular resistance</a:t>
            </a:r>
          </a:p>
          <a:p>
            <a:pPr marL="457200" indent="-457200" algn="l" eaLnBrk="1" hangingPunct="1">
              <a:spcBef>
                <a:spcPts val="600"/>
              </a:spcBef>
              <a:buFont typeface="Arial" panose="020B0604020202020204" pitchFamily="34" charset="0"/>
              <a:buChar char="•"/>
            </a:pPr>
            <a:r>
              <a:rPr lang="en-US" altLang="en-US" sz="2800" dirty="0">
                <a:solidFill>
                  <a:schemeClr val="tx1"/>
                </a:solidFill>
                <a:latin typeface="+mn-lt"/>
                <a:ea typeface="MS PGothic" charset="-128"/>
                <a:sym typeface="Helvetica" charset="0"/>
              </a:rPr>
              <a:t>Myocyte has less contractile elements and is more dependent on extracellular calcium</a:t>
            </a:r>
          </a:p>
          <a:p>
            <a:pPr marL="457200" indent="-457200" algn="l" eaLnBrk="1" hangingPunct="1">
              <a:spcBef>
                <a:spcPts val="600"/>
              </a:spcBef>
              <a:buFont typeface="Arial" panose="020B0604020202020204" pitchFamily="34" charset="0"/>
              <a:buChar char="•"/>
            </a:pPr>
            <a:r>
              <a:rPr lang="en-US" altLang="en-US" sz="2800" dirty="0">
                <a:solidFill>
                  <a:schemeClr val="tx1"/>
                </a:solidFill>
                <a:latin typeface="+mn-lt"/>
                <a:ea typeface="MS PGothic" charset="-128"/>
                <a:sym typeface="Helvetica" charset="0"/>
              </a:rPr>
              <a:t>Myocardium is less compliant and is generating near maximal force</a:t>
            </a:r>
          </a:p>
        </p:txBody>
      </p:sp>
      <p:sp>
        <p:nvSpPr>
          <p:cNvPr id="33794" name="Rectangle 2"/>
          <p:cNvSpPr>
            <a:spLocks/>
          </p:cNvSpPr>
          <p:nvPr/>
        </p:nvSpPr>
        <p:spPr bwMode="auto">
          <a:xfrm>
            <a:off x="609600" y="375822"/>
            <a:ext cx="7239000"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0" tIns="0" rIns="0" bIns="0" anchor="ctr">
            <a:spAutoFit/>
          </a:bodyPr>
          <a:lstStyle>
            <a:lvl1pPr eaLnBrk="0" hangingPunct="0">
              <a:defRPr sz="4200">
                <a:solidFill>
                  <a:srgbClr val="414141"/>
                </a:solidFill>
                <a:latin typeface="Gill Sans Light" charset="0"/>
                <a:ea typeface="Heiti SC Light" charset="-122"/>
                <a:sym typeface="Gill Sans Light" charset="0"/>
              </a:defRPr>
            </a:lvl1pPr>
            <a:lvl2pPr marL="742950" indent="-285750" eaLnBrk="0" hangingPunct="0">
              <a:defRPr sz="4200">
                <a:solidFill>
                  <a:srgbClr val="414141"/>
                </a:solidFill>
                <a:latin typeface="Gill Sans Light" charset="0"/>
                <a:ea typeface="Heiti SC Light" charset="-122"/>
                <a:sym typeface="Gill Sans Light" charset="0"/>
              </a:defRPr>
            </a:lvl2pPr>
            <a:lvl3pPr marL="1143000" indent="-228600" eaLnBrk="0" hangingPunct="0">
              <a:defRPr sz="4200">
                <a:solidFill>
                  <a:srgbClr val="414141"/>
                </a:solidFill>
                <a:latin typeface="Gill Sans Light" charset="0"/>
                <a:ea typeface="Heiti SC Light" charset="-122"/>
                <a:sym typeface="Gill Sans Light" charset="0"/>
              </a:defRPr>
            </a:lvl3pPr>
            <a:lvl4pPr marL="1600200" indent="-228600" eaLnBrk="0" hangingPunct="0">
              <a:defRPr sz="4200">
                <a:solidFill>
                  <a:srgbClr val="414141"/>
                </a:solidFill>
                <a:latin typeface="Gill Sans Light" charset="0"/>
                <a:ea typeface="Heiti SC Light" charset="-122"/>
                <a:sym typeface="Gill Sans Light" charset="0"/>
              </a:defRPr>
            </a:lvl4pPr>
            <a:lvl5pPr marL="2057400" indent="-228600" eaLnBrk="0" hangingPunct="0">
              <a:defRPr sz="4200">
                <a:solidFill>
                  <a:srgbClr val="414141"/>
                </a:solidFill>
                <a:latin typeface="Gill Sans Light" charset="0"/>
                <a:ea typeface="Heiti SC Light" charset="-122"/>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9pPr>
          </a:lstStyle>
          <a:p>
            <a:pPr eaLnBrk="1" hangingPunct="1"/>
            <a:r>
              <a:rPr lang="en-US" altLang="en-US" sz="4400" dirty="0">
                <a:solidFill>
                  <a:schemeClr val="tx1"/>
                </a:solidFill>
                <a:latin typeface="+mn-lt"/>
                <a:ea typeface="MS PGothic" charset="-128"/>
                <a:sym typeface="Arial Bold" charset="0"/>
              </a:rPr>
              <a:t>Cardiac Physiology: Key Points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p:cNvSpPr>
          <p:nvPr/>
        </p:nvSpPr>
        <p:spPr bwMode="auto">
          <a:xfrm>
            <a:off x="761999" y="1312664"/>
            <a:ext cx="6988969" cy="40897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t"/>
          <a:lstStyle>
            <a:lvl1pPr eaLnBrk="0" hangingPunct="0">
              <a:defRPr sz="4200">
                <a:solidFill>
                  <a:srgbClr val="414141"/>
                </a:solidFill>
                <a:latin typeface="Gill Sans Light" charset="0"/>
                <a:ea typeface="Heiti SC Light" charset="-122"/>
                <a:sym typeface="Gill Sans Light" charset="0"/>
              </a:defRPr>
            </a:lvl1pPr>
            <a:lvl2pPr marL="742950" indent="-285750" eaLnBrk="0" hangingPunct="0">
              <a:defRPr sz="4200">
                <a:solidFill>
                  <a:srgbClr val="414141"/>
                </a:solidFill>
                <a:latin typeface="Gill Sans Light" charset="0"/>
                <a:ea typeface="Heiti SC Light" charset="-122"/>
                <a:sym typeface="Gill Sans Light" charset="0"/>
              </a:defRPr>
            </a:lvl2pPr>
            <a:lvl3pPr marL="1143000" indent="-228600" eaLnBrk="0" hangingPunct="0">
              <a:defRPr sz="4200">
                <a:solidFill>
                  <a:srgbClr val="414141"/>
                </a:solidFill>
                <a:latin typeface="Gill Sans Light" charset="0"/>
                <a:ea typeface="Heiti SC Light" charset="-122"/>
                <a:sym typeface="Gill Sans Light" charset="0"/>
              </a:defRPr>
            </a:lvl3pPr>
            <a:lvl4pPr marL="1600200" indent="-228600" eaLnBrk="0" hangingPunct="0">
              <a:defRPr sz="4200">
                <a:solidFill>
                  <a:srgbClr val="414141"/>
                </a:solidFill>
                <a:latin typeface="Gill Sans Light" charset="0"/>
                <a:ea typeface="Heiti SC Light" charset="-122"/>
                <a:sym typeface="Gill Sans Light" charset="0"/>
              </a:defRPr>
            </a:lvl4pPr>
            <a:lvl5pPr marL="2057400" indent="-228600" eaLnBrk="0" hangingPunct="0">
              <a:defRPr sz="4200">
                <a:solidFill>
                  <a:srgbClr val="414141"/>
                </a:solidFill>
                <a:latin typeface="Gill Sans Light" charset="0"/>
                <a:ea typeface="Heiti SC Light" charset="-122"/>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9pPr>
          </a:lstStyle>
          <a:p>
            <a:pPr marL="293688" indent="-293688" algn="l" eaLnBrk="1" hangingPunct="1">
              <a:spcBef>
                <a:spcPts val="600"/>
              </a:spcBef>
              <a:buFont typeface="Arial" panose="020B0604020202020204" pitchFamily="34" charset="0"/>
              <a:buChar char="•"/>
            </a:pPr>
            <a:r>
              <a:rPr lang="en-US" altLang="en-US" sz="2800" dirty="0">
                <a:solidFill>
                  <a:schemeClr val="tx1"/>
                </a:solidFill>
                <a:latin typeface="+mn-lt"/>
                <a:ea typeface="MS PGothic" charset="-128"/>
                <a:sym typeface="Helvetica" charset="0"/>
              </a:rPr>
              <a:t>Decreases in preload, increases in systemic vascular resistance and decreases in HR are poorly tolerated</a:t>
            </a:r>
          </a:p>
          <a:p>
            <a:pPr marL="293688" indent="-293688" algn="l" eaLnBrk="1" hangingPunct="1">
              <a:spcBef>
                <a:spcPts val="600"/>
              </a:spcBef>
              <a:buFont typeface="Arial" panose="020B0604020202020204" pitchFamily="34" charset="0"/>
              <a:buChar char="•"/>
            </a:pPr>
            <a:r>
              <a:rPr lang="en-US" altLang="en-US" sz="2800" dirty="0">
                <a:solidFill>
                  <a:schemeClr val="tx1"/>
                </a:solidFill>
                <a:latin typeface="+mn-lt"/>
                <a:ea typeface="MS PGothic" charset="-128"/>
                <a:sym typeface="Helvetica" charset="0"/>
              </a:rPr>
              <a:t>Goal of treating low cardiac output is to increase oxygen delivery to tissues</a:t>
            </a:r>
          </a:p>
          <a:p>
            <a:pPr marL="293688" indent="-293688" algn="l" eaLnBrk="1" hangingPunct="1">
              <a:spcBef>
                <a:spcPts val="600"/>
              </a:spcBef>
              <a:buFont typeface="Arial" panose="020B0604020202020204" pitchFamily="34" charset="0"/>
              <a:buChar char="•"/>
            </a:pPr>
            <a:r>
              <a:rPr lang="en-US" altLang="en-US" sz="2800" dirty="0">
                <a:solidFill>
                  <a:schemeClr val="tx1"/>
                </a:solidFill>
                <a:latin typeface="+mn-lt"/>
                <a:ea typeface="MS PGothic" charset="-128"/>
                <a:sym typeface="Helvetica" charset="0"/>
              </a:rPr>
              <a:t>MAC of volatile agents varies with age, but all decrease BP</a:t>
            </a:r>
          </a:p>
        </p:txBody>
      </p:sp>
      <p:sp>
        <p:nvSpPr>
          <p:cNvPr id="4" name="TextBox 3">
            <a:extLst>
              <a:ext uri="{FF2B5EF4-FFF2-40B4-BE49-F238E27FC236}">
                <a16:creationId xmlns:a16="http://schemas.microsoft.com/office/drawing/2014/main" id="{8B5107CF-C7D9-7B4B-A0A5-DE3001249BDE}"/>
              </a:ext>
            </a:extLst>
          </p:cNvPr>
          <p:cNvSpPr txBox="1"/>
          <p:nvPr/>
        </p:nvSpPr>
        <p:spPr>
          <a:xfrm>
            <a:off x="631032" y="304800"/>
            <a:ext cx="7293768" cy="769441"/>
          </a:xfrm>
          <a:prstGeom prst="rect">
            <a:avLst/>
          </a:prstGeom>
          <a:noFill/>
        </p:spPr>
        <p:txBody>
          <a:bodyPr wrap="square">
            <a:spAutoFit/>
          </a:bodyPr>
          <a:lstStyle/>
          <a:p>
            <a:pPr eaLnBrk="1" hangingPunct="1"/>
            <a:r>
              <a:rPr lang="en-US" altLang="en-US" sz="4400" dirty="0">
                <a:solidFill>
                  <a:schemeClr val="tx1"/>
                </a:solidFill>
                <a:latin typeface="+mn-lt"/>
                <a:ea typeface="MS PGothic" charset="-128"/>
                <a:sym typeface="Arial Bold" charset="0"/>
              </a:rPr>
              <a:t>Cardiac Physiology: Key Points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1"/>
          <p:cNvSpPr>
            <a:spLocks noGrp="1" noChangeArrowheads="1"/>
          </p:cNvSpPr>
          <p:nvPr>
            <p:ph type="title"/>
          </p:nvPr>
        </p:nvSpPr>
        <p:spPr>
          <a:xfrm>
            <a:off x="533400" y="250031"/>
            <a:ext cx="8110537" cy="884039"/>
          </a:xfrm>
        </p:spPr>
        <p:txBody>
          <a:bodyPr/>
          <a:lstStyle/>
          <a:p>
            <a:pPr eaLnBrk="1" hangingPunct="1"/>
            <a:r>
              <a:rPr lang="en-US" altLang="en-US" dirty="0">
                <a:solidFill>
                  <a:srgbClr val="000000"/>
                </a:solidFill>
                <a:latin typeface="+mn-lt"/>
                <a:sym typeface="Arial Bold" charset="0"/>
              </a:rPr>
              <a:t>The </a:t>
            </a:r>
            <a:r>
              <a:rPr lang="ja-JP" altLang="en-US">
                <a:solidFill>
                  <a:srgbClr val="000000"/>
                </a:solidFill>
                <a:latin typeface="+mn-lt"/>
                <a:sym typeface="Arial Bold" charset="0"/>
              </a:rPr>
              <a:t>‘</a:t>
            </a:r>
            <a:r>
              <a:rPr lang="en-US" altLang="ja-JP" dirty="0">
                <a:solidFill>
                  <a:srgbClr val="000000"/>
                </a:solidFill>
                <a:latin typeface="+mn-lt"/>
                <a:sym typeface="Arial Bold" charset="0"/>
              </a:rPr>
              <a:t>Big 5</a:t>
            </a:r>
            <a:r>
              <a:rPr lang="ja-JP" altLang="en-US">
                <a:solidFill>
                  <a:srgbClr val="000000"/>
                </a:solidFill>
                <a:latin typeface="+mn-lt"/>
                <a:sym typeface="Arial Bold" charset="0"/>
              </a:rPr>
              <a:t>’</a:t>
            </a:r>
            <a:endParaRPr lang="en-US" altLang="en-US" dirty="0">
              <a:solidFill>
                <a:srgbClr val="000000"/>
              </a:solidFill>
              <a:latin typeface="+mn-lt"/>
              <a:ea typeface="Heiti SC Medium" charset="-122"/>
              <a:sym typeface="Arial Bold" charset="0"/>
            </a:endParaRPr>
          </a:p>
        </p:txBody>
      </p:sp>
      <p:sp>
        <p:nvSpPr>
          <p:cNvPr id="35842" name="Rectangle 2"/>
          <p:cNvSpPr>
            <a:spLocks noGrp="1" noChangeArrowheads="1"/>
          </p:cNvSpPr>
          <p:nvPr>
            <p:ph idx="1"/>
          </p:nvPr>
        </p:nvSpPr>
        <p:spPr>
          <a:xfrm>
            <a:off x="533399" y="1312665"/>
            <a:ext cx="8360569" cy="4783336"/>
          </a:xfrm>
        </p:spPr>
        <p:txBody>
          <a:bodyPr>
            <a:normAutofit/>
          </a:bodyPr>
          <a:lstStyle/>
          <a:p>
            <a:pPr marL="355600" indent="-355600">
              <a:buFont typeface="Arial" panose="020B0604020202020204" pitchFamily="34" charset="0"/>
              <a:buChar char="•"/>
              <a:defRPr/>
            </a:pPr>
            <a:r>
              <a:rPr lang="en-US" sz="3600" dirty="0" err="1">
                <a:solidFill>
                  <a:srgbClr val="000000"/>
                </a:solidFill>
                <a:cs typeface="Arial" charset="0"/>
                <a:sym typeface="Arial" charset="0"/>
              </a:rPr>
              <a:t>Omphalocoele</a:t>
            </a:r>
            <a:r>
              <a:rPr lang="en-US" sz="3600" dirty="0">
                <a:solidFill>
                  <a:srgbClr val="000000"/>
                </a:solidFill>
                <a:cs typeface="Arial" charset="0"/>
                <a:sym typeface="Arial" charset="0"/>
              </a:rPr>
              <a:t> </a:t>
            </a:r>
            <a:endParaRPr lang="en-US" sz="3600" dirty="0">
              <a:solidFill>
                <a:srgbClr val="000000"/>
              </a:solidFill>
              <a:sym typeface="Arial" charset="0"/>
            </a:endParaRPr>
          </a:p>
          <a:p>
            <a:pPr marL="355600" indent="-355600">
              <a:buFont typeface="Arial" panose="020B0604020202020204" pitchFamily="34" charset="0"/>
              <a:buChar char="•"/>
              <a:defRPr/>
            </a:pPr>
            <a:r>
              <a:rPr lang="en-US" sz="3600" dirty="0">
                <a:solidFill>
                  <a:srgbClr val="000000"/>
                </a:solidFill>
                <a:cs typeface="Arial" charset="0"/>
                <a:sym typeface="Arial" charset="0"/>
              </a:rPr>
              <a:t>Gastroschisis</a:t>
            </a:r>
            <a:endParaRPr lang="en-US" sz="3600" dirty="0">
              <a:solidFill>
                <a:srgbClr val="000000"/>
              </a:solidFill>
              <a:sym typeface="Arial" charset="0"/>
            </a:endParaRPr>
          </a:p>
          <a:p>
            <a:pPr marL="355600" indent="-355600">
              <a:buFont typeface="Arial" panose="020B0604020202020204" pitchFamily="34" charset="0"/>
              <a:buChar char="•"/>
              <a:defRPr/>
            </a:pPr>
            <a:r>
              <a:rPr lang="en-US" sz="3600" dirty="0" err="1">
                <a:solidFill>
                  <a:srgbClr val="000000"/>
                </a:solidFill>
                <a:cs typeface="Arial" charset="0"/>
                <a:sym typeface="Arial" charset="0"/>
              </a:rPr>
              <a:t>Myleomeningocoele</a:t>
            </a:r>
            <a:endParaRPr lang="en-US" sz="3600" dirty="0">
              <a:solidFill>
                <a:srgbClr val="000000"/>
              </a:solidFill>
              <a:sym typeface="Arial" charset="0"/>
            </a:endParaRPr>
          </a:p>
          <a:p>
            <a:pPr marL="355600" indent="-355600">
              <a:buFont typeface="Arial" panose="020B0604020202020204" pitchFamily="34" charset="0"/>
              <a:buChar char="•"/>
              <a:defRPr/>
            </a:pPr>
            <a:r>
              <a:rPr lang="en-US" sz="3600" dirty="0">
                <a:solidFill>
                  <a:srgbClr val="000000"/>
                </a:solidFill>
                <a:cs typeface="Arial" charset="0"/>
                <a:sym typeface="Arial" charset="0"/>
              </a:rPr>
              <a:t>Diaphragmatic Hernia</a:t>
            </a:r>
            <a:endParaRPr lang="en-US" sz="3600" dirty="0">
              <a:solidFill>
                <a:srgbClr val="000000"/>
              </a:solidFill>
              <a:sym typeface="Arial" charset="0"/>
            </a:endParaRPr>
          </a:p>
          <a:p>
            <a:pPr marL="355600" indent="-355600">
              <a:buFont typeface="Arial" panose="020B0604020202020204" pitchFamily="34" charset="0"/>
              <a:buChar char="•"/>
              <a:defRPr/>
            </a:pPr>
            <a:r>
              <a:rPr lang="en-US" sz="3600" dirty="0" err="1">
                <a:solidFill>
                  <a:srgbClr val="000000"/>
                </a:solidFill>
                <a:cs typeface="Arial" charset="0"/>
                <a:sym typeface="Arial" charset="0"/>
              </a:rPr>
              <a:t>TracheoEsophageal</a:t>
            </a:r>
            <a:r>
              <a:rPr lang="en-US" sz="3600" dirty="0">
                <a:solidFill>
                  <a:srgbClr val="000000"/>
                </a:solidFill>
                <a:cs typeface="Arial" charset="0"/>
                <a:sym typeface="Arial" charset="0"/>
              </a:rPr>
              <a:t> Fistula (TEF)</a:t>
            </a:r>
            <a:endParaRPr lang="en-US" sz="3600" dirty="0">
              <a:solidFill>
                <a:srgbClr val="000000"/>
              </a:solidFill>
              <a:sym typeface="Arial" charset="0"/>
            </a:endParaRPr>
          </a:p>
          <a:p>
            <a:pPr>
              <a:buFont typeface="Arial" panose="020B0604020202020204" pitchFamily="34" charset="0"/>
              <a:buChar char="•"/>
              <a:defRPr/>
            </a:pPr>
            <a:endParaRPr lang="en-US" dirty="0"/>
          </a:p>
          <a:p>
            <a:pPr marL="0" indent="0">
              <a:defRPr/>
            </a:pP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1"/>
          <p:cNvSpPr>
            <a:spLocks noGrp="1" noChangeArrowheads="1"/>
          </p:cNvSpPr>
          <p:nvPr>
            <p:ph type="title"/>
          </p:nvPr>
        </p:nvSpPr>
        <p:spPr>
          <a:xfrm>
            <a:off x="169664" y="4723805"/>
            <a:ext cx="8643938" cy="1009055"/>
          </a:xfrm>
        </p:spPr>
        <p:txBody>
          <a:bodyPr>
            <a:normAutofit/>
          </a:bodyPr>
          <a:lstStyle/>
          <a:p>
            <a:pPr algn="ctr" eaLnBrk="1" hangingPunct="1">
              <a:defRPr/>
            </a:pPr>
            <a:r>
              <a:rPr lang="en-US" sz="5400" dirty="0">
                <a:solidFill>
                  <a:srgbClr val="000000"/>
                </a:solidFill>
                <a:latin typeface="+mn-lt"/>
                <a:cs typeface="Arial" charset="0"/>
                <a:sym typeface="Arial" charset="0"/>
              </a:rPr>
              <a:t>Omphalocele</a:t>
            </a:r>
            <a:endParaRPr lang="en-US" sz="5400" dirty="0">
              <a:solidFill>
                <a:srgbClr val="000000"/>
              </a:solidFill>
              <a:latin typeface="+mn-lt"/>
              <a:sym typeface="Arial" charset="0"/>
            </a:endParaRPr>
          </a:p>
        </p:txBody>
      </p:sp>
      <p:pic>
        <p:nvPicPr>
          <p:cNvPr id="2" name="Picture 1"/>
          <p:cNvPicPr>
            <a:picLocks noChangeAspect="1"/>
          </p:cNvPicPr>
          <p:nvPr/>
        </p:nvPicPr>
        <p:blipFill>
          <a:blip r:embed="rId2"/>
          <a:stretch>
            <a:fillRect/>
          </a:stretch>
        </p:blipFill>
        <p:spPr>
          <a:xfrm>
            <a:off x="1519833" y="1020526"/>
            <a:ext cx="5943600" cy="3480396"/>
          </a:xfrm>
          <a:prstGeom prst="rect">
            <a:avLst/>
          </a:prstGeom>
        </p:spPr>
      </p:pic>
      <p:sp>
        <p:nvSpPr>
          <p:cNvPr id="3" name="Rectangle 2"/>
          <p:cNvSpPr/>
          <p:nvPr/>
        </p:nvSpPr>
        <p:spPr>
          <a:xfrm>
            <a:off x="2286000" y="6172200"/>
            <a:ext cx="3962400" cy="430887"/>
          </a:xfrm>
          <a:prstGeom prst="rect">
            <a:avLst/>
          </a:prstGeom>
        </p:spPr>
        <p:txBody>
          <a:bodyPr wrap="square">
            <a:spAutoFit/>
          </a:bodyPr>
          <a:lstStyle/>
          <a:p>
            <a:r>
              <a:rPr lang="en-US" sz="1100" dirty="0">
                <a:solidFill>
                  <a:srgbClr val="222222"/>
                </a:solidFill>
                <a:latin typeface="Arial" charset="0"/>
              </a:rPr>
              <a:t>Figure: Centers for Disease Control and Prevention, National Center on Birth Defects and Developmental Disabilities</a:t>
            </a:r>
            <a:endParaRPr lang="en-US" sz="11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89" name="Rectangle 1"/>
          <p:cNvSpPr>
            <a:spLocks/>
          </p:cNvSpPr>
          <p:nvPr/>
        </p:nvSpPr>
        <p:spPr bwMode="auto">
          <a:xfrm>
            <a:off x="457200" y="1447800"/>
            <a:ext cx="8229600" cy="5033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t"/>
          <a:lstStyle>
            <a:lvl1pPr eaLnBrk="0" hangingPunct="0">
              <a:defRPr sz="4200">
                <a:solidFill>
                  <a:srgbClr val="414141"/>
                </a:solidFill>
                <a:latin typeface="Gill Sans Light" charset="0"/>
                <a:ea typeface="Heiti SC Light" charset="-122"/>
                <a:sym typeface="Gill Sans Light" charset="0"/>
              </a:defRPr>
            </a:lvl1pPr>
            <a:lvl2pPr marL="742950" indent="-285750" eaLnBrk="0" hangingPunct="0">
              <a:defRPr sz="4200">
                <a:solidFill>
                  <a:srgbClr val="414141"/>
                </a:solidFill>
                <a:latin typeface="Gill Sans Light" charset="0"/>
                <a:ea typeface="Heiti SC Light" charset="-122"/>
                <a:sym typeface="Gill Sans Light" charset="0"/>
              </a:defRPr>
            </a:lvl2pPr>
            <a:lvl3pPr marL="1143000" indent="-228600" eaLnBrk="0" hangingPunct="0">
              <a:defRPr sz="4200">
                <a:solidFill>
                  <a:srgbClr val="414141"/>
                </a:solidFill>
                <a:latin typeface="Gill Sans Light" charset="0"/>
                <a:ea typeface="Heiti SC Light" charset="-122"/>
                <a:sym typeface="Gill Sans Light" charset="0"/>
              </a:defRPr>
            </a:lvl3pPr>
            <a:lvl4pPr marL="1600200" indent="-228600" eaLnBrk="0" hangingPunct="0">
              <a:defRPr sz="4200">
                <a:solidFill>
                  <a:srgbClr val="414141"/>
                </a:solidFill>
                <a:latin typeface="Gill Sans Light" charset="0"/>
                <a:ea typeface="Heiti SC Light" charset="-122"/>
                <a:sym typeface="Gill Sans Light" charset="0"/>
              </a:defRPr>
            </a:lvl4pPr>
            <a:lvl5pPr marL="2057400" indent="-228600" eaLnBrk="0" hangingPunct="0">
              <a:defRPr sz="4200">
                <a:solidFill>
                  <a:srgbClr val="414141"/>
                </a:solidFill>
                <a:latin typeface="Gill Sans Light" charset="0"/>
                <a:ea typeface="Heiti SC Light" charset="-122"/>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9pPr>
          </a:lstStyle>
          <a:p>
            <a:pPr marL="355600" indent="-355600" algn="l" eaLnBrk="1" hangingPunct="1">
              <a:buFont typeface="Arial" panose="020B0604020202020204" pitchFamily="34" charset="0"/>
              <a:buChar char="•"/>
            </a:pPr>
            <a:r>
              <a:rPr lang="en-US" altLang="en-US" sz="3200" dirty="0">
                <a:solidFill>
                  <a:schemeClr val="tx1"/>
                </a:solidFill>
                <a:latin typeface="+mn-lt"/>
                <a:ea typeface="MS PGothic" charset="-128"/>
                <a:sym typeface="Helvetica" charset="0"/>
              </a:rPr>
              <a:t>Herniation of viscera into base of umbilical cord</a:t>
            </a:r>
          </a:p>
          <a:p>
            <a:pPr marL="355600" indent="-355600" algn="l" eaLnBrk="1" hangingPunct="1">
              <a:buFont typeface="Arial" panose="020B0604020202020204" pitchFamily="34" charset="0"/>
              <a:buChar char="•"/>
            </a:pPr>
            <a:r>
              <a:rPr lang="en-US" altLang="en-US" sz="3200" dirty="0">
                <a:solidFill>
                  <a:schemeClr val="tx1"/>
                </a:solidFill>
                <a:latin typeface="+mn-lt"/>
                <a:ea typeface="MS PGothic" charset="-128"/>
                <a:sym typeface="Helvetica" charset="0"/>
              </a:rPr>
              <a:t>Typically covered and midline</a:t>
            </a:r>
          </a:p>
          <a:p>
            <a:pPr marL="355600" indent="-355600" algn="l" eaLnBrk="1" hangingPunct="1">
              <a:buFont typeface="Arial" panose="020B0604020202020204" pitchFamily="34" charset="0"/>
              <a:buChar char="•"/>
            </a:pPr>
            <a:r>
              <a:rPr lang="en-US" altLang="en-US" sz="3200" dirty="0">
                <a:solidFill>
                  <a:schemeClr val="tx1"/>
                </a:solidFill>
                <a:latin typeface="+mn-lt"/>
                <a:sym typeface="Helvetica" charset="0"/>
              </a:rPr>
              <a:t>50</a:t>
            </a:r>
            <a:r>
              <a:rPr lang="en-US" altLang="en-US" sz="3200" b="1" dirty="0">
                <a:solidFill>
                  <a:schemeClr val="tx1"/>
                </a:solidFill>
                <a:latin typeface="+mn-lt"/>
                <a:sym typeface="Helvetica" charset="0"/>
              </a:rPr>
              <a:t>‐</a:t>
            </a:r>
            <a:r>
              <a:rPr lang="en-US" altLang="en-US" sz="3200" dirty="0">
                <a:solidFill>
                  <a:schemeClr val="tx1"/>
                </a:solidFill>
                <a:latin typeface="+mn-lt"/>
                <a:sym typeface="Helvetica" charset="0"/>
              </a:rPr>
              <a:t>75% of infants with omphalocele have other congenital anomalies</a:t>
            </a:r>
          </a:p>
          <a:p>
            <a:pPr marL="355600" indent="-355600" algn="l" eaLnBrk="1" hangingPunct="1">
              <a:buFont typeface="Arial" panose="020B0604020202020204" pitchFamily="34" charset="0"/>
              <a:buChar char="•"/>
            </a:pPr>
            <a:r>
              <a:rPr lang="en-US" altLang="en-US" sz="3200" dirty="0">
                <a:solidFill>
                  <a:schemeClr val="tx1"/>
                </a:solidFill>
                <a:latin typeface="+mn-lt"/>
                <a:sym typeface="Helvetica" charset="0"/>
              </a:rPr>
              <a:t>45% have cardiac anomalies</a:t>
            </a:r>
          </a:p>
          <a:p>
            <a:pPr marL="355600" indent="-355600" algn="l" eaLnBrk="1" hangingPunct="1">
              <a:buFont typeface="Arial" panose="020B0604020202020204" pitchFamily="34" charset="0"/>
              <a:buChar char="•"/>
            </a:pPr>
            <a:r>
              <a:rPr lang="en-US" altLang="en-US" sz="3200" dirty="0">
                <a:solidFill>
                  <a:schemeClr val="tx1"/>
                </a:solidFill>
                <a:latin typeface="+mn-lt"/>
                <a:sym typeface="Helvetica" charset="0"/>
              </a:rPr>
              <a:t>20</a:t>
            </a:r>
            <a:r>
              <a:rPr lang="en-US" altLang="en-US" sz="3200" b="1" dirty="0">
                <a:solidFill>
                  <a:schemeClr val="tx1"/>
                </a:solidFill>
                <a:latin typeface="+mn-lt"/>
                <a:sym typeface="Helvetica" charset="0"/>
              </a:rPr>
              <a:t>‐</a:t>
            </a:r>
            <a:r>
              <a:rPr lang="en-US" altLang="en-US" sz="3200" dirty="0">
                <a:solidFill>
                  <a:schemeClr val="tx1"/>
                </a:solidFill>
                <a:latin typeface="+mn-lt"/>
                <a:sym typeface="Helvetica" charset="0"/>
              </a:rPr>
              <a:t>30% have chromosomal anomalies</a:t>
            </a:r>
          </a:p>
        </p:txBody>
      </p:sp>
      <p:sp>
        <p:nvSpPr>
          <p:cNvPr id="2" name="TextBox 1">
            <a:extLst>
              <a:ext uri="{FF2B5EF4-FFF2-40B4-BE49-F238E27FC236}">
                <a16:creationId xmlns:a16="http://schemas.microsoft.com/office/drawing/2014/main" id="{07279605-8549-FA41-95ED-94D5B3354723}"/>
              </a:ext>
            </a:extLst>
          </p:cNvPr>
          <p:cNvSpPr txBox="1"/>
          <p:nvPr/>
        </p:nvSpPr>
        <p:spPr>
          <a:xfrm>
            <a:off x="457200" y="228600"/>
            <a:ext cx="3558988" cy="830997"/>
          </a:xfrm>
          <a:prstGeom prst="rect">
            <a:avLst/>
          </a:prstGeom>
          <a:noFill/>
        </p:spPr>
        <p:txBody>
          <a:bodyPr wrap="none" rtlCol="0">
            <a:spAutoFit/>
          </a:bodyPr>
          <a:lstStyle/>
          <a:p>
            <a:r>
              <a:rPr lang="en-US" sz="4800" dirty="0"/>
              <a:t>Omphalocele</a:t>
            </a:r>
            <a:r>
              <a:rPr lang="en-US" dirty="0"/>
              <a:t>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1"/>
          <p:cNvSpPr>
            <a:spLocks/>
          </p:cNvSpPr>
          <p:nvPr/>
        </p:nvSpPr>
        <p:spPr bwMode="auto">
          <a:xfrm>
            <a:off x="366154" y="1447799"/>
            <a:ext cx="8411692" cy="49342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t"/>
          <a:lstStyle>
            <a:lvl1pPr eaLnBrk="0" hangingPunct="0">
              <a:defRPr sz="4200">
                <a:solidFill>
                  <a:srgbClr val="414141"/>
                </a:solidFill>
                <a:latin typeface="Gill Sans Light" charset="0"/>
                <a:ea typeface="Heiti SC Light" charset="-122"/>
                <a:sym typeface="Gill Sans Light" charset="0"/>
              </a:defRPr>
            </a:lvl1pPr>
            <a:lvl2pPr marL="742950" indent="-285750" eaLnBrk="0" hangingPunct="0">
              <a:defRPr sz="4200">
                <a:solidFill>
                  <a:srgbClr val="414141"/>
                </a:solidFill>
                <a:latin typeface="Gill Sans Light" charset="0"/>
                <a:ea typeface="Heiti SC Light" charset="-122"/>
                <a:sym typeface="Gill Sans Light" charset="0"/>
              </a:defRPr>
            </a:lvl2pPr>
            <a:lvl3pPr marL="1143000" indent="-228600" eaLnBrk="0" hangingPunct="0">
              <a:defRPr sz="4200">
                <a:solidFill>
                  <a:srgbClr val="414141"/>
                </a:solidFill>
                <a:latin typeface="Gill Sans Light" charset="0"/>
                <a:ea typeface="Heiti SC Light" charset="-122"/>
                <a:sym typeface="Gill Sans Light" charset="0"/>
              </a:defRPr>
            </a:lvl3pPr>
            <a:lvl4pPr marL="1600200" indent="-228600" eaLnBrk="0" hangingPunct="0">
              <a:defRPr sz="4200">
                <a:solidFill>
                  <a:srgbClr val="414141"/>
                </a:solidFill>
                <a:latin typeface="Gill Sans Light" charset="0"/>
                <a:ea typeface="Heiti SC Light" charset="-122"/>
                <a:sym typeface="Gill Sans Light" charset="0"/>
              </a:defRPr>
            </a:lvl4pPr>
            <a:lvl5pPr marL="2057400" indent="-228600" eaLnBrk="0" hangingPunct="0">
              <a:defRPr sz="4200">
                <a:solidFill>
                  <a:srgbClr val="414141"/>
                </a:solidFill>
                <a:latin typeface="Gill Sans Light" charset="0"/>
                <a:ea typeface="Heiti SC Light" charset="-122"/>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9pPr>
          </a:lstStyle>
          <a:p>
            <a:pPr marL="355600" indent="-355600" algn="l" eaLnBrk="1" hangingPunct="1">
              <a:spcBef>
                <a:spcPts val="600"/>
              </a:spcBef>
              <a:buFont typeface="Arial" panose="020B0604020202020204" pitchFamily="34" charset="0"/>
              <a:buChar char="•"/>
            </a:pPr>
            <a:r>
              <a:rPr lang="en-US" altLang="en-US" sz="2812" dirty="0">
                <a:solidFill>
                  <a:schemeClr val="tx1"/>
                </a:solidFill>
                <a:latin typeface="+mn-lt"/>
                <a:ea typeface="MS PGothic" charset="-128"/>
                <a:sym typeface="Helvetica" charset="0"/>
              </a:rPr>
              <a:t>Incidence 1:5000</a:t>
            </a:r>
          </a:p>
          <a:p>
            <a:pPr marL="355600" indent="-355600" algn="l" eaLnBrk="1" hangingPunct="1">
              <a:spcBef>
                <a:spcPts val="600"/>
              </a:spcBef>
              <a:buFont typeface="Arial" panose="020B0604020202020204" pitchFamily="34" charset="0"/>
              <a:buChar char="•"/>
            </a:pPr>
            <a:r>
              <a:rPr lang="en-US" altLang="en-US" sz="2812" dirty="0" err="1">
                <a:solidFill>
                  <a:schemeClr val="tx1"/>
                </a:solidFill>
                <a:latin typeface="+mn-lt"/>
                <a:ea typeface="MS PGothic" charset="-128"/>
                <a:sym typeface="Helvetica" charset="0"/>
              </a:rPr>
              <a:t>Male:Female</a:t>
            </a:r>
            <a:r>
              <a:rPr lang="en-US" altLang="en-US" sz="2812" dirty="0">
                <a:solidFill>
                  <a:schemeClr val="tx1"/>
                </a:solidFill>
                <a:latin typeface="+mn-lt"/>
                <a:ea typeface="MS PGothic" charset="-128"/>
                <a:sym typeface="Helvetica" charset="0"/>
              </a:rPr>
              <a:t> 2:1</a:t>
            </a:r>
          </a:p>
          <a:p>
            <a:pPr marL="355600" indent="-355600" algn="l" eaLnBrk="1" hangingPunct="1">
              <a:spcBef>
                <a:spcPts val="600"/>
              </a:spcBef>
              <a:buFont typeface="Arial" panose="020B0604020202020204" pitchFamily="34" charset="0"/>
              <a:buChar char="•"/>
            </a:pPr>
            <a:r>
              <a:rPr lang="en-US" altLang="en-US" sz="2812" dirty="0">
                <a:solidFill>
                  <a:schemeClr val="tx1"/>
                </a:solidFill>
                <a:latin typeface="+mn-lt"/>
                <a:ea typeface="MS PGothic" charset="-128"/>
                <a:sym typeface="Helvetica" charset="0"/>
              </a:rPr>
              <a:t>Represents a failure of the gut to return from the yolk sac into the abdomen during the first trimester (occurs earlier than gastroschisis)</a:t>
            </a:r>
          </a:p>
          <a:p>
            <a:pPr marL="355600" indent="-355600" algn="l" eaLnBrk="1" hangingPunct="1">
              <a:spcBef>
                <a:spcPts val="600"/>
              </a:spcBef>
              <a:buFont typeface="Arial" panose="020B0604020202020204" pitchFamily="34" charset="0"/>
              <a:buChar char="•"/>
            </a:pPr>
            <a:r>
              <a:rPr lang="en-US" altLang="en-US" sz="2812" dirty="0">
                <a:solidFill>
                  <a:schemeClr val="tx1"/>
                </a:solidFill>
                <a:latin typeface="+mn-lt"/>
                <a:ea typeface="MS PGothic" charset="-128"/>
                <a:sym typeface="Helvetica" charset="0"/>
              </a:rPr>
              <a:t>Bowel is covered, and is morphologically normal</a:t>
            </a:r>
          </a:p>
        </p:txBody>
      </p:sp>
      <p:sp>
        <p:nvSpPr>
          <p:cNvPr id="4" name="TextBox 3">
            <a:extLst>
              <a:ext uri="{FF2B5EF4-FFF2-40B4-BE49-F238E27FC236}">
                <a16:creationId xmlns:a16="http://schemas.microsoft.com/office/drawing/2014/main" id="{77C33D09-8FE4-E145-A06D-2E6DF9A228CD}"/>
              </a:ext>
            </a:extLst>
          </p:cNvPr>
          <p:cNvSpPr txBox="1"/>
          <p:nvPr/>
        </p:nvSpPr>
        <p:spPr>
          <a:xfrm>
            <a:off x="366154" y="312003"/>
            <a:ext cx="5044046" cy="830997"/>
          </a:xfrm>
          <a:prstGeom prst="rect">
            <a:avLst/>
          </a:prstGeom>
          <a:noFill/>
        </p:spPr>
        <p:txBody>
          <a:bodyPr wrap="square">
            <a:spAutoFit/>
          </a:bodyPr>
          <a:lstStyle/>
          <a:p>
            <a:r>
              <a:rPr lang="en-US" sz="4800" dirty="0"/>
              <a:t>Omphalocele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7" name="Rectangle 1"/>
          <p:cNvSpPr>
            <a:spLocks/>
          </p:cNvSpPr>
          <p:nvPr/>
        </p:nvSpPr>
        <p:spPr bwMode="auto">
          <a:xfrm>
            <a:off x="685800" y="1059597"/>
            <a:ext cx="7230368" cy="4350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t"/>
          <a:lstStyle>
            <a:lvl1pPr marL="457200" indent="-457200" eaLnBrk="0" hangingPunct="0">
              <a:defRPr sz="4200">
                <a:solidFill>
                  <a:srgbClr val="414141"/>
                </a:solidFill>
                <a:latin typeface="Gill Sans Light" charset="0"/>
                <a:ea typeface="Heiti SC Light" charset="-122"/>
                <a:sym typeface="Gill Sans Light" charset="0"/>
              </a:defRPr>
            </a:lvl1pPr>
            <a:lvl2pPr marL="742950" indent="-285750" eaLnBrk="0" hangingPunct="0">
              <a:defRPr sz="4200">
                <a:solidFill>
                  <a:srgbClr val="414141"/>
                </a:solidFill>
                <a:latin typeface="Gill Sans Light" charset="0"/>
                <a:ea typeface="Heiti SC Light" charset="-122"/>
                <a:sym typeface="Gill Sans Light" charset="0"/>
              </a:defRPr>
            </a:lvl2pPr>
            <a:lvl3pPr marL="1143000" indent="-228600" eaLnBrk="0" hangingPunct="0">
              <a:defRPr sz="4200">
                <a:solidFill>
                  <a:srgbClr val="414141"/>
                </a:solidFill>
                <a:latin typeface="Gill Sans Light" charset="0"/>
                <a:ea typeface="Heiti SC Light" charset="-122"/>
                <a:sym typeface="Gill Sans Light" charset="0"/>
              </a:defRPr>
            </a:lvl3pPr>
            <a:lvl4pPr marL="1600200" indent="-228600" eaLnBrk="0" hangingPunct="0">
              <a:defRPr sz="4200">
                <a:solidFill>
                  <a:srgbClr val="414141"/>
                </a:solidFill>
                <a:latin typeface="Gill Sans Light" charset="0"/>
                <a:ea typeface="Heiti SC Light" charset="-122"/>
                <a:sym typeface="Gill Sans Light" charset="0"/>
              </a:defRPr>
            </a:lvl4pPr>
            <a:lvl5pPr marL="2057400" indent="-228600" eaLnBrk="0" hangingPunct="0">
              <a:defRPr sz="4200">
                <a:solidFill>
                  <a:srgbClr val="414141"/>
                </a:solidFill>
                <a:latin typeface="Gill Sans Light" charset="0"/>
                <a:ea typeface="Heiti SC Light" charset="-122"/>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9pPr>
          </a:lstStyle>
          <a:p>
            <a:pPr marL="293688" indent="-293688" algn="l" eaLnBrk="1" hangingPunct="1">
              <a:spcBef>
                <a:spcPts val="600"/>
              </a:spcBef>
              <a:buFont typeface="Arial" panose="020B0604020202020204" pitchFamily="34" charset="0"/>
              <a:buChar char="•"/>
            </a:pPr>
            <a:r>
              <a:rPr lang="en-US" altLang="en-US" sz="2600" dirty="0">
                <a:solidFill>
                  <a:schemeClr val="tx1"/>
                </a:solidFill>
                <a:latin typeface="+mn-lt"/>
                <a:ea typeface="MS PGothic" charset="-128"/>
                <a:sym typeface="Helvetica" charset="0"/>
              </a:rPr>
              <a:t>Central defect</a:t>
            </a:r>
          </a:p>
          <a:p>
            <a:pPr marL="293688" indent="-293688" algn="l" eaLnBrk="1" hangingPunct="1">
              <a:spcBef>
                <a:spcPts val="600"/>
              </a:spcBef>
              <a:buFont typeface="Arial" panose="020B0604020202020204" pitchFamily="34" charset="0"/>
              <a:buChar char="•"/>
            </a:pPr>
            <a:r>
              <a:rPr lang="en-US" altLang="en-US" sz="2600" dirty="0">
                <a:solidFill>
                  <a:schemeClr val="tx1"/>
                </a:solidFill>
                <a:latin typeface="+mn-lt"/>
                <a:ea typeface="MS PGothic" charset="-128"/>
                <a:sym typeface="Helvetica" charset="0"/>
              </a:rPr>
              <a:t>Generally larger than 4cm in diameter</a:t>
            </a:r>
          </a:p>
          <a:p>
            <a:pPr marL="293688" indent="-293688" algn="l" eaLnBrk="1" hangingPunct="1">
              <a:spcBef>
                <a:spcPts val="600"/>
              </a:spcBef>
              <a:buFont typeface="Arial" panose="020B0604020202020204" pitchFamily="34" charset="0"/>
              <a:buChar char="•"/>
            </a:pPr>
            <a:r>
              <a:rPr lang="en-US" altLang="en-US" sz="2600" dirty="0">
                <a:solidFill>
                  <a:schemeClr val="tx1"/>
                </a:solidFill>
                <a:latin typeface="+mn-lt"/>
                <a:ea typeface="MS PGothic" charset="-128"/>
                <a:sym typeface="Helvetica" charset="0"/>
              </a:rPr>
              <a:t>Always covered by sac, into which umbilicus inserts</a:t>
            </a:r>
          </a:p>
          <a:p>
            <a:pPr marL="293688" indent="-293688" algn="l" eaLnBrk="1" hangingPunct="1">
              <a:spcBef>
                <a:spcPts val="600"/>
              </a:spcBef>
              <a:buFont typeface="Arial" panose="020B0604020202020204" pitchFamily="34" charset="0"/>
              <a:buChar char="•"/>
            </a:pPr>
            <a:r>
              <a:rPr lang="en-US" altLang="en-US" sz="2600" dirty="0">
                <a:solidFill>
                  <a:schemeClr val="tx1"/>
                </a:solidFill>
                <a:latin typeface="+mn-lt"/>
                <a:ea typeface="MS PGothic" charset="-128"/>
                <a:sym typeface="Helvetica" charset="0"/>
              </a:rPr>
              <a:t>Usually contains liver and midgut, sometimes spleen and gonads</a:t>
            </a:r>
          </a:p>
          <a:p>
            <a:pPr marL="293688" indent="-293688" algn="l" eaLnBrk="1" hangingPunct="1">
              <a:spcBef>
                <a:spcPts val="600"/>
              </a:spcBef>
              <a:buFont typeface="Arial" panose="020B0604020202020204" pitchFamily="34" charset="0"/>
              <a:buChar char="•"/>
            </a:pPr>
            <a:r>
              <a:rPr lang="en-US" altLang="en-US" sz="2600" dirty="0">
                <a:solidFill>
                  <a:schemeClr val="tx1"/>
                </a:solidFill>
                <a:latin typeface="+mn-lt"/>
                <a:ea typeface="MS PGothic" charset="-128"/>
                <a:sym typeface="Helvetica" charset="0"/>
              </a:rPr>
              <a:t>GI tract: malrotation, atresia, stenosis, Meckel</a:t>
            </a:r>
            <a:r>
              <a:rPr lang="ja-JP" altLang="en-US" sz="2600" b="1">
                <a:solidFill>
                  <a:schemeClr val="tx1"/>
                </a:solidFill>
                <a:latin typeface="+mn-lt"/>
                <a:ea typeface="MS PGothic" charset="-128"/>
                <a:sym typeface="Helvetica" charset="0"/>
              </a:rPr>
              <a:t>’</a:t>
            </a:r>
            <a:r>
              <a:rPr lang="en-US" altLang="ja-JP" sz="2600" dirty="0">
                <a:solidFill>
                  <a:schemeClr val="tx1"/>
                </a:solidFill>
                <a:latin typeface="+mn-lt"/>
                <a:sym typeface="Helvetica" charset="0"/>
              </a:rPr>
              <a:t>s</a:t>
            </a:r>
            <a:endParaRPr lang="en-US" altLang="en-US" sz="2600" dirty="0">
              <a:solidFill>
                <a:schemeClr val="tx1"/>
              </a:solidFill>
              <a:latin typeface="+mn-lt"/>
              <a:sym typeface="Helvetica" charset="0"/>
            </a:endParaRPr>
          </a:p>
          <a:p>
            <a:pPr marL="293688" indent="-293688" algn="l" eaLnBrk="1" hangingPunct="1">
              <a:spcBef>
                <a:spcPts val="600"/>
              </a:spcBef>
              <a:buFont typeface="Arial" panose="020B0604020202020204" pitchFamily="34" charset="0"/>
              <a:buChar char="•"/>
            </a:pPr>
            <a:r>
              <a:rPr lang="en-US" altLang="en-US" sz="2600" dirty="0">
                <a:solidFill>
                  <a:schemeClr val="tx1"/>
                </a:solidFill>
                <a:latin typeface="+mn-lt"/>
                <a:sym typeface="Helvetica" charset="0"/>
              </a:rPr>
              <a:t>Cardiac: 20</a:t>
            </a:r>
            <a:r>
              <a:rPr lang="en-US" altLang="en-US" sz="2600" b="1" dirty="0">
                <a:solidFill>
                  <a:schemeClr val="tx1"/>
                </a:solidFill>
                <a:latin typeface="+mn-lt"/>
                <a:sym typeface="Helvetica" charset="0"/>
              </a:rPr>
              <a:t>‐</a:t>
            </a:r>
            <a:r>
              <a:rPr lang="en-US" altLang="en-US" sz="2600" dirty="0">
                <a:solidFill>
                  <a:schemeClr val="tx1"/>
                </a:solidFill>
                <a:latin typeface="+mn-lt"/>
                <a:sym typeface="Helvetica" charset="0"/>
              </a:rPr>
              <a:t>40% VSD, TOF, ASD, ectopia cordis</a:t>
            </a:r>
          </a:p>
          <a:p>
            <a:pPr marL="293688" indent="-293688" algn="l" eaLnBrk="1" hangingPunct="1">
              <a:spcBef>
                <a:spcPts val="600"/>
              </a:spcBef>
              <a:buFont typeface="Arial" panose="020B0604020202020204" pitchFamily="34" charset="0"/>
              <a:buChar char="•"/>
            </a:pPr>
            <a:r>
              <a:rPr lang="en-US" altLang="en-US" sz="2600" dirty="0">
                <a:solidFill>
                  <a:schemeClr val="tx1"/>
                </a:solidFill>
                <a:latin typeface="+mn-lt"/>
                <a:sym typeface="Helvetica" charset="0"/>
              </a:rPr>
              <a:t>GU: bladder </a:t>
            </a:r>
            <a:r>
              <a:rPr lang="en-US" altLang="en-US" sz="2600" dirty="0" err="1">
                <a:solidFill>
                  <a:schemeClr val="tx1"/>
                </a:solidFill>
                <a:latin typeface="+mn-lt"/>
                <a:sym typeface="Helvetica" charset="0"/>
              </a:rPr>
              <a:t>extrophy</a:t>
            </a:r>
            <a:r>
              <a:rPr lang="en-US" altLang="en-US" sz="2600" dirty="0">
                <a:solidFill>
                  <a:schemeClr val="tx1"/>
                </a:solidFill>
                <a:latin typeface="+mn-lt"/>
                <a:sym typeface="Helvetica" charset="0"/>
              </a:rPr>
              <a:t>, hypoplastic kidney</a:t>
            </a:r>
          </a:p>
          <a:p>
            <a:pPr marL="293688" indent="-293688" algn="l" eaLnBrk="1" hangingPunct="1">
              <a:spcBef>
                <a:spcPts val="600"/>
              </a:spcBef>
              <a:buFont typeface="Arial" panose="020B0604020202020204" pitchFamily="34" charset="0"/>
              <a:buChar char="•"/>
            </a:pPr>
            <a:r>
              <a:rPr lang="en-US" altLang="en-US" sz="2600" dirty="0">
                <a:solidFill>
                  <a:schemeClr val="tx1"/>
                </a:solidFill>
                <a:latin typeface="+mn-lt"/>
                <a:sym typeface="Helvetica" charset="0"/>
              </a:rPr>
              <a:t>Craniofacial: cleft lip and palate</a:t>
            </a:r>
          </a:p>
        </p:txBody>
      </p:sp>
      <p:sp>
        <p:nvSpPr>
          <p:cNvPr id="4" name="TextBox 3">
            <a:extLst>
              <a:ext uri="{FF2B5EF4-FFF2-40B4-BE49-F238E27FC236}">
                <a16:creationId xmlns:a16="http://schemas.microsoft.com/office/drawing/2014/main" id="{C4A8A5B3-1CD7-B247-8F7F-B80FA65C176A}"/>
              </a:ext>
            </a:extLst>
          </p:cNvPr>
          <p:cNvSpPr txBox="1"/>
          <p:nvPr/>
        </p:nvSpPr>
        <p:spPr>
          <a:xfrm>
            <a:off x="533400" y="228600"/>
            <a:ext cx="4572000" cy="830997"/>
          </a:xfrm>
          <a:prstGeom prst="rect">
            <a:avLst/>
          </a:prstGeom>
          <a:noFill/>
        </p:spPr>
        <p:txBody>
          <a:bodyPr wrap="square">
            <a:spAutoFit/>
          </a:bodyPr>
          <a:lstStyle/>
          <a:p>
            <a:r>
              <a:rPr lang="en-US" sz="4800" dirty="0"/>
              <a:t>Omphalocele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1" name="Rectangle 1"/>
          <p:cNvSpPr>
            <a:spLocks noGrp="1" noChangeArrowheads="1"/>
          </p:cNvSpPr>
          <p:nvPr>
            <p:ph type="title"/>
          </p:nvPr>
        </p:nvSpPr>
        <p:spPr>
          <a:xfrm>
            <a:off x="381000" y="152400"/>
            <a:ext cx="8402836" cy="1181100"/>
          </a:xfrm>
        </p:spPr>
        <p:txBody>
          <a:bodyPr>
            <a:normAutofit/>
          </a:bodyPr>
          <a:lstStyle/>
          <a:p>
            <a:pPr eaLnBrk="1" hangingPunct="1">
              <a:defRPr/>
            </a:pPr>
            <a:r>
              <a:rPr lang="en-US" sz="3600" dirty="0">
                <a:solidFill>
                  <a:srgbClr val="000000"/>
                </a:solidFill>
                <a:latin typeface="+mn-lt"/>
                <a:cs typeface="Helvetica" charset="0"/>
                <a:sym typeface="Helvetica" charset="0"/>
              </a:rPr>
              <a:t>Omphalocele: Associated Syndromes</a:t>
            </a:r>
            <a:endParaRPr lang="en-US" sz="3600" dirty="0">
              <a:solidFill>
                <a:srgbClr val="000000"/>
              </a:solidFill>
              <a:latin typeface="+mn-lt"/>
              <a:sym typeface="Helvetica" charset="0"/>
            </a:endParaRPr>
          </a:p>
        </p:txBody>
      </p:sp>
      <p:sp>
        <p:nvSpPr>
          <p:cNvPr id="40962" name="Rectangle 2"/>
          <p:cNvSpPr>
            <a:spLocks/>
          </p:cNvSpPr>
          <p:nvPr/>
        </p:nvSpPr>
        <p:spPr bwMode="auto">
          <a:xfrm>
            <a:off x="381000" y="1870692"/>
            <a:ext cx="3810000" cy="15590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0" tIns="0" rIns="0" bIns="0" anchor="ctr">
            <a:spAutoFit/>
          </a:bodyPr>
          <a:lstStyle>
            <a:lvl1pPr eaLnBrk="0" hangingPunct="0">
              <a:defRPr sz="4200">
                <a:solidFill>
                  <a:srgbClr val="414141"/>
                </a:solidFill>
                <a:latin typeface="Gill Sans Light" charset="0"/>
                <a:ea typeface="Heiti SC Light" charset="-122"/>
                <a:sym typeface="Gill Sans Light" charset="0"/>
              </a:defRPr>
            </a:lvl1pPr>
            <a:lvl2pPr marL="742950" indent="-285750" eaLnBrk="0" hangingPunct="0">
              <a:defRPr sz="4200">
                <a:solidFill>
                  <a:srgbClr val="414141"/>
                </a:solidFill>
                <a:latin typeface="Gill Sans Light" charset="0"/>
                <a:ea typeface="Heiti SC Light" charset="-122"/>
                <a:sym typeface="Gill Sans Light" charset="0"/>
              </a:defRPr>
            </a:lvl2pPr>
            <a:lvl3pPr marL="1143000" indent="-228600" eaLnBrk="0" hangingPunct="0">
              <a:defRPr sz="4200">
                <a:solidFill>
                  <a:srgbClr val="414141"/>
                </a:solidFill>
                <a:latin typeface="Gill Sans Light" charset="0"/>
                <a:ea typeface="Heiti SC Light" charset="-122"/>
                <a:sym typeface="Gill Sans Light" charset="0"/>
              </a:defRPr>
            </a:lvl3pPr>
            <a:lvl4pPr marL="1600200" indent="-228600" eaLnBrk="0" hangingPunct="0">
              <a:defRPr sz="4200">
                <a:solidFill>
                  <a:srgbClr val="414141"/>
                </a:solidFill>
                <a:latin typeface="Gill Sans Light" charset="0"/>
                <a:ea typeface="Heiti SC Light" charset="-122"/>
                <a:sym typeface="Gill Sans Light" charset="0"/>
              </a:defRPr>
            </a:lvl4pPr>
            <a:lvl5pPr marL="2057400" indent="-228600" eaLnBrk="0" hangingPunct="0">
              <a:defRPr sz="4200">
                <a:solidFill>
                  <a:srgbClr val="414141"/>
                </a:solidFill>
                <a:latin typeface="Gill Sans Light" charset="0"/>
                <a:ea typeface="Heiti SC Light" charset="-122"/>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9pPr>
          </a:lstStyle>
          <a:p>
            <a:pPr algn="l" eaLnBrk="1" hangingPunct="1"/>
            <a:r>
              <a:rPr lang="en-US" altLang="en-US" sz="2800" i="1" dirty="0">
                <a:solidFill>
                  <a:schemeClr val="tx1"/>
                </a:solidFill>
                <a:latin typeface="Helvetica" charset="0"/>
                <a:ea typeface="MS PGothic" charset="-128"/>
                <a:sym typeface="Helvetica" charset="0"/>
              </a:rPr>
              <a:t>Beckwith</a:t>
            </a:r>
            <a:r>
              <a:rPr lang="en-US" altLang="en-US" sz="2800" b="1" i="1" dirty="0">
                <a:solidFill>
                  <a:schemeClr val="tx1"/>
                </a:solidFill>
                <a:latin typeface="Helvetica" charset="0"/>
                <a:ea typeface="MS PGothic" charset="-128"/>
                <a:sym typeface="Helvetica" charset="0"/>
              </a:rPr>
              <a:t>‐</a:t>
            </a:r>
            <a:r>
              <a:rPr lang="en-US" altLang="en-US" sz="2800" i="1" dirty="0" err="1">
                <a:solidFill>
                  <a:schemeClr val="tx1"/>
                </a:solidFill>
                <a:latin typeface="Helvetica" charset="0"/>
                <a:ea typeface="MS PGothic" charset="-128"/>
                <a:sym typeface="Helvetica" charset="0"/>
              </a:rPr>
              <a:t>Weidemann</a:t>
            </a:r>
            <a:r>
              <a:rPr lang="en-US" altLang="en-US" sz="2800" i="1" dirty="0">
                <a:solidFill>
                  <a:schemeClr val="tx1"/>
                </a:solidFill>
                <a:latin typeface="Helvetica" charset="0"/>
                <a:ea typeface="MS PGothic" charset="-128"/>
                <a:sym typeface="Helvetica" charset="0"/>
              </a:rPr>
              <a:t> </a:t>
            </a:r>
          </a:p>
          <a:p>
            <a:pPr marL="293688" indent="-293688" algn="l" eaLnBrk="1" hangingPunct="1">
              <a:buFont typeface="Arial" panose="020B0604020202020204" pitchFamily="34" charset="0"/>
              <a:buChar char="•"/>
            </a:pPr>
            <a:r>
              <a:rPr lang="en-US" altLang="en-US" sz="2400" dirty="0">
                <a:solidFill>
                  <a:schemeClr val="tx1"/>
                </a:solidFill>
                <a:latin typeface="Helvetica" charset="0"/>
                <a:ea typeface="MS PGothic" charset="-128"/>
                <a:sym typeface="Helvetica" charset="0"/>
              </a:rPr>
              <a:t>Macroglossia</a:t>
            </a:r>
          </a:p>
          <a:p>
            <a:pPr marL="293688" indent="-293688" algn="l" eaLnBrk="1" hangingPunct="1">
              <a:buFont typeface="Arial" panose="020B0604020202020204" pitchFamily="34" charset="0"/>
              <a:buChar char="•"/>
            </a:pPr>
            <a:r>
              <a:rPr lang="en-US" altLang="en-US" sz="2400" dirty="0">
                <a:solidFill>
                  <a:schemeClr val="tx1"/>
                </a:solidFill>
                <a:latin typeface="Helvetica" charset="0"/>
                <a:ea typeface="MS PGothic" charset="-128"/>
                <a:sym typeface="Helvetica" charset="0"/>
              </a:rPr>
              <a:t>Hypoglycemia</a:t>
            </a:r>
          </a:p>
          <a:p>
            <a:pPr marL="293688" indent="-293688" algn="l" eaLnBrk="1" hangingPunct="1">
              <a:buFont typeface="Arial" panose="020B0604020202020204" pitchFamily="34" charset="0"/>
              <a:buChar char="•"/>
            </a:pPr>
            <a:r>
              <a:rPr lang="en-US" altLang="en-US" sz="2400" dirty="0">
                <a:solidFill>
                  <a:schemeClr val="tx1"/>
                </a:solidFill>
                <a:latin typeface="Helvetica" charset="0"/>
                <a:ea typeface="MS PGothic" charset="-128"/>
                <a:sym typeface="Helvetica" charset="0"/>
              </a:rPr>
              <a:t>Organome</a:t>
            </a:r>
            <a:r>
              <a:rPr lang="en-US" altLang="en-US" sz="2531" dirty="0">
                <a:solidFill>
                  <a:schemeClr val="tx1"/>
                </a:solidFill>
                <a:latin typeface="Helvetica" charset="0"/>
                <a:ea typeface="MS PGothic" charset="-128"/>
                <a:sym typeface="Helvetica" charset="0"/>
              </a:rPr>
              <a:t>galy</a:t>
            </a:r>
          </a:p>
        </p:txBody>
      </p:sp>
      <p:sp>
        <p:nvSpPr>
          <p:cNvPr id="40963" name="Rectangle 3"/>
          <p:cNvSpPr>
            <a:spLocks/>
          </p:cNvSpPr>
          <p:nvPr/>
        </p:nvSpPr>
        <p:spPr bwMode="auto">
          <a:xfrm>
            <a:off x="4502215" y="1820859"/>
            <a:ext cx="4307589" cy="24397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0" tIns="0" rIns="0" bIns="0" anchor="ctr">
            <a:spAutoFit/>
          </a:bodyPr>
          <a:lstStyle>
            <a:lvl1pPr eaLnBrk="0" hangingPunct="0">
              <a:defRPr sz="4200">
                <a:solidFill>
                  <a:srgbClr val="414141"/>
                </a:solidFill>
                <a:latin typeface="Gill Sans Light" charset="0"/>
                <a:ea typeface="Heiti SC Light" charset="-122"/>
                <a:sym typeface="Gill Sans Light" charset="0"/>
              </a:defRPr>
            </a:lvl1pPr>
            <a:lvl2pPr marL="742950" indent="-285750" eaLnBrk="0" hangingPunct="0">
              <a:defRPr sz="4200">
                <a:solidFill>
                  <a:srgbClr val="414141"/>
                </a:solidFill>
                <a:latin typeface="Gill Sans Light" charset="0"/>
                <a:ea typeface="Heiti SC Light" charset="-122"/>
                <a:sym typeface="Gill Sans Light" charset="0"/>
              </a:defRPr>
            </a:lvl2pPr>
            <a:lvl3pPr marL="1143000" indent="-228600" eaLnBrk="0" hangingPunct="0">
              <a:defRPr sz="4200">
                <a:solidFill>
                  <a:srgbClr val="414141"/>
                </a:solidFill>
                <a:latin typeface="Gill Sans Light" charset="0"/>
                <a:ea typeface="Heiti SC Light" charset="-122"/>
                <a:sym typeface="Gill Sans Light" charset="0"/>
              </a:defRPr>
            </a:lvl3pPr>
            <a:lvl4pPr marL="1600200" indent="-228600" eaLnBrk="0" hangingPunct="0">
              <a:defRPr sz="4200">
                <a:solidFill>
                  <a:srgbClr val="414141"/>
                </a:solidFill>
                <a:latin typeface="Gill Sans Light" charset="0"/>
                <a:ea typeface="Heiti SC Light" charset="-122"/>
                <a:sym typeface="Gill Sans Light" charset="0"/>
              </a:defRPr>
            </a:lvl4pPr>
            <a:lvl5pPr marL="2057400" indent="-228600" eaLnBrk="0" hangingPunct="0">
              <a:defRPr sz="4200">
                <a:solidFill>
                  <a:srgbClr val="414141"/>
                </a:solidFill>
                <a:latin typeface="Gill Sans Light" charset="0"/>
                <a:ea typeface="Heiti SC Light" charset="-122"/>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9pPr>
          </a:lstStyle>
          <a:p>
            <a:pPr algn="l" eaLnBrk="1" hangingPunct="1"/>
            <a:r>
              <a:rPr lang="en-US" altLang="en-US" sz="3200" i="1" dirty="0">
                <a:solidFill>
                  <a:schemeClr val="tx1"/>
                </a:solidFill>
                <a:latin typeface="Helvetica" charset="0"/>
                <a:ea typeface="MS PGothic" charset="-128"/>
                <a:sym typeface="Helvetica" charset="0"/>
              </a:rPr>
              <a:t>Pentalogy of Cantrell</a:t>
            </a:r>
          </a:p>
          <a:p>
            <a:pPr marL="293688" indent="-293688" algn="l" eaLnBrk="1" hangingPunct="1">
              <a:buFont typeface="Arial" panose="020B0604020202020204" pitchFamily="34" charset="0"/>
              <a:buChar char="•"/>
            </a:pPr>
            <a:r>
              <a:rPr lang="en-US" altLang="en-US" sz="2531" dirty="0">
                <a:solidFill>
                  <a:schemeClr val="tx1"/>
                </a:solidFill>
                <a:latin typeface="Helvetica" charset="0"/>
                <a:ea typeface="MS PGothic" charset="-128"/>
                <a:sym typeface="Helvetica" charset="0"/>
              </a:rPr>
              <a:t>Upper midline Omphalocele</a:t>
            </a:r>
          </a:p>
          <a:p>
            <a:pPr marL="293688" indent="-293688" algn="l" eaLnBrk="1" hangingPunct="1">
              <a:buFont typeface="Arial" panose="020B0604020202020204" pitchFamily="34" charset="0"/>
              <a:buChar char="•"/>
            </a:pPr>
            <a:r>
              <a:rPr lang="en-US" altLang="en-US" sz="2531" dirty="0">
                <a:solidFill>
                  <a:schemeClr val="tx1"/>
                </a:solidFill>
                <a:latin typeface="Helvetica" charset="0"/>
                <a:ea typeface="MS PGothic" charset="-128"/>
                <a:sym typeface="Helvetica" charset="0"/>
              </a:rPr>
              <a:t>Anterior CDH</a:t>
            </a:r>
          </a:p>
          <a:p>
            <a:pPr marL="293688" indent="-293688" algn="l" eaLnBrk="1" hangingPunct="1">
              <a:buFont typeface="Arial" panose="020B0604020202020204" pitchFamily="34" charset="0"/>
              <a:buChar char="•"/>
            </a:pPr>
            <a:r>
              <a:rPr lang="en-US" altLang="en-US" sz="2531" dirty="0">
                <a:solidFill>
                  <a:schemeClr val="tx1"/>
                </a:solidFill>
                <a:latin typeface="Helvetica" charset="0"/>
                <a:ea typeface="MS PGothic" charset="-128"/>
                <a:sym typeface="Helvetica" charset="0"/>
              </a:rPr>
              <a:t>Sternal cleft</a:t>
            </a:r>
          </a:p>
          <a:p>
            <a:pPr marL="293688" indent="-293688" algn="l" eaLnBrk="1" hangingPunct="1">
              <a:buFont typeface="Arial" panose="020B0604020202020204" pitchFamily="34" charset="0"/>
              <a:buChar char="•"/>
            </a:pPr>
            <a:r>
              <a:rPr lang="en-US" altLang="en-US" sz="2531" dirty="0">
                <a:solidFill>
                  <a:schemeClr val="tx1"/>
                </a:solidFill>
                <a:latin typeface="Helvetica" charset="0"/>
                <a:ea typeface="MS PGothic" charset="-128"/>
                <a:sym typeface="Helvetica" charset="0"/>
              </a:rPr>
              <a:t>Ectopia cordis</a:t>
            </a:r>
          </a:p>
          <a:p>
            <a:pPr marL="293688" indent="-293688" algn="l" eaLnBrk="1" hangingPunct="1">
              <a:buFont typeface="Arial" panose="020B0604020202020204" pitchFamily="34" charset="0"/>
              <a:buChar char="•"/>
            </a:pPr>
            <a:r>
              <a:rPr lang="en-US" altLang="en-US" sz="2531" dirty="0">
                <a:solidFill>
                  <a:schemeClr val="tx1"/>
                </a:solidFill>
                <a:latin typeface="Helvetica" charset="0"/>
                <a:ea typeface="MS PGothic" charset="-128"/>
                <a:sym typeface="Helvetica" charset="0"/>
              </a:rPr>
              <a:t>Intracardiac defects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1"/>
          <p:cNvSpPr>
            <a:spLocks noGrp="1" noChangeArrowheads="1"/>
          </p:cNvSpPr>
          <p:nvPr>
            <p:ph type="title"/>
          </p:nvPr>
        </p:nvSpPr>
        <p:spPr>
          <a:xfrm>
            <a:off x="250031" y="4768453"/>
            <a:ext cx="8643938" cy="1009055"/>
          </a:xfrm>
        </p:spPr>
        <p:txBody>
          <a:bodyPr>
            <a:normAutofit/>
          </a:bodyPr>
          <a:lstStyle/>
          <a:p>
            <a:pPr algn="ctr" eaLnBrk="1" hangingPunct="1">
              <a:defRPr/>
            </a:pPr>
            <a:r>
              <a:rPr lang="en-US" sz="4800" dirty="0" err="1">
                <a:solidFill>
                  <a:srgbClr val="000000"/>
                </a:solidFill>
                <a:latin typeface="+mn-lt"/>
                <a:cs typeface="Arial" charset="0"/>
                <a:sym typeface="Arial" charset="0"/>
              </a:rPr>
              <a:t>Gastroschisis</a:t>
            </a:r>
            <a:endParaRPr lang="en-US" sz="4800" dirty="0">
              <a:solidFill>
                <a:srgbClr val="000000"/>
              </a:solidFill>
              <a:latin typeface="+mn-lt"/>
              <a:sym typeface="Arial" charset="0"/>
            </a:endParaRPr>
          </a:p>
        </p:txBody>
      </p:sp>
      <p:pic>
        <p:nvPicPr>
          <p:cNvPr id="2" name="Picture 1"/>
          <p:cNvPicPr>
            <a:picLocks noChangeAspect="1"/>
          </p:cNvPicPr>
          <p:nvPr/>
        </p:nvPicPr>
        <p:blipFill>
          <a:blip r:embed="rId2"/>
          <a:stretch>
            <a:fillRect/>
          </a:stretch>
        </p:blipFill>
        <p:spPr>
          <a:xfrm>
            <a:off x="1726733" y="1080492"/>
            <a:ext cx="5690533" cy="3395352"/>
          </a:xfrm>
          <a:prstGeom prst="rect">
            <a:avLst/>
          </a:prstGeom>
        </p:spPr>
      </p:pic>
      <p:sp>
        <p:nvSpPr>
          <p:cNvPr id="3" name="Rectangle 2"/>
          <p:cNvSpPr/>
          <p:nvPr/>
        </p:nvSpPr>
        <p:spPr>
          <a:xfrm>
            <a:off x="2637781" y="6096000"/>
            <a:ext cx="3962400" cy="430887"/>
          </a:xfrm>
          <a:prstGeom prst="rect">
            <a:avLst/>
          </a:prstGeom>
        </p:spPr>
        <p:txBody>
          <a:bodyPr wrap="square">
            <a:spAutoFit/>
          </a:bodyPr>
          <a:lstStyle/>
          <a:p>
            <a:r>
              <a:rPr lang="en-US" sz="1100" dirty="0">
                <a:solidFill>
                  <a:srgbClr val="222222"/>
                </a:solidFill>
                <a:latin typeface="Arial" charset="0"/>
              </a:rPr>
              <a:t>Figure: Centers for Disease Control and Prevention, National Center on Birth Defects and Developmental Disabilities</a:t>
            </a:r>
            <a:endParaRPr lang="en-US" sz="11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09" name="Rectangle 1"/>
          <p:cNvSpPr>
            <a:spLocks/>
          </p:cNvSpPr>
          <p:nvPr/>
        </p:nvSpPr>
        <p:spPr bwMode="auto">
          <a:xfrm>
            <a:off x="504527" y="1325983"/>
            <a:ext cx="7801273" cy="43890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0" tIns="0" rIns="0" bIns="0" anchor="t"/>
          <a:lstStyle>
            <a:lvl1pPr eaLnBrk="0" hangingPunct="0">
              <a:defRPr sz="4200">
                <a:solidFill>
                  <a:srgbClr val="414141"/>
                </a:solidFill>
                <a:latin typeface="Gill Sans Light" charset="0"/>
                <a:ea typeface="Heiti SC Light" charset="-122"/>
                <a:sym typeface="Gill Sans Light" charset="0"/>
              </a:defRPr>
            </a:lvl1pPr>
            <a:lvl2pPr marL="742950" indent="-285750" eaLnBrk="0" hangingPunct="0">
              <a:defRPr sz="4200">
                <a:solidFill>
                  <a:srgbClr val="414141"/>
                </a:solidFill>
                <a:latin typeface="Gill Sans Light" charset="0"/>
                <a:ea typeface="Heiti SC Light" charset="-122"/>
                <a:sym typeface="Gill Sans Light" charset="0"/>
              </a:defRPr>
            </a:lvl2pPr>
            <a:lvl3pPr marL="1143000" indent="-228600" eaLnBrk="0" hangingPunct="0">
              <a:defRPr sz="4200">
                <a:solidFill>
                  <a:srgbClr val="414141"/>
                </a:solidFill>
                <a:latin typeface="Gill Sans Light" charset="0"/>
                <a:ea typeface="Heiti SC Light" charset="-122"/>
                <a:sym typeface="Gill Sans Light" charset="0"/>
              </a:defRPr>
            </a:lvl3pPr>
            <a:lvl4pPr marL="1600200" indent="-228600" eaLnBrk="0" hangingPunct="0">
              <a:defRPr sz="4200">
                <a:solidFill>
                  <a:srgbClr val="414141"/>
                </a:solidFill>
                <a:latin typeface="Gill Sans Light" charset="0"/>
                <a:ea typeface="Heiti SC Light" charset="-122"/>
                <a:sym typeface="Gill Sans Light" charset="0"/>
              </a:defRPr>
            </a:lvl4pPr>
            <a:lvl5pPr marL="2057400" indent="-228600" eaLnBrk="0" hangingPunct="0">
              <a:defRPr sz="4200">
                <a:solidFill>
                  <a:srgbClr val="414141"/>
                </a:solidFill>
                <a:latin typeface="Gill Sans Light" charset="0"/>
                <a:ea typeface="Heiti SC Light" charset="-122"/>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9pPr>
          </a:lstStyle>
          <a:p>
            <a:pPr marL="342900" indent="-342900" algn="l" eaLnBrk="1" hangingPunct="1">
              <a:spcBef>
                <a:spcPts val="600"/>
              </a:spcBef>
              <a:buFont typeface="Arial" panose="020B0604020202020204" pitchFamily="34" charset="0"/>
              <a:buChar char="•"/>
            </a:pPr>
            <a:r>
              <a:rPr lang="en-US" altLang="en-US" sz="2400" dirty="0">
                <a:solidFill>
                  <a:schemeClr val="tx1"/>
                </a:solidFill>
                <a:latin typeface="+mn-lt"/>
                <a:ea typeface="MS PGothic" charset="-128"/>
                <a:sym typeface="Helvetica" charset="0"/>
              </a:rPr>
              <a:t>Typically, NOT associated with other congenital anomalies</a:t>
            </a:r>
          </a:p>
          <a:p>
            <a:pPr marL="342900" indent="-342900" algn="l" eaLnBrk="1" hangingPunct="1">
              <a:spcBef>
                <a:spcPts val="600"/>
              </a:spcBef>
              <a:buFont typeface="Arial" panose="020B0604020202020204" pitchFamily="34" charset="0"/>
              <a:buChar char="•"/>
            </a:pPr>
            <a:r>
              <a:rPr lang="en-US" altLang="en-US" sz="2400" dirty="0">
                <a:solidFill>
                  <a:schemeClr val="tx1"/>
                </a:solidFill>
                <a:latin typeface="+mn-lt"/>
                <a:ea typeface="MS PGothic" charset="-128"/>
                <a:sym typeface="Helvetica" charset="0"/>
              </a:rPr>
              <a:t>GI: </a:t>
            </a:r>
            <a:r>
              <a:rPr lang="en-US" altLang="en-US" sz="2400" dirty="0" err="1">
                <a:solidFill>
                  <a:schemeClr val="tx1"/>
                </a:solidFill>
                <a:latin typeface="+mn-lt"/>
                <a:ea typeface="MS PGothic" charset="-128"/>
                <a:sym typeface="Helvetica" charset="0"/>
              </a:rPr>
              <a:t>jejuno</a:t>
            </a:r>
            <a:r>
              <a:rPr lang="en-US" altLang="en-US" sz="2400" b="1" dirty="0">
                <a:solidFill>
                  <a:schemeClr val="tx1"/>
                </a:solidFill>
                <a:latin typeface="+mn-lt"/>
                <a:ea typeface="MS PGothic" charset="-128"/>
                <a:sym typeface="Helvetica" charset="0"/>
              </a:rPr>
              <a:t>‐</a:t>
            </a:r>
            <a:r>
              <a:rPr lang="en-US" altLang="en-US" sz="2400" dirty="0">
                <a:solidFill>
                  <a:schemeClr val="tx1"/>
                </a:solidFill>
                <a:latin typeface="+mn-lt"/>
                <a:ea typeface="MS PGothic" charset="-128"/>
                <a:sym typeface="Helvetica" charset="0"/>
              </a:rPr>
              <a:t>ileal atresia (10</a:t>
            </a:r>
            <a:r>
              <a:rPr lang="en-US" altLang="en-US" sz="2400" b="1" dirty="0">
                <a:solidFill>
                  <a:schemeClr val="tx1"/>
                </a:solidFill>
                <a:latin typeface="+mn-lt"/>
                <a:ea typeface="MS PGothic" charset="-128"/>
                <a:sym typeface="Helvetica" charset="0"/>
              </a:rPr>
              <a:t>‐ </a:t>
            </a:r>
            <a:r>
              <a:rPr lang="en-US" altLang="en-US" sz="2400" dirty="0">
                <a:solidFill>
                  <a:schemeClr val="tx1"/>
                </a:solidFill>
                <a:latin typeface="+mn-lt"/>
                <a:ea typeface="MS PGothic" charset="-128"/>
                <a:sym typeface="Helvetica" charset="0"/>
              </a:rPr>
              <a:t>15%) and stenosis, autoamputation, strangulation and bowel malrotation</a:t>
            </a:r>
          </a:p>
          <a:p>
            <a:pPr marL="342900" indent="-342900" algn="l" eaLnBrk="1" hangingPunct="1">
              <a:spcBef>
                <a:spcPts val="600"/>
              </a:spcBef>
              <a:buFont typeface="Arial" panose="020B0604020202020204" pitchFamily="34" charset="0"/>
              <a:buChar char="•"/>
            </a:pPr>
            <a:r>
              <a:rPr lang="en-US" altLang="en-US" sz="2400" dirty="0">
                <a:solidFill>
                  <a:schemeClr val="tx1"/>
                </a:solidFill>
                <a:latin typeface="+mn-lt"/>
                <a:ea typeface="MS PGothic" charset="-128"/>
                <a:sym typeface="Helvetica" charset="0"/>
              </a:rPr>
              <a:t>Incidence 1:2500 (more common than omphalocele)</a:t>
            </a:r>
          </a:p>
          <a:p>
            <a:pPr marL="342900" indent="-342900" algn="l" eaLnBrk="1" hangingPunct="1">
              <a:spcBef>
                <a:spcPts val="600"/>
              </a:spcBef>
              <a:buFont typeface="Arial" panose="020B0604020202020204" pitchFamily="34" charset="0"/>
              <a:buChar char="•"/>
            </a:pPr>
            <a:r>
              <a:rPr lang="en-US" altLang="en-US" sz="2400" dirty="0" err="1">
                <a:solidFill>
                  <a:schemeClr val="tx1"/>
                </a:solidFill>
                <a:latin typeface="+mn-lt"/>
                <a:ea typeface="MS PGothic" charset="-128"/>
                <a:sym typeface="Helvetica" charset="0"/>
              </a:rPr>
              <a:t>Male:Female</a:t>
            </a:r>
            <a:r>
              <a:rPr lang="en-US" altLang="en-US" sz="2400" dirty="0">
                <a:solidFill>
                  <a:schemeClr val="tx1"/>
                </a:solidFill>
                <a:latin typeface="+mn-lt"/>
                <a:ea typeface="MS PGothic" charset="-128"/>
                <a:sym typeface="Helvetica" charset="0"/>
              </a:rPr>
              <a:t> 1:1</a:t>
            </a:r>
          </a:p>
          <a:p>
            <a:pPr marL="342900" indent="-342900" algn="l" eaLnBrk="1" hangingPunct="1">
              <a:spcBef>
                <a:spcPts val="600"/>
              </a:spcBef>
              <a:buFont typeface="Arial" panose="020B0604020202020204" pitchFamily="34" charset="0"/>
              <a:buChar char="•"/>
            </a:pPr>
            <a:r>
              <a:rPr lang="en-US" altLang="en-US" sz="2400" dirty="0">
                <a:solidFill>
                  <a:schemeClr val="tx1"/>
                </a:solidFill>
                <a:latin typeface="+mn-lt"/>
                <a:ea typeface="MS PGothic" charset="-128"/>
                <a:sym typeface="Helvetica" charset="0"/>
              </a:rPr>
              <a:t>Develops later in fetal life, after abdominal contents have returned to abdominal cavity</a:t>
            </a:r>
          </a:p>
          <a:p>
            <a:pPr marL="342900" indent="-342900" algn="l" eaLnBrk="1" hangingPunct="1">
              <a:spcBef>
                <a:spcPts val="600"/>
              </a:spcBef>
              <a:buFont typeface="Arial" panose="020B0604020202020204" pitchFamily="34" charset="0"/>
              <a:buChar char="•"/>
            </a:pPr>
            <a:r>
              <a:rPr lang="en-US" altLang="en-US" sz="2400" dirty="0">
                <a:solidFill>
                  <a:schemeClr val="tx1"/>
                </a:solidFill>
                <a:latin typeface="+mn-lt"/>
                <a:ea typeface="MS PGothic" charset="-128"/>
                <a:sym typeface="Helvetica" charset="0"/>
              </a:rPr>
              <a:t>Typically, right of umbilicus (normal umbilical insertion)</a:t>
            </a:r>
          </a:p>
          <a:p>
            <a:pPr marL="342900" indent="-342900" algn="l" eaLnBrk="1" hangingPunct="1">
              <a:spcBef>
                <a:spcPts val="600"/>
              </a:spcBef>
              <a:buFont typeface="Arial" panose="020B0604020202020204" pitchFamily="34" charset="0"/>
              <a:buChar char="•"/>
            </a:pPr>
            <a:r>
              <a:rPr lang="en-US" altLang="en-US" sz="2400" dirty="0">
                <a:solidFill>
                  <a:schemeClr val="tx1"/>
                </a:solidFill>
                <a:latin typeface="+mn-lt"/>
                <a:ea typeface="MS PGothic" charset="-128"/>
                <a:sym typeface="Helvetica" charset="0"/>
              </a:rPr>
              <a:t>Due to occlusion of right omphalomesenteric artery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1"/>
          <p:cNvSpPr>
            <a:spLocks/>
          </p:cNvSpPr>
          <p:nvPr/>
        </p:nvSpPr>
        <p:spPr bwMode="auto">
          <a:xfrm>
            <a:off x="609600" y="1340269"/>
            <a:ext cx="7444978" cy="467915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a:solidFill>
                  <a:srgbClr val="000000"/>
                </a:solidFill>
                <a:miter lim="800000"/>
                <a:headEnd/>
                <a:tailEnd/>
              </a14:hiddenLine>
            </a:ext>
          </a:extLst>
        </p:spPr>
        <p:txBody>
          <a:bodyPr lIns="0" tIns="0" rIns="0" bIns="0" anchor="t"/>
          <a:lstStyle>
            <a:lvl1pPr eaLnBrk="0" hangingPunct="0">
              <a:defRPr sz="4200">
                <a:solidFill>
                  <a:srgbClr val="414141"/>
                </a:solidFill>
                <a:latin typeface="Gill Sans Light" charset="0"/>
                <a:ea typeface="Heiti SC Light" charset="-122"/>
                <a:sym typeface="Gill Sans Light" charset="0"/>
              </a:defRPr>
            </a:lvl1pPr>
            <a:lvl2pPr marL="742950" indent="-285750" eaLnBrk="0" hangingPunct="0">
              <a:defRPr sz="4200">
                <a:solidFill>
                  <a:srgbClr val="414141"/>
                </a:solidFill>
                <a:latin typeface="Gill Sans Light" charset="0"/>
                <a:ea typeface="Heiti SC Light" charset="-122"/>
                <a:sym typeface="Gill Sans Light" charset="0"/>
              </a:defRPr>
            </a:lvl2pPr>
            <a:lvl3pPr marL="1143000" indent="-228600" eaLnBrk="0" hangingPunct="0">
              <a:defRPr sz="4200">
                <a:solidFill>
                  <a:srgbClr val="414141"/>
                </a:solidFill>
                <a:latin typeface="Gill Sans Light" charset="0"/>
                <a:ea typeface="Heiti SC Light" charset="-122"/>
                <a:sym typeface="Gill Sans Light" charset="0"/>
              </a:defRPr>
            </a:lvl3pPr>
            <a:lvl4pPr marL="1600200" indent="-228600" eaLnBrk="0" hangingPunct="0">
              <a:defRPr sz="4200">
                <a:solidFill>
                  <a:srgbClr val="414141"/>
                </a:solidFill>
                <a:latin typeface="Gill Sans Light" charset="0"/>
                <a:ea typeface="Heiti SC Light" charset="-122"/>
                <a:sym typeface="Gill Sans Light" charset="0"/>
              </a:defRPr>
            </a:lvl4pPr>
            <a:lvl5pPr marL="2057400" indent="-228600" eaLnBrk="0" hangingPunct="0">
              <a:defRPr sz="4200">
                <a:solidFill>
                  <a:srgbClr val="414141"/>
                </a:solidFill>
                <a:latin typeface="Gill Sans Light" charset="0"/>
                <a:ea typeface="Heiti SC Light" charset="-122"/>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9pPr>
          </a:lstStyle>
          <a:p>
            <a:pPr marL="293688" indent="-293688" eaLnBrk="1" hangingPunct="1">
              <a:buFont typeface="Arial" panose="020B0604020202020204" pitchFamily="34" charset="0"/>
              <a:buChar char="•"/>
              <a:defRPr/>
            </a:pPr>
            <a:r>
              <a:rPr lang="en-US" altLang="en-US" sz="3200" dirty="0">
                <a:solidFill>
                  <a:schemeClr val="tx1"/>
                </a:solidFill>
                <a:latin typeface="+mn-lt"/>
                <a:ea typeface="MS PGothic" pitchFamily="34" charset="-128"/>
                <a:sym typeface="Helvetica" charset="0"/>
              </a:rPr>
              <a:t>Generally small (&lt;4cm) abdominal wall defect</a:t>
            </a:r>
          </a:p>
          <a:p>
            <a:pPr marL="293688" indent="-293688" eaLnBrk="1" hangingPunct="1">
              <a:buFont typeface="Arial" panose="020B0604020202020204" pitchFamily="34" charset="0"/>
              <a:buChar char="•"/>
              <a:defRPr/>
            </a:pPr>
            <a:r>
              <a:rPr lang="en-US" altLang="en-US" sz="3200" dirty="0">
                <a:solidFill>
                  <a:schemeClr val="tx1"/>
                </a:solidFill>
                <a:latin typeface="+mn-lt"/>
                <a:ea typeface="MS PGothic" pitchFamily="34" charset="-128"/>
                <a:sym typeface="Helvetica" charset="0"/>
              </a:rPr>
              <a:t>Uncovered, bowel is inflamed, edematous, foreshortened</a:t>
            </a:r>
          </a:p>
          <a:p>
            <a:pPr marL="293688" indent="-293688" eaLnBrk="1" hangingPunct="1">
              <a:buFont typeface="Arial" panose="020B0604020202020204" pitchFamily="34" charset="0"/>
              <a:buChar char="•"/>
              <a:defRPr/>
            </a:pPr>
            <a:r>
              <a:rPr lang="en-US" altLang="en-US" sz="3200" dirty="0">
                <a:solidFill>
                  <a:schemeClr val="tx1"/>
                </a:solidFill>
                <a:latin typeface="+mn-lt"/>
                <a:ea typeface="MS PGothic" pitchFamily="34" charset="-128"/>
                <a:sym typeface="Helvetica" charset="0"/>
              </a:rPr>
              <a:t>Midgut herniated through defect</a:t>
            </a:r>
          </a:p>
          <a:p>
            <a:pPr marL="293688" indent="-293688" eaLnBrk="1" hangingPunct="1">
              <a:buFont typeface="Arial" panose="020B0604020202020204" pitchFamily="34" charset="0"/>
              <a:buChar char="•"/>
              <a:defRPr/>
            </a:pPr>
            <a:r>
              <a:rPr lang="en-US" altLang="en-US" sz="3200" dirty="0">
                <a:solidFill>
                  <a:schemeClr val="tx1"/>
                </a:solidFill>
                <a:latin typeface="+mn-lt"/>
                <a:ea typeface="MS PGothic" pitchFamily="34" charset="-128"/>
                <a:sym typeface="Helvetica" charset="0"/>
              </a:rPr>
              <a:t>Teratogens: maternal aspirin, pseudoephedrine, acetaminophen, smoking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7" name="Title 1"/>
          <p:cNvSpPr>
            <a:spLocks noGrp="1"/>
          </p:cNvSpPr>
          <p:nvPr>
            <p:ph type="title"/>
          </p:nvPr>
        </p:nvSpPr>
        <p:spPr bwMode="auto">
          <a:xfrm>
            <a:off x="381000" y="228600"/>
            <a:ext cx="7886700" cy="1325563"/>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64294" tIns="32147" rIns="64294" bIns="32147" numCol="1" rtlCol="0" anchor="ctr" anchorCtr="0" compatLnSpc="1">
            <a:prstTxWarp prst="textNoShape">
              <a:avLst/>
            </a:prstTxWarp>
            <a:normAutofit/>
          </a:bodyPr>
          <a:lstStyle/>
          <a:p>
            <a:r>
              <a:rPr lang="en-US" altLang="en-US" dirty="0">
                <a:latin typeface="+mn-lt"/>
              </a:rPr>
              <a:t>Gastroschisis/Omphalocele</a:t>
            </a:r>
            <a:br>
              <a:rPr lang="en-US" altLang="en-US" dirty="0">
                <a:latin typeface="+mn-lt"/>
              </a:rPr>
            </a:br>
            <a:r>
              <a:rPr lang="en-US" altLang="en-US" dirty="0">
                <a:latin typeface="+mn-lt"/>
              </a:rPr>
              <a:t>Pre</a:t>
            </a:r>
            <a:r>
              <a:rPr lang="en-US" altLang="en-US" b="1" dirty="0">
                <a:latin typeface="+mn-lt"/>
              </a:rPr>
              <a:t>‐</a:t>
            </a:r>
            <a:r>
              <a:rPr lang="en-US" altLang="en-US" dirty="0">
                <a:latin typeface="+mn-lt"/>
              </a:rPr>
              <a:t>operative Considerations</a:t>
            </a:r>
          </a:p>
        </p:txBody>
      </p:sp>
      <p:sp>
        <p:nvSpPr>
          <p:cNvPr id="45058" name="TextBox 3"/>
          <p:cNvSpPr txBox="1">
            <a:spLocks noChangeArrowheads="1"/>
          </p:cNvSpPr>
          <p:nvPr/>
        </p:nvSpPr>
        <p:spPr bwMode="auto">
          <a:xfrm>
            <a:off x="381001" y="1709678"/>
            <a:ext cx="8382000"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457200" indent="-457200" eaLnBrk="0" hangingPunct="0">
              <a:defRPr sz="4200">
                <a:solidFill>
                  <a:srgbClr val="414141"/>
                </a:solidFill>
                <a:latin typeface="Gill Sans Light" charset="0"/>
                <a:ea typeface="Heiti SC Light" charset="-122"/>
                <a:sym typeface="Gill Sans Light" charset="0"/>
              </a:defRPr>
            </a:lvl1pPr>
            <a:lvl2pPr marL="742950" indent="-285750" eaLnBrk="0" hangingPunct="0">
              <a:defRPr sz="4200">
                <a:solidFill>
                  <a:srgbClr val="414141"/>
                </a:solidFill>
                <a:latin typeface="Gill Sans Light" charset="0"/>
                <a:ea typeface="Heiti SC Light" charset="-122"/>
                <a:sym typeface="Gill Sans Light" charset="0"/>
              </a:defRPr>
            </a:lvl2pPr>
            <a:lvl3pPr marL="1143000" indent="-228600" eaLnBrk="0" hangingPunct="0">
              <a:defRPr sz="4200">
                <a:solidFill>
                  <a:srgbClr val="414141"/>
                </a:solidFill>
                <a:latin typeface="Gill Sans Light" charset="0"/>
                <a:ea typeface="Heiti SC Light" charset="-122"/>
                <a:sym typeface="Gill Sans Light" charset="0"/>
              </a:defRPr>
            </a:lvl3pPr>
            <a:lvl4pPr marL="1600200" indent="-228600" eaLnBrk="0" hangingPunct="0">
              <a:defRPr sz="4200">
                <a:solidFill>
                  <a:srgbClr val="414141"/>
                </a:solidFill>
                <a:latin typeface="Gill Sans Light" charset="0"/>
                <a:ea typeface="Heiti SC Light" charset="-122"/>
                <a:sym typeface="Gill Sans Light" charset="0"/>
              </a:defRPr>
            </a:lvl4pPr>
            <a:lvl5pPr marL="2057400" indent="-228600" eaLnBrk="0" hangingPunct="0">
              <a:defRPr sz="4200">
                <a:solidFill>
                  <a:srgbClr val="414141"/>
                </a:solidFill>
                <a:latin typeface="Gill Sans Light" charset="0"/>
                <a:ea typeface="Heiti SC Light" charset="-122"/>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9pPr>
          </a:lstStyle>
          <a:p>
            <a:pPr marL="293688" indent="-293688" algn="l" eaLnBrk="1" hangingPunct="1">
              <a:buFont typeface="Arial" panose="020B0604020202020204" pitchFamily="34" charset="0"/>
              <a:buChar char="•"/>
            </a:pPr>
            <a:r>
              <a:rPr lang="en-US" altLang="en-US" sz="2800" dirty="0">
                <a:latin typeface="+mn-lt"/>
              </a:rPr>
              <a:t>Herniated viscus wrapped in sterile dressing</a:t>
            </a:r>
          </a:p>
          <a:p>
            <a:pPr marL="293688" indent="-293688" algn="l" eaLnBrk="1" hangingPunct="1">
              <a:buFont typeface="Arial" panose="020B0604020202020204" pitchFamily="34" charset="0"/>
              <a:buChar char="•"/>
            </a:pPr>
            <a:r>
              <a:rPr lang="en-US" altLang="en-US" sz="2800" dirty="0">
                <a:latin typeface="+mn-lt"/>
              </a:rPr>
              <a:t>Maintain normothermia</a:t>
            </a:r>
          </a:p>
          <a:p>
            <a:pPr marL="293688" indent="-293688" algn="l" eaLnBrk="1" hangingPunct="1">
              <a:buFont typeface="Arial" panose="020B0604020202020204" pitchFamily="34" charset="0"/>
              <a:buChar char="•"/>
            </a:pPr>
            <a:r>
              <a:rPr lang="en-US" altLang="en-US" sz="2800" dirty="0">
                <a:latin typeface="+mn-lt"/>
              </a:rPr>
              <a:t>NG in place </a:t>
            </a:r>
          </a:p>
          <a:p>
            <a:pPr marL="293688" indent="-293688" algn="l" eaLnBrk="1" hangingPunct="1">
              <a:buFont typeface="Arial" panose="020B0604020202020204" pitchFamily="34" charset="0"/>
              <a:buChar char="•"/>
            </a:pPr>
            <a:r>
              <a:rPr lang="en-US" altLang="en-US" sz="2800" dirty="0">
                <a:latin typeface="+mn-lt"/>
              </a:rPr>
              <a:t>Antibiotics </a:t>
            </a:r>
          </a:p>
          <a:p>
            <a:pPr marL="293688" indent="-293688" algn="l" eaLnBrk="1" hangingPunct="1">
              <a:buFont typeface="Arial" panose="020B0604020202020204" pitchFamily="34" charset="0"/>
              <a:buChar char="•"/>
            </a:pPr>
            <a:r>
              <a:rPr lang="en-US" altLang="en-US" sz="2800" dirty="0">
                <a:latin typeface="+mn-lt"/>
              </a:rPr>
              <a:t>Assess fluid status, as these patients are prone to significant fluid and protein loss (gastro&gt;&gt;</a:t>
            </a:r>
            <a:r>
              <a:rPr lang="en-US" altLang="en-US" sz="2800" dirty="0" err="1">
                <a:latin typeface="+mn-lt"/>
              </a:rPr>
              <a:t>omphalo</a:t>
            </a:r>
            <a:r>
              <a:rPr lang="en-US" altLang="en-US" sz="2800" dirty="0">
                <a:latin typeface="+mn-lt"/>
              </a:rPr>
              <a:t>)</a:t>
            </a:r>
          </a:p>
          <a:p>
            <a:pPr marL="293688" indent="-293688" algn="l" eaLnBrk="1" hangingPunct="1">
              <a:buFont typeface="Arial" panose="020B0604020202020204" pitchFamily="34" charset="0"/>
              <a:buChar char="•"/>
            </a:pPr>
            <a:r>
              <a:rPr lang="en-US" altLang="en-US" sz="2800" dirty="0">
                <a:latin typeface="+mn-lt"/>
              </a:rPr>
              <a:t>Fluid requirements can be significant ( &gt; 100 to 200 ml/kg)</a:t>
            </a:r>
          </a:p>
          <a:p>
            <a:pPr marL="293688" indent="-293688" algn="l" eaLnBrk="1" hangingPunct="1">
              <a:buFont typeface="Arial" panose="020B0604020202020204" pitchFamily="34" charset="0"/>
              <a:buChar char="•"/>
            </a:pPr>
            <a:r>
              <a:rPr lang="en-US" altLang="en-US" sz="2800" dirty="0">
                <a:latin typeface="+mn-lt"/>
              </a:rPr>
              <a:t>Rule out other congenital anomalies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1"/>
          <p:cNvSpPr>
            <a:spLocks noGrp="1" noChangeArrowheads="1"/>
          </p:cNvSpPr>
          <p:nvPr>
            <p:ph type="title"/>
          </p:nvPr>
        </p:nvSpPr>
        <p:spPr>
          <a:xfrm>
            <a:off x="381000" y="365125"/>
            <a:ext cx="8134350" cy="1325563"/>
          </a:xfrm>
        </p:spPr>
        <p:txBody>
          <a:bodyPr>
            <a:normAutofit/>
          </a:bodyPr>
          <a:lstStyle/>
          <a:p>
            <a:pPr eaLnBrk="1" hangingPunct="1"/>
            <a:r>
              <a:rPr lang="en-US" altLang="en-US" dirty="0">
                <a:solidFill>
                  <a:srgbClr val="000000"/>
                </a:solidFill>
                <a:latin typeface="+mn-lt"/>
                <a:sym typeface="Helvetica" charset="0"/>
              </a:rPr>
              <a:t>Gastroschisis/Omphalocele: Intra‐operative Considerations</a:t>
            </a:r>
          </a:p>
        </p:txBody>
      </p:sp>
      <p:sp>
        <p:nvSpPr>
          <p:cNvPr id="46082" name="Rectangle 2"/>
          <p:cNvSpPr>
            <a:spLocks noGrp="1" noChangeArrowheads="1"/>
          </p:cNvSpPr>
          <p:nvPr>
            <p:ph idx="1"/>
          </p:nvPr>
        </p:nvSpPr>
        <p:spPr/>
        <p:txBody>
          <a:bodyPr>
            <a:normAutofit/>
          </a:bodyPr>
          <a:lstStyle/>
          <a:p>
            <a:pPr marL="293688" indent="-293688" eaLnBrk="1" hangingPunct="1">
              <a:buFont typeface="Arial" panose="020B0604020202020204" pitchFamily="34" charset="0"/>
              <a:buChar char="•"/>
              <a:defRPr/>
            </a:pPr>
            <a:r>
              <a:rPr lang="en-US" sz="2800" dirty="0">
                <a:solidFill>
                  <a:srgbClr val="000000"/>
                </a:solidFill>
                <a:cs typeface="Helvetica" charset="0"/>
                <a:sym typeface="Helvetica" charset="0"/>
              </a:rPr>
              <a:t>Induction: awake or rapid sequence</a:t>
            </a:r>
            <a:endParaRPr lang="en-US" sz="2800" dirty="0">
              <a:solidFill>
                <a:srgbClr val="000000"/>
              </a:solidFill>
              <a:sym typeface="Helvetica" charset="0"/>
            </a:endParaRPr>
          </a:p>
          <a:p>
            <a:pPr marL="293688" indent="-293688" eaLnBrk="1" hangingPunct="1">
              <a:buFont typeface="Arial" panose="020B0604020202020204" pitchFamily="34" charset="0"/>
              <a:buChar char="•"/>
              <a:defRPr/>
            </a:pPr>
            <a:r>
              <a:rPr lang="en-US" sz="2800" dirty="0">
                <a:solidFill>
                  <a:srgbClr val="000000"/>
                </a:solidFill>
                <a:cs typeface="Helvetica" charset="0"/>
                <a:sym typeface="Helvetica" charset="0"/>
              </a:rPr>
              <a:t>Monitors: routine, with possible </a:t>
            </a:r>
            <a:r>
              <a:rPr lang="en-US" sz="2800" dirty="0" err="1">
                <a:solidFill>
                  <a:srgbClr val="000000"/>
                </a:solidFill>
                <a:cs typeface="Helvetica" charset="0"/>
                <a:sym typeface="Helvetica" charset="0"/>
              </a:rPr>
              <a:t>a</a:t>
            </a:r>
            <a:r>
              <a:rPr lang="en-US" sz="2800" b="1" dirty="0" err="1">
                <a:solidFill>
                  <a:srgbClr val="000000"/>
                </a:solidFill>
                <a:cs typeface="Helvetica" charset="0"/>
                <a:sym typeface="Helvetica" charset="0"/>
              </a:rPr>
              <a:t>‐</a:t>
            </a:r>
            <a:r>
              <a:rPr lang="en-US" sz="2800" dirty="0" err="1">
                <a:solidFill>
                  <a:srgbClr val="000000"/>
                </a:solidFill>
                <a:cs typeface="Helvetica" charset="0"/>
                <a:sym typeface="Helvetica" charset="0"/>
              </a:rPr>
              <a:t>line</a:t>
            </a:r>
            <a:r>
              <a:rPr lang="en-US" sz="2800" dirty="0">
                <a:solidFill>
                  <a:srgbClr val="000000"/>
                </a:solidFill>
                <a:cs typeface="Helvetica" charset="0"/>
                <a:sym typeface="Helvetica" charset="0"/>
              </a:rPr>
              <a:t>, CVP, </a:t>
            </a:r>
            <a:r>
              <a:rPr lang="en-US" sz="2800" dirty="0" err="1">
                <a:solidFill>
                  <a:srgbClr val="000000"/>
                </a:solidFill>
                <a:cs typeface="Helvetica" charset="0"/>
                <a:sym typeface="Helvetica" charset="0"/>
              </a:rPr>
              <a:t>foley</a:t>
            </a:r>
            <a:endParaRPr lang="en-US" sz="2800" dirty="0">
              <a:solidFill>
                <a:srgbClr val="000000"/>
              </a:solidFill>
              <a:sym typeface="Helvetica" charset="0"/>
            </a:endParaRPr>
          </a:p>
          <a:p>
            <a:pPr marL="293688" indent="-293688" eaLnBrk="1" hangingPunct="1">
              <a:buFont typeface="Arial" panose="020B0604020202020204" pitchFamily="34" charset="0"/>
              <a:buChar char="•"/>
              <a:defRPr/>
            </a:pPr>
            <a:r>
              <a:rPr lang="en-US" sz="2800" dirty="0">
                <a:solidFill>
                  <a:srgbClr val="000000"/>
                </a:solidFill>
                <a:cs typeface="Helvetica" charset="0"/>
                <a:sym typeface="Helvetica" charset="0"/>
              </a:rPr>
              <a:t>Consider intra</a:t>
            </a:r>
            <a:r>
              <a:rPr lang="en-US" sz="2800" b="1" dirty="0">
                <a:solidFill>
                  <a:srgbClr val="000000"/>
                </a:solidFill>
                <a:cs typeface="Helvetica" charset="0"/>
                <a:sym typeface="Helvetica" charset="0"/>
              </a:rPr>
              <a:t>‐</a:t>
            </a:r>
            <a:r>
              <a:rPr lang="en-US" sz="2800" dirty="0">
                <a:solidFill>
                  <a:srgbClr val="000000"/>
                </a:solidFill>
                <a:cs typeface="Helvetica" charset="0"/>
                <a:sym typeface="Helvetica" charset="0"/>
              </a:rPr>
              <a:t>gastric or bladder pressures</a:t>
            </a:r>
            <a:endParaRPr lang="en-US" sz="2800" dirty="0">
              <a:solidFill>
                <a:srgbClr val="000000"/>
              </a:solidFill>
              <a:sym typeface="Helvetica" charset="0"/>
            </a:endParaRPr>
          </a:p>
          <a:p>
            <a:pPr marL="293688" indent="-293688" eaLnBrk="1" hangingPunct="1">
              <a:buFont typeface="Arial" panose="020B0604020202020204" pitchFamily="34" charset="0"/>
              <a:buChar char="•"/>
              <a:defRPr/>
            </a:pPr>
            <a:r>
              <a:rPr lang="en-US" sz="2800" dirty="0">
                <a:solidFill>
                  <a:srgbClr val="000000"/>
                </a:solidFill>
                <a:cs typeface="Helvetica" charset="0"/>
                <a:sym typeface="Helvetica" charset="0"/>
              </a:rPr>
              <a:t>No nitrous oxide</a:t>
            </a:r>
            <a:endParaRPr lang="en-US" sz="2800" dirty="0">
              <a:solidFill>
                <a:srgbClr val="000000"/>
              </a:solidFill>
              <a:sym typeface="Helvetica" charset="0"/>
            </a:endParaRPr>
          </a:p>
          <a:p>
            <a:pPr marL="293688" indent="-293688" eaLnBrk="1" hangingPunct="1">
              <a:buFont typeface="Arial" panose="020B0604020202020204" pitchFamily="34" charset="0"/>
              <a:buChar char="•"/>
              <a:defRPr/>
            </a:pPr>
            <a:r>
              <a:rPr lang="en-US" sz="2800" dirty="0">
                <a:solidFill>
                  <a:srgbClr val="000000"/>
                </a:solidFill>
                <a:cs typeface="Helvetica" charset="0"/>
                <a:sym typeface="Helvetica" charset="0"/>
              </a:rPr>
              <a:t>Watch CVP, airway, and other pressures as closure</a:t>
            </a:r>
            <a:r>
              <a:rPr lang="en-US" sz="2800" dirty="0">
                <a:solidFill>
                  <a:srgbClr val="000000"/>
                </a:solidFill>
                <a:sym typeface="Helvetica" charset="0"/>
              </a:rPr>
              <a:t> </a:t>
            </a:r>
            <a:r>
              <a:rPr lang="en-US" sz="2800" dirty="0">
                <a:solidFill>
                  <a:srgbClr val="000000"/>
                </a:solidFill>
                <a:cs typeface="Helvetica" charset="0"/>
                <a:sym typeface="Helvetica" charset="0"/>
              </a:rPr>
              <a:t>proceeds; be prepared to re</a:t>
            </a:r>
            <a:r>
              <a:rPr lang="en-US" sz="2800" b="1" dirty="0">
                <a:solidFill>
                  <a:srgbClr val="000000"/>
                </a:solidFill>
                <a:cs typeface="Helvetica" charset="0"/>
                <a:sym typeface="Helvetica" charset="0"/>
              </a:rPr>
              <a:t>‐</a:t>
            </a:r>
            <a:r>
              <a:rPr lang="en-US" sz="2800" dirty="0">
                <a:solidFill>
                  <a:srgbClr val="000000"/>
                </a:solidFill>
                <a:cs typeface="Helvetica" charset="0"/>
                <a:sym typeface="Helvetica" charset="0"/>
              </a:rPr>
              <a:t>open!</a:t>
            </a:r>
            <a:endParaRPr lang="en-US" sz="2800" dirty="0">
              <a:solidFill>
                <a:srgbClr val="000000"/>
              </a:solidFill>
              <a:sym typeface="Helvetica" charset="0"/>
            </a:endParaRPr>
          </a:p>
          <a:p>
            <a:pPr marL="293688" indent="-293688" eaLnBrk="1" hangingPunct="1">
              <a:buFont typeface="Arial" panose="020B0604020202020204" pitchFamily="34" charset="0"/>
              <a:buChar char="•"/>
              <a:defRPr/>
            </a:pPr>
            <a:r>
              <a:rPr lang="en-US" sz="2800" dirty="0">
                <a:solidFill>
                  <a:srgbClr val="000000"/>
                </a:solidFill>
                <a:cs typeface="Helvetica" charset="0"/>
                <a:sym typeface="Helvetica" charset="0"/>
              </a:rPr>
              <a:t>Plan on post</a:t>
            </a:r>
            <a:r>
              <a:rPr lang="en-US" sz="2800" b="1" dirty="0">
                <a:solidFill>
                  <a:srgbClr val="000000"/>
                </a:solidFill>
                <a:cs typeface="Helvetica" charset="0"/>
                <a:sym typeface="Helvetica" charset="0"/>
              </a:rPr>
              <a:t>‐</a:t>
            </a:r>
            <a:r>
              <a:rPr lang="en-US" sz="2800" dirty="0">
                <a:solidFill>
                  <a:srgbClr val="000000"/>
                </a:solidFill>
                <a:cs typeface="Helvetica" charset="0"/>
                <a:sym typeface="Helvetica" charset="0"/>
              </a:rPr>
              <a:t>operative ventilation</a:t>
            </a:r>
            <a:endParaRPr lang="en-US" sz="2800" dirty="0">
              <a:solidFill>
                <a:srgbClr val="000000"/>
              </a:solidFill>
              <a:sym typeface="Helvetica" charset="0"/>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457200" y="274637"/>
            <a:ext cx="8058150" cy="1325563"/>
          </a:xfrm>
        </p:spPr>
        <p:txBody>
          <a:bodyPr>
            <a:normAutofit/>
          </a:bodyPr>
          <a:lstStyle/>
          <a:p>
            <a:pPr>
              <a:defRPr/>
            </a:pPr>
            <a:r>
              <a:rPr lang="en-US" dirty="0">
                <a:latin typeface="+mn-lt"/>
                <a:cs typeface="Arial"/>
              </a:rPr>
              <a:t>Omphalocele/Gastroschisis</a:t>
            </a:r>
            <a:br>
              <a:rPr lang="en-US" dirty="0">
                <a:latin typeface="+mn-lt"/>
                <a:cs typeface="Arial"/>
              </a:rPr>
            </a:br>
            <a:r>
              <a:rPr lang="en-US" dirty="0">
                <a:latin typeface="+mn-lt"/>
                <a:cs typeface="Arial"/>
              </a:rPr>
              <a:t>Surgical Treatment</a:t>
            </a:r>
          </a:p>
        </p:txBody>
      </p:sp>
      <p:sp>
        <p:nvSpPr>
          <p:cNvPr id="47106" name="TextBox 4"/>
          <p:cNvSpPr txBox="1">
            <a:spLocks noChangeArrowheads="1"/>
          </p:cNvSpPr>
          <p:nvPr/>
        </p:nvSpPr>
        <p:spPr bwMode="auto">
          <a:xfrm>
            <a:off x="457200" y="1928813"/>
            <a:ext cx="4572000" cy="3513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414141"/>
                </a:solidFill>
                <a:latin typeface="Gill Sans Light" charset="0"/>
                <a:ea typeface="Heiti SC Light" charset="-122"/>
                <a:sym typeface="Gill Sans Light" charset="0"/>
              </a:defRPr>
            </a:lvl1pPr>
            <a:lvl2pPr marL="742950" indent="-285750" eaLnBrk="0" hangingPunct="0">
              <a:defRPr sz="4200">
                <a:solidFill>
                  <a:srgbClr val="414141"/>
                </a:solidFill>
                <a:latin typeface="Gill Sans Light" charset="0"/>
                <a:ea typeface="Heiti SC Light" charset="-122"/>
                <a:sym typeface="Gill Sans Light" charset="0"/>
              </a:defRPr>
            </a:lvl2pPr>
            <a:lvl3pPr marL="1143000" indent="-228600" eaLnBrk="0" hangingPunct="0">
              <a:defRPr sz="4200">
                <a:solidFill>
                  <a:srgbClr val="414141"/>
                </a:solidFill>
                <a:latin typeface="Gill Sans Light" charset="0"/>
                <a:ea typeface="Heiti SC Light" charset="-122"/>
                <a:sym typeface="Gill Sans Light" charset="0"/>
              </a:defRPr>
            </a:lvl3pPr>
            <a:lvl4pPr marL="1600200" indent="-228600" eaLnBrk="0" hangingPunct="0">
              <a:defRPr sz="4200">
                <a:solidFill>
                  <a:srgbClr val="414141"/>
                </a:solidFill>
                <a:latin typeface="Gill Sans Light" charset="0"/>
                <a:ea typeface="Heiti SC Light" charset="-122"/>
                <a:sym typeface="Gill Sans Light" charset="0"/>
              </a:defRPr>
            </a:lvl4pPr>
            <a:lvl5pPr marL="2057400" indent="-228600" eaLnBrk="0" hangingPunct="0">
              <a:defRPr sz="4200">
                <a:solidFill>
                  <a:srgbClr val="414141"/>
                </a:solidFill>
                <a:latin typeface="Gill Sans Light" charset="0"/>
                <a:ea typeface="Heiti SC Light" charset="-122"/>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9pPr>
          </a:lstStyle>
          <a:p>
            <a:pPr algn="l" eaLnBrk="1" hangingPunct="1"/>
            <a:r>
              <a:rPr lang="en-US" altLang="en-US" sz="3200" dirty="0">
                <a:latin typeface="+mn-lt"/>
              </a:rPr>
              <a:t>Primary vs. Staged Closure</a:t>
            </a:r>
          </a:p>
          <a:p>
            <a:pPr algn="l" eaLnBrk="1" hangingPunct="1"/>
            <a:endParaRPr lang="en-US" altLang="en-US" sz="2250" b="1" dirty="0">
              <a:latin typeface="+mn-lt"/>
            </a:endParaRPr>
          </a:p>
          <a:p>
            <a:pPr algn="l" eaLnBrk="1" hangingPunct="1"/>
            <a:r>
              <a:rPr lang="en-US" altLang="en-US" sz="2400" u="sng" dirty="0">
                <a:latin typeface="+mn-lt"/>
              </a:rPr>
              <a:t>Primary advantages </a:t>
            </a:r>
          </a:p>
          <a:p>
            <a:pPr marL="342900" indent="-342900" algn="l" eaLnBrk="1" hangingPunct="1">
              <a:buFont typeface="Arial" panose="020B0604020202020204" pitchFamily="34" charset="0"/>
              <a:buChar char="•"/>
            </a:pPr>
            <a:r>
              <a:rPr lang="en-US" altLang="en-US" sz="2400" dirty="0">
                <a:latin typeface="+mn-lt"/>
              </a:rPr>
              <a:t>Preferred for smaller defects</a:t>
            </a:r>
          </a:p>
          <a:p>
            <a:pPr marL="342900" indent="-342900" algn="l" eaLnBrk="1" hangingPunct="1">
              <a:buFont typeface="Arial" panose="020B0604020202020204" pitchFamily="34" charset="0"/>
              <a:buChar char="•"/>
            </a:pPr>
            <a:r>
              <a:rPr lang="en-US" altLang="en-US" sz="2400" dirty="0">
                <a:latin typeface="+mn-lt"/>
              </a:rPr>
              <a:t>Decreased infection risk</a:t>
            </a:r>
          </a:p>
          <a:p>
            <a:pPr marL="342900" indent="-342900" algn="l" eaLnBrk="1" hangingPunct="1">
              <a:buFont typeface="Arial" panose="020B0604020202020204" pitchFamily="34" charset="0"/>
              <a:buChar char="•"/>
            </a:pPr>
            <a:r>
              <a:rPr lang="en-US" altLang="en-US" sz="2400" dirty="0">
                <a:latin typeface="+mn-lt"/>
              </a:rPr>
              <a:t>Earlier return of GI function</a:t>
            </a:r>
          </a:p>
          <a:p>
            <a:pPr marL="342900" indent="-342900" algn="l" eaLnBrk="1" hangingPunct="1">
              <a:buFont typeface="Arial" panose="020B0604020202020204" pitchFamily="34" charset="0"/>
              <a:buChar char="•"/>
            </a:pPr>
            <a:r>
              <a:rPr lang="en-US" altLang="en-US" sz="2400" dirty="0">
                <a:latin typeface="+mn-lt"/>
              </a:rPr>
              <a:t>Single anesthetic</a:t>
            </a:r>
          </a:p>
          <a:p>
            <a:pPr algn="l" eaLnBrk="1" hangingPunct="1"/>
            <a:endParaRPr lang="en-US" altLang="en-US" sz="1969" dirty="0">
              <a:latin typeface="+mn-lt"/>
            </a:endParaRPr>
          </a:p>
          <a:p>
            <a:pPr algn="l" eaLnBrk="1" hangingPunct="1"/>
            <a:endParaRPr lang="en-US" altLang="en-US" sz="1406" dirty="0">
              <a:latin typeface="+mn-lt"/>
            </a:endParaRPr>
          </a:p>
          <a:p>
            <a:pPr algn="l" eaLnBrk="1" hangingPunct="1"/>
            <a:endParaRPr lang="en-US" altLang="en-US" sz="1406" dirty="0"/>
          </a:p>
        </p:txBody>
      </p:sp>
      <p:sp>
        <p:nvSpPr>
          <p:cNvPr id="2" name="TextBox 1"/>
          <p:cNvSpPr txBox="1"/>
          <p:nvPr/>
        </p:nvSpPr>
        <p:spPr>
          <a:xfrm>
            <a:off x="4729567" y="2743200"/>
            <a:ext cx="4419599" cy="2585323"/>
          </a:xfrm>
          <a:prstGeom prst="rect">
            <a:avLst/>
          </a:prstGeom>
          <a:noFill/>
        </p:spPr>
        <p:txBody>
          <a:bodyPr wrap="square" rtlCol="0">
            <a:spAutoFit/>
          </a:bodyPr>
          <a:lstStyle/>
          <a:p>
            <a:r>
              <a:rPr lang="en-US" altLang="en-US" sz="2400" u="sng" dirty="0"/>
              <a:t>Primary Disadvantages</a:t>
            </a:r>
          </a:p>
          <a:p>
            <a:pPr marL="231775" indent="-231775">
              <a:buFont typeface="Arial" panose="020B0604020202020204" pitchFamily="34" charset="0"/>
              <a:buChar char="•"/>
            </a:pPr>
            <a:r>
              <a:rPr lang="en-US" altLang="en-US" sz="2400" dirty="0"/>
              <a:t>IVC compression</a:t>
            </a:r>
          </a:p>
          <a:p>
            <a:pPr marL="231775" indent="-231775">
              <a:buFont typeface="Arial" panose="020B0604020202020204" pitchFamily="34" charset="0"/>
              <a:buChar char="•"/>
            </a:pPr>
            <a:r>
              <a:rPr lang="en-US" altLang="en-US" sz="2400" dirty="0"/>
              <a:t>Respiratory compromise</a:t>
            </a:r>
          </a:p>
          <a:p>
            <a:pPr marL="231775" indent="-231775">
              <a:buFont typeface="Arial" panose="020B0604020202020204" pitchFamily="34" charset="0"/>
              <a:buChar char="•"/>
            </a:pPr>
            <a:r>
              <a:rPr lang="en-US" altLang="en-US" sz="2400" dirty="0"/>
              <a:t>Bowel ischemia</a:t>
            </a:r>
          </a:p>
          <a:p>
            <a:pPr marL="231775" indent="-231775">
              <a:buFont typeface="Arial" panose="020B0604020202020204" pitchFamily="34" charset="0"/>
              <a:buChar char="•"/>
            </a:pPr>
            <a:r>
              <a:rPr lang="en-US" altLang="en-US" sz="2400" dirty="0"/>
              <a:t>Decreased renal blood flow</a:t>
            </a:r>
          </a:p>
          <a:p>
            <a:pPr marL="231775" indent="-231775">
              <a:buFont typeface="Arial" panose="020B0604020202020204" pitchFamily="34" charset="0"/>
              <a:buChar char="•"/>
            </a:pPr>
            <a:r>
              <a:rPr lang="en-US" altLang="en-US" sz="2400" dirty="0"/>
              <a:t>Wound dehiscence</a:t>
            </a:r>
          </a:p>
          <a:p>
            <a:endParaRPr lang="en-US"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172" y="53578"/>
            <a:ext cx="8643938" cy="1500188"/>
          </a:xfrm>
        </p:spPr>
        <p:txBody>
          <a:bodyPr>
            <a:normAutofit/>
          </a:bodyPr>
          <a:lstStyle/>
          <a:p>
            <a:pPr>
              <a:defRPr/>
            </a:pPr>
            <a:r>
              <a:rPr lang="en-US" sz="3600" dirty="0">
                <a:latin typeface="+mn-lt"/>
                <a:cs typeface="Arial"/>
              </a:rPr>
              <a:t>Gastroschisis/Omphalocele: Post</a:t>
            </a:r>
            <a:r>
              <a:rPr lang="en-US" sz="3600" b="1" dirty="0">
                <a:latin typeface="+mn-lt"/>
                <a:cs typeface="Arial"/>
              </a:rPr>
              <a:t>‐</a:t>
            </a:r>
            <a:r>
              <a:rPr lang="en-US" sz="3600" dirty="0">
                <a:latin typeface="+mn-lt"/>
                <a:cs typeface="Arial"/>
              </a:rPr>
              <a:t>op Considerations and Surgical Outcome</a:t>
            </a:r>
          </a:p>
        </p:txBody>
      </p:sp>
      <p:sp>
        <p:nvSpPr>
          <p:cNvPr id="48130" name="TextBox 2"/>
          <p:cNvSpPr txBox="1">
            <a:spLocks noChangeArrowheads="1"/>
          </p:cNvSpPr>
          <p:nvPr/>
        </p:nvSpPr>
        <p:spPr bwMode="auto">
          <a:xfrm>
            <a:off x="360110" y="1639193"/>
            <a:ext cx="8572500" cy="384720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414141"/>
                </a:solidFill>
                <a:latin typeface="Gill Sans Light" charset="0"/>
                <a:ea typeface="Heiti SC Light" charset="-122"/>
                <a:sym typeface="Gill Sans Light" charset="0"/>
              </a:defRPr>
            </a:lvl1pPr>
            <a:lvl2pPr marL="742950" indent="-285750" eaLnBrk="0" hangingPunct="0">
              <a:defRPr sz="4200">
                <a:solidFill>
                  <a:srgbClr val="414141"/>
                </a:solidFill>
                <a:latin typeface="Gill Sans Light" charset="0"/>
                <a:ea typeface="Heiti SC Light" charset="-122"/>
                <a:sym typeface="Gill Sans Light" charset="0"/>
              </a:defRPr>
            </a:lvl2pPr>
            <a:lvl3pPr marL="1143000" indent="-228600" eaLnBrk="0" hangingPunct="0">
              <a:defRPr sz="4200">
                <a:solidFill>
                  <a:srgbClr val="414141"/>
                </a:solidFill>
                <a:latin typeface="Gill Sans Light" charset="0"/>
                <a:ea typeface="Heiti SC Light" charset="-122"/>
                <a:sym typeface="Gill Sans Light" charset="0"/>
              </a:defRPr>
            </a:lvl3pPr>
            <a:lvl4pPr marL="1600200" indent="-228600" eaLnBrk="0" hangingPunct="0">
              <a:defRPr sz="4200">
                <a:solidFill>
                  <a:srgbClr val="414141"/>
                </a:solidFill>
                <a:latin typeface="Gill Sans Light" charset="0"/>
                <a:ea typeface="Heiti SC Light" charset="-122"/>
                <a:sym typeface="Gill Sans Light" charset="0"/>
              </a:defRPr>
            </a:lvl4pPr>
            <a:lvl5pPr marL="2057400" indent="-228600" eaLnBrk="0" hangingPunct="0">
              <a:defRPr sz="4200">
                <a:solidFill>
                  <a:srgbClr val="414141"/>
                </a:solidFill>
                <a:latin typeface="Gill Sans Light" charset="0"/>
                <a:ea typeface="Heiti SC Light" charset="-122"/>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9pPr>
          </a:lstStyle>
          <a:p>
            <a:pPr marL="457200" indent="-457200" eaLnBrk="1" hangingPunct="1">
              <a:spcBef>
                <a:spcPts val="600"/>
              </a:spcBef>
              <a:buFont typeface="Arial" panose="020B0604020202020204" pitchFamily="34" charset="0"/>
              <a:buChar char="•"/>
              <a:defRPr/>
            </a:pPr>
            <a:r>
              <a:rPr lang="en-US" altLang="en-US" sz="2800" dirty="0">
                <a:latin typeface="+mn-lt"/>
                <a:cs typeface="Arial" pitchFamily="34" charset="0"/>
              </a:rPr>
              <a:t>Post</a:t>
            </a:r>
            <a:r>
              <a:rPr lang="en-US" altLang="en-US" sz="2800" b="1" dirty="0">
                <a:latin typeface="+mn-lt"/>
                <a:cs typeface="Arial" pitchFamily="34" charset="0"/>
              </a:rPr>
              <a:t>‐</a:t>
            </a:r>
            <a:r>
              <a:rPr lang="en-US" altLang="en-US" sz="2800" dirty="0">
                <a:latin typeface="+mn-lt"/>
                <a:cs typeface="Arial" pitchFamily="34" charset="0"/>
              </a:rPr>
              <a:t>op ventilation due to pulmonary compromise and need for muscle relaxation</a:t>
            </a:r>
          </a:p>
          <a:p>
            <a:pPr marL="457200" indent="-457200" eaLnBrk="1" hangingPunct="1">
              <a:spcBef>
                <a:spcPts val="600"/>
              </a:spcBef>
              <a:buFont typeface="Arial" panose="020B0604020202020204" pitchFamily="34" charset="0"/>
              <a:buChar char="•"/>
              <a:defRPr/>
            </a:pPr>
            <a:r>
              <a:rPr lang="en-US" altLang="en-US" sz="2800" dirty="0">
                <a:latin typeface="+mn-lt"/>
                <a:cs typeface="Arial" pitchFamily="34" charset="0"/>
              </a:rPr>
              <a:t>TPN dependent</a:t>
            </a:r>
          </a:p>
          <a:p>
            <a:pPr marL="457200" indent="-457200" eaLnBrk="1" hangingPunct="1">
              <a:spcBef>
                <a:spcPts val="600"/>
              </a:spcBef>
              <a:buFont typeface="Arial" panose="020B0604020202020204" pitchFamily="34" charset="0"/>
              <a:buChar char="•"/>
              <a:defRPr/>
            </a:pPr>
            <a:r>
              <a:rPr lang="en-US" altLang="en-US" sz="2800" dirty="0">
                <a:latin typeface="+mn-lt"/>
                <a:cs typeface="Arial" pitchFamily="34" charset="0"/>
              </a:rPr>
              <a:t>Early complications: NEC, renal insufficiency, PDA, cellulitis/breakdown of abdominal incision</a:t>
            </a:r>
          </a:p>
          <a:p>
            <a:pPr marL="457200" indent="-457200" eaLnBrk="1" hangingPunct="1">
              <a:spcBef>
                <a:spcPts val="600"/>
              </a:spcBef>
              <a:buFont typeface="Arial" panose="020B0604020202020204" pitchFamily="34" charset="0"/>
              <a:buChar char="•"/>
              <a:defRPr/>
            </a:pPr>
            <a:r>
              <a:rPr lang="en-US" altLang="en-US" sz="2800" dirty="0">
                <a:latin typeface="+mn-lt"/>
                <a:cs typeface="Arial" pitchFamily="34" charset="0"/>
              </a:rPr>
              <a:t>Omphalocele: mortality 10</a:t>
            </a:r>
            <a:r>
              <a:rPr lang="en-US" altLang="en-US" sz="2800" b="1" dirty="0">
                <a:latin typeface="+mn-lt"/>
                <a:cs typeface="Arial" pitchFamily="34" charset="0"/>
              </a:rPr>
              <a:t>‐</a:t>
            </a:r>
            <a:r>
              <a:rPr lang="en-US" altLang="en-US" sz="2800" dirty="0">
                <a:latin typeface="+mn-lt"/>
                <a:cs typeface="Arial" pitchFamily="34" charset="0"/>
              </a:rPr>
              <a:t>30%, usually due to associated congenital anomalies</a:t>
            </a:r>
          </a:p>
          <a:p>
            <a:pPr marL="457200" indent="-457200" eaLnBrk="1" hangingPunct="1">
              <a:spcBef>
                <a:spcPts val="600"/>
              </a:spcBef>
              <a:buFont typeface="Arial" panose="020B0604020202020204" pitchFamily="34" charset="0"/>
              <a:buChar char="•"/>
              <a:defRPr/>
            </a:pPr>
            <a:r>
              <a:rPr lang="en-US" altLang="en-US" sz="2800" dirty="0" err="1">
                <a:latin typeface="+mn-lt"/>
                <a:cs typeface="Arial" pitchFamily="34" charset="0"/>
              </a:rPr>
              <a:t>Gastroschisis</a:t>
            </a:r>
            <a:r>
              <a:rPr lang="en-US" altLang="en-US" sz="2800" dirty="0">
                <a:latin typeface="+mn-lt"/>
                <a:cs typeface="Arial" pitchFamily="34" charset="0"/>
              </a:rPr>
              <a:t>: virtually all patients survive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1"/>
          <p:cNvSpPr>
            <a:spLocks noGrp="1" noChangeArrowheads="1"/>
          </p:cNvSpPr>
          <p:nvPr>
            <p:ph type="title"/>
          </p:nvPr>
        </p:nvSpPr>
        <p:spPr>
          <a:xfrm>
            <a:off x="0" y="5041702"/>
            <a:ext cx="8643938" cy="901898"/>
          </a:xfrm>
        </p:spPr>
        <p:txBody>
          <a:bodyPr/>
          <a:lstStyle/>
          <a:p>
            <a:pPr algn="ctr" eaLnBrk="1" hangingPunct="1">
              <a:defRPr/>
            </a:pPr>
            <a:r>
              <a:rPr lang="en-US" dirty="0">
                <a:solidFill>
                  <a:srgbClr val="000000"/>
                </a:solidFill>
                <a:latin typeface="+mn-lt"/>
                <a:cs typeface="Arial" charset="0"/>
                <a:sym typeface="Arial" charset="0"/>
              </a:rPr>
              <a:t>Myelomeningocele</a:t>
            </a:r>
            <a:endParaRPr lang="en-US" dirty="0">
              <a:solidFill>
                <a:srgbClr val="000000"/>
              </a:solidFill>
              <a:latin typeface="+mn-lt"/>
              <a:sym typeface="Arial" charset="0"/>
            </a:endParaRPr>
          </a:p>
        </p:txBody>
      </p:sp>
      <p:pic>
        <p:nvPicPr>
          <p:cNvPr id="4915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47801" y="899586"/>
            <a:ext cx="5993160" cy="39010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368119" y="213278"/>
            <a:ext cx="8400833" cy="750094"/>
          </a:xfrm>
        </p:spPr>
        <p:txBody>
          <a:bodyPr>
            <a:normAutofit/>
          </a:bodyPr>
          <a:lstStyle/>
          <a:p>
            <a:pPr>
              <a:defRPr/>
            </a:pPr>
            <a:r>
              <a:rPr lang="en-US" dirty="0">
                <a:latin typeface="+mn-lt"/>
                <a:cs typeface="Arial"/>
              </a:rPr>
              <a:t>Discussion</a:t>
            </a:r>
            <a:r>
              <a:rPr lang="en-US" dirty="0">
                <a:latin typeface="+mn-lt"/>
              </a:rPr>
              <a:t> </a:t>
            </a:r>
          </a:p>
        </p:txBody>
      </p:sp>
      <p:sp>
        <p:nvSpPr>
          <p:cNvPr id="50178" name="TextBox 4"/>
          <p:cNvSpPr txBox="1">
            <a:spLocks noChangeArrowheads="1"/>
          </p:cNvSpPr>
          <p:nvPr/>
        </p:nvSpPr>
        <p:spPr bwMode="auto">
          <a:xfrm>
            <a:off x="368120" y="1238543"/>
            <a:ext cx="8209360" cy="45526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sz="4200">
                <a:solidFill>
                  <a:srgbClr val="414141"/>
                </a:solidFill>
                <a:latin typeface="Gill Sans Light" charset="0"/>
                <a:ea typeface="Heiti SC Light" charset="-122"/>
                <a:sym typeface="Gill Sans Light" charset="0"/>
              </a:defRPr>
            </a:lvl1pPr>
            <a:lvl2pPr marL="742950" indent="-285750" eaLnBrk="0" hangingPunct="0">
              <a:defRPr sz="4200">
                <a:solidFill>
                  <a:srgbClr val="414141"/>
                </a:solidFill>
                <a:latin typeface="Gill Sans Light" charset="0"/>
                <a:ea typeface="Heiti SC Light" charset="-122"/>
                <a:sym typeface="Gill Sans Light" charset="0"/>
              </a:defRPr>
            </a:lvl2pPr>
            <a:lvl3pPr marL="1143000" indent="-228600" eaLnBrk="0" hangingPunct="0">
              <a:defRPr sz="4200">
                <a:solidFill>
                  <a:srgbClr val="414141"/>
                </a:solidFill>
                <a:latin typeface="Gill Sans Light" charset="0"/>
                <a:ea typeface="Heiti SC Light" charset="-122"/>
                <a:sym typeface="Gill Sans Light" charset="0"/>
              </a:defRPr>
            </a:lvl3pPr>
            <a:lvl4pPr marL="1600200" indent="-228600" eaLnBrk="0" hangingPunct="0">
              <a:defRPr sz="4200">
                <a:solidFill>
                  <a:srgbClr val="414141"/>
                </a:solidFill>
                <a:latin typeface="Gill Sans Light" charset="0"/>
                <a:ea typeface="Heiti SC Light" charset="-122"/>
                <a:sym typeface="Gill Sans Light" charset="0"/>
              </a:defRPr>
            </a:lvl4pPr>
            <a:lvl5pPr marL="2057400" indent="-228600" eaLnBrk="0" hangingPunct="0">
              <a:defRPr sz="4200">
                <a:solidFill>
                  <a:srgbClr val="414141"/>
                </a:solidFill>
                <a:latin typeface="Gill Sans Light" charset="0"/>
                <a:ea typeface="Heiti SC Light" charset="-122"/>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9pPr>
          </a:lstStyle>
          <a:p>
            <a:pPr algn="l" eaLnBrk="1" hangingPunct="1">
              <a:spcBef>
                <a:spcPts val="600"/>
              </a:spcBef>
              <a:buFont typeface="Arial" panose="020B0604020202020204" pitchFamily="34" charset="0"/>
              <a:buChar char="•"/>
            </a:pPr>
            <a:r>
              <a:rPr lang="en-US" altLang="en-US" sz="2000" dirty="0">
                <a:latin typeface="+mn-lt"/>
              </a:rPr>
              <a:t>A treatable spinal cord malformation that occurs in varying degrees of severity</a:t>
            </a:r>
          </a:p>
          <a:p>
            <a:pPr algn="l" eaLnBrk="1" hangingPunct="1">
              <a:spcBef>
                <a:spcPts val="600"/>
              </a:spcBef>
              <a:buFont typeface="Arial" panose="020B0604020202020204" pitchFamily="34" charset="0"/>
              <a:buChar char="•"/>
            </a:pPr>
            <a:r>
              <a:rPr lang="en-US" altLang="en-US" sz="2000" dirty="0">
                <a:latin typeface="+mn-lt"/>
              </a:rPr>
              <a:t>A </a:t>
            </a:r>
            <a:r>
              <a:rPr lang="en-US" altLang="en-US" sz="2000" b="1" dirty="0">
                <a:latin typeface="+mn-lt"/>
              </a:rPr>
              <a:t>meningocele</a:t>
            </a:r>
            <a:r>
              <a:rPr lang="en-US" altLang="en-US" sz="2000" dirty="0">
                <a:latin typeface="+mn-lt"/>
              </a:rPr>
              <a:t>, which is a cystic swelling of the dura and arachnoid, protrudes through the spina bifida defect in the vertebral arch</a:t>
            </a:r>
          </a:p>
          <a:p>
            <a:pPr algn="l" eaLnBrk="1" hangingPunct="1">
              <a:spcBef>
                <a:spcPts val="600"/>
              </a:spcBef>
              <a:buFont typeface="Arial" panose="020B0604020202020204" pitchFamily="34" charset="0"/>
              <a:buChar char="•"/>
            </a:pPr>
            <a:r>
              <a:rPr lang="en-US" altLang="en-US" sz="2000" dirty="0">
                <a:latin typeface="+mn-lt"/>
              </a:rPr>
              <a:t>Spina bifida cystica causes a problem when cord tissue extends into the meningocele, in which case the cyst is called a </a:t>
            </a:r>
            <a:r>
              <a:rPr lang="en-US" altLang="en-US" sz="2000" b="1" dirty="0">
                <a:latin typeface="+mn-lt"/>
              </a:rPr>
              <a:t>myelomeningocele</a:t>
            </a:r>
            <a:endParaRPr lang="en-US" altLang="en-US" sz="2000" dirty="0">
              <a:latin typeface="+mn-lt"/>
            </a:endParaRPr>
          </a:p>
          <a:p>
            <a:pPr algn="l" eaLnBrk="1" hangingPunct="1">
              <a:spcBef>
                <a:spcPts val="600"/>
              </a:spcBef>
              <a:buFont typeface="Arial" panose="020B0604020202020204" pitchFamily="34" charset="0"/>
              <a:buChar char="•"/>
            </a:pPr>
            <a:r>
              <a:rPr lang="en-US" altLang="en-US" sz="2000" dirty="0">
                <a:latin typeface="+mn-lt"/>
              </a:rPr>
              <a:t>Myelomeningocele results from </a:t>
            </a:r>
            <a:r>
              <a:rPr lang="en-US" altLang="en-US" sz="2000" b="1" dirty="0">
                <a:latin typeface="+mn-lt"/>
              </a:rPr>
              <a:t>failed closure of the caudal end of the neural tube</a:t>
            </a:r>
            <a:r>
              <a:rPr lang="en-US" altLang="en-US" sz="2000" dirty="0">
                <a:latin typeface="+mn-lt"/>
              </a:rPr>
              <a:t>, usually occurring between the 17th and 30th day of gestation resulting in an open lesion or sac that contains dysplastic spinal cord, nerve roots, meninges, vertebral bodies, and skin</a:t>
            </a:r>
          </a:p>
          <a:p>
            <a:pPr algn="l" eaLnBrk="1" hangingPunct="1">
              <a:spcBef>
                <a:spcPts val="600"/>
              </a:spcBef>
              <a:buFont typeface="Arial" panose="020B0604020202020204" pitchFamily="34" charset="0"/>
              <a:buChar char="•"/>
            </a:pPr>
            <a:r>
              <a:rPr lang="en-US" altLang="en-US" sz="2000" dirty="0">
                <a:latin typeface="+mn-lt"/>
              </a:rPr>
              <a:t>Patients with myelomeningocele present with a spectrum of impairments, but the primary functional deficits are </a:t>
            </a:r>
            <a:r>
              <a:rPr lang="en-US" altLang="en-US" sz="2000" i="1" dirty="0">
                <a:latin typeface="+mn-lt"/>
              </a:rPr>
              <a:t>lower limb paralysis and sensory loss, bladder and bowel dysfunction, and cognitive dysfunction</a:t>
            </a:r>
            <a:endParaRPr lang="en-US" altLang="en-US" sz="2000" dirty="0">
              <a:latin typeface="+mn-lt"/>
            </a:endParaRPr>
          </a:p>
          <a:p>
            <a:pPr eaLnBrk="1" hangingPunct="1"/>
            <a:endParaRPr lang="en-US" altLang="en-US" sz="984"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152400" y="457200"/>
            <a:ext cx="8472549" cy="5632311"/>
          </a:xfrm>
          <a:prstGeom prst="rect">
            <a:avLst/>
          </a:prstGeom>
        </p:spPr>
        <p:txBody>
          <a:bodyPr wrap="square">
            <a:spAutoFit/>
          </a:bodyPr>
          <a:lstStyle/>
          <a:p>
            <a:pPr marL="342900" indent="-342900">
              <a:buFont typeface="Arial" panose="020B0604020202020204" pitchFamily="34" charset="0"/>
              <a:buChar char="•"/>
            </a:pPr>
            <a:r>
              <a:rPr lang="en-US" altLang="en-US" sz="2400" dirty="0"/>
              <a:t>The anatomic level of the myelomeningocele sac roughly correlates with the patient's neurologic, motor, and sensory deficits.</a:t>
            </a:r>
          </a:p>
          <a:p>
            <a:pPr marL="342900" indent="-342900">
              <a:buFont typeface="Arial" panose="020B0604020202020204" pitchFamily="34" charset="0"/>
              <a:buChar char="•"/>
            </a:pPr>
            <a:endParaRPr lang="en-US" altLang="en-US" sz="2400" dirty="0"/>
          </a:p>
          <a:p>
            <a:pPr marL="342900" indent="-342900">
              <a:buFont typeface="Arial" panose="020B0604020202020204" pitchFamily="34" charset="0"/>
              <a:buChar char="•"/>
            </a:pPr>
            <a:r>
              <a:rPr lang="en-US" altLang="en-US" sz="2400" dirty="0"/>
              <a:t>CNS anomalies: cerebellar hypoplasia and varying degrees of caudal displacement of the lower brainstem into the upper cervical canal through the foramen magnum. This deformity impedes the flow and absorption of cerebrospinal fluid (CSF) and causes </a:t>
            </a:r>
            <a:r>
              <a:rPr lang="en-US" altLang="en-US" sz="2400" b="1" dirty="0"/>
              <a:t>hydrocephalus</a:t>
            </a:r>
            <a:r>
              <a:rPr lang="en-US" altLang="en-US" sz="2400" dirty="0"/>
              <a:t>, </a:t>
            </a:r>
            <a:r>
              <a:rPr lang="en-US" altLang="en-US" sz="2400" i="1" dirty="0"/>
              <a:t>which occurs in more than 90% of infants with myelomeningocele.  </a:t>
            </a:r>
          </a:p>
          <a:p>
            <a:pPr marL="342900" indent="-342900">
              <a:buFont typeface="Arial" panose="020B0604020202020204" pitchFamily="34" charset="0"/>
              <a:buChar char="•"/>
            </a:pPr>
            <a:endParaRPr lang="en-US" altLang="en-US" sz="2400" dirty="0"/>
          </a:p>
          <a:p>
            <a:pPr marL="342900" indent="-342900">
              <a:buFont typeface="Arial" panose="020B0604020202020204" pitchFamily="34" charset="0"/>
              <a:buChar char="•"/>
            </a:pPr>
            <a:r>
              <a:rPr lang="en-US" altLang="en-US" sz="2400" dirty="0"/>
              <a:t>Myelomeningocele often occurs along with multiple system congenital anomalies. Commonly associated anomalies are facial clefts, heart malformations, and genitourinary tract anomalies.</a:t>
            </a:r>
          </a:p>
        </p:txBody>
      </p:sp>
    </p:spTree>
    <p:extLst>
      <p:ext uri="{BB962C8B-B14F-4D97-AF65-F5344CB8AC3E}">
        <p14:creationId xmlns:p14="http://schemas.microsoft.com/office/powerpoint/2010/main" val="184392824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2172" y="107156"/>
            <a:ext cx="8643938" cy="1232297"/>
          </a:xfrm>
        </p:spPr>
        <p:txBody>
          <a:bodyPr>
            <a:normAutofit/>
          </a:bodyPr>
          <a:lstStyle/>
          <a:p>
            <a:r>
              <a:rPr lang="en-US" altLang="en-US" sz="4800" dirty="0">
                <a:latin typeface="+mn-lt"/>
              </a:rPr>
              <a:t>Surgery…</a:t>
            </a:r>
          </a:p>
        </p:txBody>
      </p:sp>
      <p:sp>
        <p:nvSpPr>
          <p:cNvPr id="51202" name="TextBox 3"/>
          <p:cNvSpPr txBox="1">
            <a:spLocks noChangeArrowheads="1"/>
          </p:cNvSpPr>
          <p:nvPr/>
        </p:nvSpPr>
        <p:spPr bwMode="auto">
          <a:xfrm>
            <a:off x="232172" y="1219200"/>
            <a:ext cx="8120435" cy="4678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285750" indent="-285750" eaLnBrk="0" hangingPunct="0">
              <a:defRPr sz="4200">
                <a:solidFill>
                  <a:srgbClr val="414141"/>
                </a:solidFill>
                <a:latin typeface="Gill Sans Light" charset="0"/>
                <a:ea typeface="Heiti SC Light" charset="-122"/>
                <a:sym typeface="Gill Sans Light" charset="0"/>
              </a:defRPr>
            </a:lvl1pPr>
            <a:lvl2pPr marL="742950" indent="-285750" eaLnBrk="0" hangingPunct="0">
              <a:defRPr sz="4200">
                <a:solidFill>
                  <a:srgbClr val="414141"/>
                </a:solidFill>
                <a:latin typeface="Gill Sans Light" charset="0"/>
                <a:ea typeface="Heiti SC Light" charset="-122"/>
                <a:sym typeface="Gill Sans Light" charset="0"/>
              </a:defRPr>
            </a:lvl2pPr>
            <a:lvl3pPr marL="1143000" indent="-228600" eaLnBrk="0" hangingPunct="0">
              <a:defRPr sz="4200">
                <a:solidFill>
                  <a:srgbClr val="414141"/>
                </a:solidFill>
                <a:latin typeface="Gill Sans Light" charset="0"/>
                <a:ea typeface="Heiti SC Light" charset="-122"/>
                <a:sym typeface="Gill Sans Light" charset="0"/>
              </a:defRPr>
            </a:lvl3pPr>
            <a:lvl4pPr marL="1600200" indent="-228600" eaLnBrk="0" hangingPunct="0">
              <a:defRPr sz="4200">
                <a:solidFill>
                  <a:srgbClr val="414141"/>
                </a:solidFill>
                <a:latin typeface="Gill Sans Light" charset="0"/>
                <a:ea typeface="Heiti SC Light" charset="-122"/>
                <a:sym typeface="Gill Sans Light" charset="0"/>
              </a:defRPr>
            </a:lvl4pPr>
            <a:lvl5pPr marL="2057400" indent="-228600" eaLnBrk="0" hangingPunct="0">
              <a:defRPr sz="4200">
                <a:solidFill>
                  <a:srgbClr val="414141"/>
                </a:solidFill>
                <a:latin typeface="Gill Sans Light" charset="0"/>
                <a:ea typeface="Heiti SC Light" charset="-122"/>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9pPr>
          </a:lstStyle>
          <a:p>
            <a:pPr marL="293688" indent="-293688" algn="l" eaLnBrk="1" hangingPunct="1">
              <a:spcBef>
                <a:spcPts val="600"/>
              </a:spcBef>
              <a:buFont typeface="Arial" panose="020B0604020202020204" pitchFamily="34" charset="0"/>
              <a:buChar char="•"/>
            </a:pPr>
            <a:r>
              <a:rPr lang="en-US" altLang="en-US" sz="2400" dirty="0">
                <a:latin typeface="+mn-lt"/>
              </a:rPr>
              <a:t>In the United States, antibiotics, sac closure, and ventriculoperitoneal shunt placement implemented in the perinatal period in 93-95% of patients</a:t>
            </a:r>
          </a:p>
          <a:p>
            <a:pPr marL="293688" indent="-293688" algn="l" eaLnBrk="1" hangingPunct="1">
              <a:spcBef>
                <a:spcPts val="600"/>
              </a:spcBef>
              <a:buFont typeface="Arial" panose="020B0604020202020204" pitchFamily="34" charset="0"/>
              <a:buChar char="•"/>
            </a:pPr>
            <a:r>
              <a:rPr lang="en-US" altLang="en-US" sz="2400" dirty="0">
                <a:latin typeface="+mn-lt"/>
              </a:rPr>
              <a:t>Closure of the myelomeningocele is performed immediately after birth </a:t>
            </a:r>
            <a:r>
              <a:rPr lang="en-US" altLang="en-US" sz="2400" i="1" dirty="0">
                <a:latin typeface="+mn-lt"/>
              </a:rPr>
              <a:t>if external cerebrospinal fluid (CSF) leakage is present</a:t>
            </a:r>
            <a:r>
              <a:rPr lang="en-US" altLang="en-US" sz="2400" dirty="0">
                <a:latin typeface="+mn-lt"/>
              </a:rPr>
              <a:t>. In the absence of CSF leakage, closure typically occurs within the first 24-48 hours. 80-90% of children with myelomeningocele ultimately require shunting.</a:t>
            </a:r>
          </a:p>
          <a:p>
            <a:pPr marL="293688" indent="-293688" algn="l" eaLnBrk="1" hangingPunct="1">
              <a:spcBef>
                <a:spcPts val="600"/>
              </a:spcBef>
              <a:buFont typeface="Arial" panose="020B0604020202020204" pitchFamily="34" charset="0"/>
              <a:buChar char="•"/>
            </a:pPr>
            <a:r>
              <a:rPr lang="en-US" altLang="en-US" sz="2400" dirty="0">
                <a:latin typeface="+mn-lt"/>
              </a:rPr>
              <a:t>Surgery involves freeing lateral muscles and skin for coverage and attempting to form a closure of the neural elements with minimal scarring, because the late complication of a tethered cord has frequent and severe consequences</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1"/>
          <p:cNvSpPr>
            <a:spLocks noChangeArrowheads="1"/>
          </p:cNvSpPr>
          <p:nvPr/>
        </p:nvSpPr>
        <p:spPr bwMode="auto">
          <a:xfrm>
            <a:off x="446484" y="381000"/>
            <a:ext cx="8251031" cy="4339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414141"/>
                </a:solidFill>
                <a:latin typeface="Gill Sans Light" charset="0"/>
                <a:ea typeface="Heiti SC Light" charset="-122"/>
                <a:sym typeface="Gill Sans Light" charset="0"/>
              </a:defRPr>
            </a:lvl1pPr>
            <a:lvl2pPr marL="742950" indent="-285750" eaLnBrk="0" hangingPunct="0">
              <a:defRPr sz="4200">
                <a:solidFill>
                  <a:srgbClr val="414141"/>
                </a:solidFill>
                <a:latin typeface="Gill Sans Light" charset="0"/>
                <a:ea typeface="Heiti SC Light" charset="-122"/>
                <a:sym typeface="Gill Sans Light" charset="0"/>
              </a:defRPr>
            </a:lvl2pPr>
            <a:lvl3pPr marL="1143000" indent="-228600" eaLnBrk="0" hangingPunct="0">
              <a:defRPr sz="4200">
                <a:solidFill>
                  <a:srgbClr val="414141"/>
                </a:solidFill>
                <a:latin typeface="Gill Sans Light" charset="0"/>
                <a:ea typeface="Heiti SC Light" charset="-122"/>
                <a:sym typeface="Gill Sans Light" charset="0"/>
              </a:defRPr>
            </a:lvl3pPr>
            <a:lvl4pPr marL="1600200" indent="-228600" eaLnBrk="0" hangingPunct="0">
              <a:defRPr sz="4200">
                <a:solidFill>
                  <a:srgbClr val="414141"/>
                </a:solidFill>
                <a:latin typeface="Gill Sans Light" charset="0"/>
                <a:ea typeface="Heiti SC Light" charset="-122"/>
                <a:sym typeface="Gill Sans Light" charset="0"/>
              </a:defRPr>
            </a:lvl4pPr>
            <a:lvl5pPr marL="2057400" indent="-228600" eaLnBrk="0" hangingPunct="0">
              <a:defRPr sz="4200">
                <a:solidFill>
                  <a:srgbClr val="414141"/>
                </a:solidFill>
                <a:latin typeface="Gill Sans Light" charset="0"/>
                <a:ea typeface="Heiti SC Light" charset="-122"/>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9pPr>
          </a:lstStyle>
          <a:p>
            <a:pPr eaLnBrk="1" hangingPunct="1"/>
            <a:r>
              <a:rPr lang="en-US" altLang="en-US" sz="3600" dirty="0">
                <a:latin typeface="+mn-lt"/>
              </a:rPr>
              <a:t>Anesthesia for Myelomeningocele</a:t>
            </a:r>
            <a:endParaRPr lang="en-US" altLang="en-US" sz="3094" dirty="0">
              <a:latin typeface="+mn-lt"/>
            </a:endParaRPr>
          </a:p>
          <a:p>
            <a:pPr marL="342900" indent="-342900" algn="l" eaLnBrk="1" hangingPunct="1">
              <a:buFont typeface="Arial" panose="020B0604020202020204" pitchFamily="34" charset="0"/>
              <a:buChar char="•"/>
            </a:pPr>
            <a:endParaRPr lang="en-US" altLang="en-US" sz="2400" dirty="0">
              <a:latin typeface="+mn-lt"/>
            </a:endParaRPr>
          </a:p>
          <a:p>
            <a:pPr marL="293688" indent="-293688" algn="l" eaLnBrk="1" hangingPunct="1">
              <a:buFont typeface="Arial" panose="020B0604020202020204" pitchFamily="34" charset="0"/>
              <a:buChar char="•"/>
            </a:pPr>
            <a:r>
              <a:rPr lang="en-US" altLang="en-US" sz="2800" dirty="0">
                <a:latin typeface="+mn-lt"/>
              </a:rPr>
              <a:t>Primary closure within 1st 24-48 hours of life.</a:t>
            </a:r>
          </a:p>
          <a:p>
            <a:pPr marL="293688" indent="-293688" algn="l" eaLnBrk="1" hangingPunct="1">
              <a:buFont typeface="Arial" panose="020B0604020202020204" pitchFamily="34" charset="0"/>
              <a:buChar char="•"/>
            </a:pPr>
            <a:r>
              <a:rPr lang="en-US" altLang="en-US" sz="2800" dirty="0">
                <a:latin typeface="+mn-lt"/>
              </a:rPr>
              <a:t>Positioning for induction may be difficult</a:t>
            </a:r>
          </a:p>
          <a:p>
            <a:pPr marL="571500" indent="-277813" algn="l" eaLnBrk="1" hangingPunct="1">
              <a:buFont typeface="System Font Regular"/>
              <a:buChar char="-"/>
            </a:pPr>
            <a:r>
              <a:rPr lang="en-US" altLang="en-US" sz="2400" dirty="0">
                <a:latin typeface="+mn-lt"/>
              </a:rPr>
              <a:t>If supine, avoid pressure on the lesion</a:t>
            </a:r>
          </a:p>
          <a:p>
            <a:pPr marL="571500" indent="-277813" algn="l" eaLnBrk="1" hangingPunct="1">
              <a:buFont typeface="System Font Regular"/>
              <a:buChar char="-"/>
            </a:pPr>
            <a:r>
              <a:rPr lang="en-US" altLang="en-US" sz="2400" dirty="0">
                <a:latin typeface="+mn-lt"/>
              </a:rPr>
              <a:t>Lateral intubation if lesion is very large.</a:t>
            </a:r>
          </a:p>
          <a:p>
            <a:pPr marL="293688" indent="-293688" algn="l" eaLnBrk="1" hangingPunct="1">
              <a:buFont typeface="Arial" panose="020B0604020202020204" pitchFamily="34" charset="0"/>
              <a:buChar char="•"/>
            </a:pPr>
            <a:r>
              <a:rPr lang="en-US" altLang="en-US" sz="2800" dirty="0">
                <a:latin typeface="+mn-lt"/>
              </a:rPr>
              <a:t>Blood loss for adequate skin closure.</a:t>
            </a:r>
          </a:p>
          <a:p>
            <a:pPr marL="293688" indent="-293688" algn="l" eaLnBrk="1" hangingPunct="1">
              <a:buFont typeface="Arial" panose="020B0604020202020204" pitchFamily="34" charset="0"/>
              <a:buChar char="•"/>
            </a:pPr>
            <a:r>
              <a:rPr lang="en-US" altLang="en-US" sz="2800" dirty="0">
                <a:latin typeface="+mn-lt"/>
              </a:rPr>
              <a:t>High risk for latex allergy.</a:t>
            </a:r>
          </a:p>
          <a:p>
            <a:pPr marL="293688" indent="-293688" algn="l" eaLnBrk="1" hangingPunct="1">
              <a:buFont typeface="Arial" panose="020B0604020202020204" pitchFamily="34" charset="0"/>
              <a:buChar char="•"/>
            </a:pPr>
            <a:r>
              <a:rPr lang="en-US" altLang="en-US" sz="2800" dirty="0">
                <a:latin typeface="+mn-lt"/>
              </a:rPr>
              <a:t>Possibility of post-op respiratory compromise due to tight skin closure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1"/>
          <p:cNvSpPr>
            <a:spLocks noGrp="1" noChangeArrowheads="1"/>
          </p:cNvSpPr>
          <p:nvPr>
            <p:ph type="title"/>
          </p:nvPr>
        </p:nvSpPr>
        <p:spPr>
          <a:xfrm>
            <a:off x="250031" y="4866964"/>
            <a:ext cx="8643938" cy="901898"/>
          </a:xfrm>
        </p:spPr>
        <p:txBody>
          <a:bodyPr/>
          <a:lstStyle/>
          <a:p>
            <a:pPr algn="ctr" eaLnBrk="1" hangingPunct="1">
              <a:defRPr/>
            </a:pPr>
            <a:r>
              <a:rPr lang="en-US" sz="4219" dirty="0">
                <a:solidFill>
                  <a:srgbClr val="000000"/>
                </a:solidFill>
                <a:latin typeface="+mn-lt"/>
                <a:cs typeface="Arial" charset="0"/>
                <a:sym typeface="Arial" charset="0"/>
              </a:rPr>
              <a:t>Congenital Diaphragmatic Hernia</a:t>
            </a:r>
            <a:endParaRPr lang="en-US" sz="4219" dirty="0">
              <a:solidFill>
                <a:srgbClr val="000000"/>
              </a:solidFill>
              <a:latin typeface="+mn-lt"/>
              <a:sym typeface="Arial" charset="0"/>
            </a:endParaRPr>
          </a:p>
        </p:txBody>
      </p:sp>
      <p:pic>
        <p:nvPicPr>
          <p:cNvPr id="532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38400" y="685800"/>
            <a:ext cx="4741527" cy="4181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3" name="Rectangle 1"/>
          <p:cNvSpPr>
            <a:spLocks noChangeArrowheads="1"/>
          </p:cNvSpPr>
          <p:nvPr/>
        </p:nvSpPr>
        <p:spPr bwMode="auto">
          <a:xfrm>
            <a:off x="381000" y="1768078"/>
            <a:ext cx="8229600" cy="3425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571500" indent="-571500" eaLnBrk="0" hangingPunct="0">
              <a:defRPr sz="4200">
                <a:solidFill>
                  <a:srgbClr val="414141"/>
                </a:solidFill>
                <a:latin typeface="Gill Sans Light" charset="0"/>
                <a:ea typeface="Heiti SC Light" charset="-122"/>
                <a:sym typeface="Gill Sans Light" charset="0"/>
              </a:defRPr>
            </a:lvl1pPr>
            <a:lvl2pPr marL="742950" indent="-285750" eaLnBrk="0" hangingPunct="0">
              <a:defRPr sz="4200">
                <a:solidFill>
                  <a:srgbClr val="414141"/>
                </a:solidFill>
                <a:latin typeface="Gill Sans Light" charset="0"/>
                <a:ea typeface="Heiti SC Light" charset="-122"/>
                <a:sym typeface="Gill Sans Light" charset="0"/>
              </a:defRPr>
            </a:lvl2pPr>
            <a:lvl3pPr marL="1143000" indent="-228600" eaLnBrk="0" hangingPunct="0">
              <a:defRPr sz="4200">
                <a:solidFill>
                  <a:srgbClr val="414141"/>
                </a:solidFill>
                <a:latin typeface="Gill Sans Light" charset="0"/>
                <a:ea typeface="Heiti SC Light" charset="-122"/>
                <a:sym typeface="Gill Sans Light" charset="0"/>
              </a:defRPr>
            </a:lvl3pPr>
            <a:lvl4pPr marL="1600200" indent="-228600" eaLnBrk="0" hangingPunct="0">
              <a:defRPr sz="4200">
                <a:solidFill>
                  <a:srgbClr val="414141"/>
                </a:solidFill>
                <a:latin typeface="Gill Sans Light" charset="0"/>
                <a:ea typeface="Heiti SC Light" charset="-122"/>
                <a:sym typeface="Gill Sans Light" charset="0"/>
              </a:defRPr>
            </a:lvl4pPr>
            <a:lvl5pPr marL="2057400" indent="-228600" eaLnBrk="0" hangingPunct="0">
              <a:defRPr sz="4200">
                <a:solidFill>
                  <a:srgbClr val="414141"/>
                </a:solidFill>
                <a:latin typeface="Gill Sans Light" charset="0"/>
                <a:ea typeface="Heiti SC Light" charset="-122"/>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9pPr>
          </a:lstStyle>
          <a:p>
            <a:pPr marL="355600" indent="-355600" algn="l" eaLnBrk="1" hangingPunct="1">
              <a:buFont typeface="Arial" panose="020B0604020202020204" pitchFamily="34" charset="0"/>
              <a:buChar char="•"/>
            </a:pPr>
            <a:r>
              <a:rPr lang="en-US" altLang="en-US" sz="3094" dirty="0">
                <a:latin typeface="Arial" charset="0"/>
              </a:rPr>
              <a:t>Extrusion of abdominal viscera into thoracic cavity via defect in the diaphragm</a:t>
            </a:r>
          </a:p>
          <a:p>
            <a:pPr marL="355600" indent="-355600" algn="l" eaLnBrk="1" hangingPunct="1">
              <a:buFont typeface="Arial" panose="020B0604020202020204" pitchFamily="34" charset="0"/>
              <a:buChar char="•"/>
            </a:pPr>
            <a:r>
              <a:rPr lang="en-US" altLang="en-US" sz="3094" dirty="0">
                <a:latin typeface="Arial" charset="0"/>
              </a:rPr>
              <a:t>Occurs at 7‐10 weeks gestation as diaphragm completes its formation</a:t>
            </a:r>
          </a:p>
          <a:p>
            <a:pPr marL="355600" indent="-355600" algn="l" eaLnBrk="1" hangingPunct="1">
              <a:buFont typeface="Arial" panose="020B0604020202020204" pitchFamily="34" charset="0"/>
              <a:buChar char="•"/>
            </a:pPr>
            <a:r>
              <a:rPr lang="en-US" altLang="en-US" sz="3094" dirty="0">
                <a:latin typeface="Arial" charset="0"/>
              </a:rPr>
              <a:t>Incidence 1:2000 ‐ 1:5000 live births</a:t>
            </a:r>
          </a:p>
          <a:p>
            <a:pPr marL="355600" indent="-355600" algn="l" eaLnBrk="1" hangingPunct="1">
              <a:buFont typeface="Arial" panose="020B0604020202020204" pitchFamily="34" charset="0"/>
              <a:buChar char="•"/>
            </a:pPr>
            <a:r>
              <a:rPr lang="en-US" altLang="en-US" sz="3094" dirty="0">
                <a:latin typeface="Arial" charset="0"/>
              </a:rPr>
              <a:t>Significant cardiovascular, pulmonary, and GI sequelae</a:t>
            </a:r>
          </a:p>
        </p:txBody>
      </p:sp>
      <p:sp>
        <p:nvSpPr>
          <p:cNvPr id="3" name="TextBox 2"/>
          <p:cNvSpPr txBox="1"/>
          <p:nvPr/>
        </p:nvSpPr>
        <p:spPr>
          <a:xfrm>
            <a:off x="457200" y="410502"/>
            <a:ext cx="5422553" cy="810799"/>
          </a:xfrm>
          <a:prstGeom prst="rect">
            <a:avLst/>
          </a:prstGeom>
          <a:noFill/>
          <a:ln w="12700" cap="flat">
            <a:noFill/>
            <a:miter lim="400000"/>
          </a:ln>
          <a:effectLst/>
        </p:spPr>
        <p:style>
          <a:lnRef idx="0">
            <a:scrgbClr r="0" g="0" b="0"/>
          </a:lnRef>
          <a:fillRef idx="0">
            <a:scrgbClr r="0" g="0" b="0"/>
          </a:fillRef>
          <a:effectRef idx="0">
            <a:scrgbClr r="0" g="0" b="0"/>
          </a:effectRef>
          <a:fontRef idx="none"/>
        </p:style>
        <p:txBody>
          <a:bodyPr spcFirstLastPara="1" lIns="35719" tIns="35719" rIns="35719" bIns="35719" spcCol="38100" anchor="ctr">
            <a:spAutoFit/>
          </a:bodyPr>
          <a:lstStyle/>
          <a:p>
            <a:pPr defTabSz="410751" latinLnBrk="1" hangingPunct="0">
              <a:defRPr/>
            </a:pPr>
            <a:r>
              <a:rPr lang="en-US" sz="4800" dirty="0">
                <a:solidFill>
                  <a:srgbClr val="535353"/>
                </a:solidFill>
                <a:cs typeface="Arial"/>
                <a:sym typeface="Gill Sans Light"/>
              </a:rPr>
              <a:t>CDH</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3" name="Rectangle 1"/>
          <p:cNvSpPr>
            <a:spLocks noChangeArrowheads="1"/>
          </p:cNvSpPr>
          <p:nvPr/>
        </p:nvSpPr>
        <p:spPr bwMode="auto">
          <a:xfrm>
            <a:off x="381000" y="443136"/>
            <a:ext cx="7800826" cy="526297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414141"/>
                </a:solidFill>
                <a:latin typeface="Gill Sans Light" charset="0"/>
                <a:ea typeface="Heiti SC Light" charset="-122"/>
                <a:sym typeface="Gill Sans Light" charset="0"/>
              </a:defRPr>
            </a:lvl1pPr>
            <a:lvl2pPr marL="742950" indent="-285750" eaLnBrk="0" hangingPunct="0">
              <a:defRPr sz="4200">
                <a:solidFill>
                  <a:srgbClr val="414141"/>
                </a:solidFill>
                <a:latin typeface="Gill Sans Light" charset="0"/>
                <a:ea typeface="Heiti SC Light" charset="-122"/>
                <a:sym typeface="Gill Sans Light" charset="0"/>
              </a:defRPr>
            </a:lvl2pPr>
            <a:lvl3pPr marL="1143000" indent="-228600" eaLnBrk="0" hangingPunct="0">
              <a:defRPr sz="4200">
                <a:solidFill>
                  <a:srgbClr val="414141"/>
                </a:solidFill>
                <a:latin typeface="Gill Sans Light" charset="0"/>
                <a:ea typeface="Heiti SC Light" charset="-122"/>
                <a:sym typeface="Gill Sans Light" charset="0"/>
              </a:defRPr>
            </a:lvl3pPr>
            <a:lvl4pPr marL="1600200" indent="-228600" eaLnBrk="0" hangingPunct="0">
              <a:defRPr sz="4200">
                <a:solidFill>
                  <a:srgbClr val="414141"/>
                </a:solidFill>
                <a:latin typeface="Gill Sans Light" charset="0"/>
                <a:ea typeface="Heiti SC Light" charset="-122"/>
                <a:sym typeface="Gill Sans Light" charset="0"/>
              </a:defRPr>
            </a:lvl4pPr>
            <a:lvl5pPr marL="2057400" indent="-228600" eaLnBrk="0" hangingPunct="0">
              <a:defRPr sz="4200">
                <a:solidFill>
                  <a:srgbClr val="414141"/>
                </a:solidFill>
                <a:latin typeface="Gill Sans Light" charset="0"/>
                <a:ea typeface="Heiti SC Light" charset="-122"/>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9pPr>
          </a:lstStyle>
          <a:p>
            <a:pPr algn="l" eaLnBrk="1" hangingPunct="1">
              <a:defRPr/>
            </a:pPr>
            <a:r>
              <a:rPr lang="en-US" altLang="en-US" sz="4800" dirty="0">
                <a:latin typeface="+mn-lt"/>
                <a:cs typeface="Arial" pitchFamily="34" charset="0"/>
              </a:rPr>
              <a:t>CDH ‐ Anatomy</a:t>
            </a:r>
            <a:endParaRPr lang="en-US" altLang="en-US" sz="3200" dirty="0">
              <a:latin typeface="+mn-lt"/>
              <a:cs typeface="Arial" pitchFamily="34" charset="0"/>
            </a:endParaRPr>
          </a:p>
          <a:p>
            <a:pPr marL="355600" indent="-355600" eaLnBrk="1" hangingPunct="1">
              <a:buFont typeface="Arial" panose="020B0604020202020204" pitchFamily="34" charset="0"/>
              <a:buChar char="•"/>
              <a:defRPr/>
            </a:pPr>
            <a:r>
              <a:rPr lang="en-US" altLang="en-US" sz="3200" dirty="0">
                <a:latin typeface="+mn-lt"/>
                <a:cs typeface="Arial" pitchFamily="34" charset="0"/>
              </a:rPr>
              <a:t>Herniation occurs through the </a:t>
            </a:r>
            <a:r>
              <a:rPr lang="en-US" altLang="en-US" sz="3200" dirty="0" err="1">
                <a:latin typeface="+mn-lt"/>
                <a:cs typeface="Arial" pitchFamily="34" charset="0"/>
              </a:rPr>
              <a:t>postero</a:t>
            </a:r>
            <a:r>
              <a:rPr lang="en-US" altLang="en-US" sz="3200" dirty="0">
                <a:latin typeface="+mn-lt"/>
                <a:cs typeface="Arial" pitchFamily="34" charset="0"/>
              </a:rPr>
              <a:t>‐lateral foramen of </a:t>
            </a:r>
            <a:r>
              <a:rPr lang="en-US" altLang="en-US" sz="3200" dirty="0" err="1">
                <a:latin typeface="+mn-lt"/>
                <a:cs typeface="Arial" pitchFamily="34" charset="0"/>
              </a:rPr>
              <a:t>Bochdalek</a:t>
            </a:r>
            <a:r>
              <a:rPr lang="en-US" altLang="en-US" sz="3200" dirty="0">
                <a:latin typeface="+mn-lt"/>
                <a:cs typeface="Arial" pitchFamily="34" charset="0"/>
              </a:rPr>
              <a:t> in 90% of cases, 75% of which occur on the left</a:t>
            </a:r>
          </a:p>
          <a:p>
            <a:pPr marL="355600" indent="-355600" eaLnBrk="1" hangingPunct="1">
              <a:buFont typeface="Arial" panose="020B0604020202020204" pitchFamily="34" charset="0"/>
              <a:buChar char="•"/>
              <a:defRPr/>
            </a:pPr>
            <a:r>
              <a:rPr lang="en-US" altLang="en-US" sz="3200" dirty="0">
                <a:latin typeface="+mn-lt"/>
                <a:cs typeface="Arial" pitchFamily="34" charset="0"/>
              </a:rPr>
              <a:t>Remaining 10% include foramen of Morgagni defects, para-esophageal hernias and eventrations</a:t>
            </a:r>
          </a:p>
          <a:p>
            <a:pPr marL="355600" indent="-355600" eaLnBrk="1" hangingPunct="1">
              <a:buFont typeface="Arial" panose="020B0604020202020204" pitchFamily="34" charset="0"/>
              <a:buChar char="•"/>
              <a:defRPr/>
            </a:pPr>
            <a:r>
              <a:rPr lang="en-US" altLang="en-US" sz="3200" dirty="0">
                <a:latin typeface="+mn-lt"/>
                <a:cs typeface="Arial" pitchFamily="34" charset="0"/>
              </a:rPr>
              <a:t>Bilateral hernias &lt; 1% are associated with high mortality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7345" name="Picture 1" descr="Screen Shot 2015-09-20 at 12.26.38 PM.png"/>
          <p:cNvPicPr>
            <a:picLocks noChangeAspect="1"/>
          </p:cNvPicPr>
          <p:nvPr/>
        </p:nvPicPr>
        <p:blipFill rotWithShape="1">
          <a:blip r:embed="rId2">
            <a:extLst>
              <a:ext uri="{28A0092B-C50C-407E-A947-70E740481C1C}">
                <a14:useLocalDpi xmlns:a14="http://schemas.microsoft.com/office/drawing/2010/main" val="0"/>
              </a:ext>
            </a:extLst>
          </a:blip>
          <a:srcRect b="3528"/>
          <a:stretch/>
        </p:blipFill>
        <p:spPr bwMode="auto">
          <a:xfrm>
            <a:off x="1282527" y="763489"/>
            <a:ext cx="6526485" cy="5027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69" name="Rectangle 1"/>
          <p:cNvSpPr>
            <a:spLocks noChangeArrowheads="1"/>
          </p:cNvSpPr>
          <p:nvPr/>
        </p:nvSpPr>
        <p:spPr bwMode="auto">
          <a:xfrm>
            <a:off x="457200" y="381000"/>
            <a:ext cx="8077200" cy="52014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414141"/>
                </a:solidFill>
                <a:latin typeface="Gill Sans Light" charset="0"/>
                <a:ea typeface="Heiti SC Light" charset="-122"/>
                <a:sym typeface="Gill Sans Light" charset="0"/>
              </a:defRPr>
            </a:lvl1pPr>
            <a:lvl2pPr marL="742950" indent="-285750" eaLnBrk="0" hangingPunct="0">
              <a:defRPr sz="4200">
                <a:solidFill>
                  <a:srgbClr val="414141"/>
                </a:solidFill>
                <a:latin typeface="Gill Sans Light" charset="0"/>
                <a:ea typeface="Heiti SC Light" charset="-122"/>
                <a:sym typeface="Gill Sans Light" charset="0"/>
              </a:defRPr>
            </a:lvl2pPr>
            <a:lvl3pPr marL="1143000" indent="-228600" eaLnBrk="0" hangingPunct="0">
              <a:defRPr sz="4200">
                <a:solidFill>
                  <a:srgbClr val="414141"/>
                </a:solidFill>
                <a:latin typeface="Gill Sans Light" charset="0"/>
                <a:ea typeface="Heiti SC Light" charset="-122"/>
                <a:sym typeface="Gill Sans Light" charset="0"/>
              </a:defRPr>
            </a:lvl3pPr>
            <a:lvl4pPr marL="1600200" indent="-228600" eaLnBrk="0" hangingPunct="0">
              <a:defRPr sz="4200">
                <a:solidFill>
                  <a:srgbClr val="414141"/>
                </a:solidFill>
                <a:latin typeface="Gill Sans Light" charset="0"/>
                <a:ea typeface="Heiti SC Light" charset="-122"/>
                <a:sym typeface="Gill Sans Light" charset="0"/>
              </a:defRPr>
            </a:lvl4pPr>
            <a:lvl5pPr marL="2057400" indent="-228600" eaLnBrk="0" hangingPunct="0">
              <a:defRPr sz="4200">
                <a:solidFill>
                  <a:srgbClr val="414141"/>
                </a:solidFill>
                <a:latin typeface="Gill Sans Light" charset="0"/>
                <a:ea typeface="Heiti SC Light" charset="-122"/>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9pPr>
          </a:lstStyle>
          <a:p>
            <a:pPr algn="l" eaLnBrk="1" hangingPunct="1"/>
            <a:r>
              <a:rPr lang="en-US" altLang="en-US" sz="4400" dirty="0">
                <a:latin typeface="+mn-lt"/>
              </a:rPr>
              <a:t>CDH – Associated Conditions</a:t>
            </a:r>
            <a:endParaRPr lang="en-US" altLang="en-US" sz="2953" dirty="0">
              <a:latin typeface="+mn-lt"/>
            </a:endParaRPr>
          </a:p>
          <a:p>
            <a:pPr marL="293688" indent="-293688" algn="l" eaLnBrk="1" hangingPunct="1">
              <a:buFont typeface="Arial" panose="020B0604020202020204" pitchFamily="34" charset="0"/>
              <a:buChar char="•"/>
            </a:pPr>
            <a:r>
              <a:rPr lang="en-US" altLang="en-US" sz="2400" dirty="0">
                <a:latin typeface="+mn-lt"/>
              </a:rPr>
              <a:t>50‐60% are isolated: CDH + its consequences ‐ </a:t>
            </a:r>
            <a:r>
              <a:rPr lang="en-US" altLang="en-US" sz="2400" i="1" dirty="0">
                <a:latin typeface="+mn-lt"/>
              </a:rPr>
              <a:t>pulmonary hypoplasia, malrotation and cardiac dextroposition</a:t>
            </a:r>
            <a:endParaRPr lang="en-US" altLang="en-US" sz="2400" dirty="0">
              <a:latin typeface="+mn-lt"/>
            </a:endParaRPr>
          </a:p>
          <a:p>
            <a:pPr marL="293688" indent="-293688" algn="l" eaLnBrk="1" hangingPunct="1">
              <a:buFont typeface="Arial" panose="020B0604020202020204" pitchFamily="34" charset="0"/>
              <a:buChar char="•"/>
            </a:pPr>
            <a:r>
              <a:rPr lang="en-US" altLang="en-US" sz="2400" dirty="0">
                <a:latin typeface="+mn-lt"/>
              </a:rPr>
              <a:t>Congenital heart disease in 11% of cases ‐ VSD, ASD, aortic arch obstruction, single ventricle, TOF, other</a:t>
            </a:r>
          </a:p>
          <a:p>
            <a:pPr marL="293688" indent="-293688" algn="l" eaLnBrk="1" hangingPunct="1">
              <a:buFont typeface="Arial" panose="020B0604020202020204" pitchFamily="34" charset="0"/>
              <a:buChar char="•"/>
            </a:pPr>
            <a:r>
              <a:rPr lang="en-US" altLang="en-US" sz="2400" dirty="0">
                <a:latin typeface="+mn-lt"/>
              </a:rPr>
              <a:t>Neural tube defects ‐ anencephaly, encephalocele, hydrocephalus myelomeningocele</a:t>
            </a:r>
          </a:p>
          <a:p>
            <a:pPr marL="293688" indent="-293688" algn="l" eaLnBrk="1" hangingPunct="1">
              <a:buFont typeface="Arial" panose="020B0604020202020204" pitchFamily="34" charset="0"/>
              <a:buChar char="•"/>
            </a:pPr>
            <a:r>
              <a:rPr lang="en-US" altLang="en-US" sz="2400" dirty="0">
                <a:latin typeface="+mn-lt"/>
              </a:rPr>
              <a:t>Other midline defects ‐ esophageal atresia, omphalocele, cleft palate, hypospadias</a:t>
            </a:r>
          </a:p>
          <a:p>
            <a:pPr marL="293688" indent="-293688" algn="l" eaLnBrk="1" hangingPunct="1">
              <a:buFont typeface="Arial" panose="020B0604020202020204" pitchFamily="34" charset="0"/>
              <a:buChar char="•"/>
            </a:pPr>
            <a:r>
              <a:rPr lang="en-US" altLang="en-US" sz="2400" dirty="0">
                <a:latin typeface="+mn-lt"/>
              </a:rPr>
              <a:t>Chromosomal anomalies ‐ </a:t>
            </a:r>
            <a:r>
              <a:rPr lang="en-US" altLang="en-US" sz="2400" dirty="0" err="1">
                <a:latin typeface="+mn-lt"/>
              </a:rPr>
              <a:t>trisomies</a:t>
            </a:r>
            <a:r>
              <a:rPr lang="en-US" altLang="en-US" sz="2400" dirty="0">
                <a:latin typeface="+mn-lt"/>
              </a:rPr>
              <a:t> 18, 13, and 21, others</a:t>
            </a:r>
          </a:p>
          <a:p>
            <a:pPr marL="293688" indent="-293688" algn="l" eaLnBrk="1" hangingPunct="1">
              <a:buFont typeface="Arial" panose="020B0604020202020204" pitchFamily="34" charset="0"/>
              <a:buChar char="•"/>
            </a:pPr>
            <a:r>
              <a:rPr lang="en-US" altLang="en-US" sz="2400" dirty="0">
                <a:latin typeface="+mn-lt"/>
              </a:rPr>
              <a:t>Syndromes ‐ Apert, Beckwith Wiedemann, CHARGE, Goldenhar, Cornelia‐ De Lange, Pentalogy of Cantrell, other rare syndromes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3976" y="228600"/>
            <a:ext cx="8376047" cy="4458015"/>
          </a:xfrm>
          <a:prstGeom prst="rect">
            <a:avLst/>
          </a:prstGeom>
        </p:spPr>
        <p:txBody>
          <a:bodyPr>
            <a:spAutoFit/>
          </a:bodyPr>
          <a:lstStyle/>
          <a:p>
            <a:pPr algn="l">
              <a:defRPr/>
            </a:pPr>
            <a:r>
              <a:rPr lang="en-US" sz="4400" dirty="0">
                <a:ea typeface="Heiti SC Light" charset="0"/>
                <a:cs typeface="Arial"/>
              </a:rPr>
              <a:t>CDH ‐ Prenatal Diagnosis</a:t>
            </a:r>
          </a:p>
          <a:p>
            <a:pPr algn="l">
              <a:defRPr/>
            </a:pPr>
            <a:endParaRPr lang="en-US" sz="1969" b="1" dirty="0">
              <a:ea typeface="Heiti SC Light" charset="0"/>
              <a:cs typeface="Arial"/>
            </a:endParaRPr>
          </a:p>
          <a:p>
            <a:pPr marL="293688" indent="-293688">
              <a:buFont typeface="Arial" panose="020B0604020202020204" pitchFamily="34" charset="0"/>
              <a:buChar char="•"/>
              <a:defRPr/>
            </a:pPr>
            <a:r>
              <a:rPr lang="en-US" sz="2600" dirty="0">
                <a:ea typeface="Heiti SC Light" charset="0"/>
                <a:cs typeface="Arial"/>
              </a:rPr>
              <a:t>Ultrasound by experienced sonographer</a:t>
            </a:r>
          </a:p>
          <a:p>
            <a:pPr marL="571500" lvl="1" indent="-277813">
              <a:buFont typeface="System Font Regular"/>
              <a:buChar char="-"/>
              <a:defRPr/>
            </a:pPr>
            <a:r>
              <a:rPr lang="en-US" sz="2200" dirty="0">
                <a:ea typeface="Heiti SC Light" charset="0"/>
                <a:cs typeface="Arial"/>
              </a:rPr>
              <a:t>Left CDH: heterogeneous mass in L chest, R </a:t>
            </a:r>
            <a:r>
              <a:rPr lang="en-US" sz="2200" dirty="0" err="1">
                <a:ea typeface="Heiti SC Light" charset="0"/>
                <a:cs typeface="Arial"/>
              </a:rPr>
              <a:t>mediastinal</a:t>
            </a:r>
            <a:r>
              <a:rPr lang="en-US" sz="2200" dirty="0">
                <a:ea typeface="Heiti SC Light" charset="0"/>
                <a:cs typeface="Arial"/>
              </a:rPr>
              <a:t> shift, fluid filled stomach, bowel peristalsis or fluid filled bowel in chest, liver</a:t>
            </a:r>
          </a:p>
          <a:p>
            <a:pPr marL="571500" lvl="1" indent="-277813">
              <a:buFont typeface="System Font Regular"/>
              <a:buChar char="-"/>
              <a:defRPr/>
            </a:pPr>
            <a:r>
              <a:rPr lang="en-US" sz="2200" dirty="0">
                <a:ea typeface="Heiti SC Light" charset="0"/>
                <a:cs typeface="Arial"/>
              </a:rPr>
              <a:t>Right CDH: liver, gall bladder, bowel in R chest, L mediastinal shift</a:t>
            </a:r>
          </a:p>
          <a:p>
            <a:pPr marL="293688" indent="-293688">
              <a:buFont typeface="Arial" panose="020B0604020202020204" pitchFamily="34" charset="0"/>
              <a:buChar char="•"/>
              <a:defRPr/>
            </a:pPr>
            <a:r>
              <a:rPr lang="en-US" sz="2600" dirty="0">
                <a:ea typeface="Heiti SC Light" charset="0"/>
                <a:cs typeface="Arial"/>
              </a:rPr>
              <a:t>Fetal echocardiography to identify congenital cardiac anomalies</a:t>
            </a:r>
          </a:p>
          <a:p>
            <a:pPr marL="293688" indent="-293688">
              <a:buFont typeface="Arial" panose="020B0604020202020204" pitchFamily="34" charset="0"/>
              <a:buChar char="•"/>
              <a:defRPr/>
            </a:pPr>
            <a:r>
              <a:rPr lang="en-US" sz="2600" dirty="0">
                <a:ea typeface="Heiti SC Light" charset="0"/>
                <a:cs typeface="Arial"/>
              </a:rPr>
              <a:t>Prenatal diagnosis of CDH should prompt delivery at tertiary care center equipped to provide specialized services for the neonate</a:t>
            </a:r>
          </a:p>
        </p:txBody>
      </p:sp>
      <p:pic>
        <p:nvPicPr>
          <p:cNvPr id="5" name="Picture 4"/>
          <p:cNvPicPr>
            <a:picLocks noChangeAspect="1"/>
          </p:cNvPicPr>
          <p:nvPr/>
        </p:nvPicPr>
        <p:blipFill>
          <a:blip r:embed="rId2"/>
          <a:stretch>
            <a:fillRect/>
          </a:stretch>
        </p:blipFill>
        <p:spPr>
          <a:xfrm>
            <a:off x="4495718" y="5212698"/>
            <a:ext cx="1944141" cy="1422400"/>
          </a:xfrm>
          <a:prstGeom prst="rect">
            <a:avLst/>
          </a:prstGeom>
        </p:spPr>
      </p:pic>
      <p:sp>
        <p:nvSpPr>
          <p:cNvPr id="6" name="Rectangle 5"/>
          <p:cNvSpPr/>
          <p:nvPr/>
        </p:nvSpPr>
        <p:spPr>
          <a:xfrm>
            <a:off x="2895600" y="6370568"/>
            <a:ext cx="1600118" cy="261610"/>
          </a:xfrm>
          <a:prstGeom prst="rect">
            <a:avLst/>
          </a:prstGeom>
        </p:spPr>
        <p:txBody>
          <a:bodyPr wrap="none">
            <a:spAutoFit/>
          </a:bodyPr>
          <a:lstStyle/>
          <a:p>
            <a:r>
              <a:rPr lang="en-US" sz="1100" dirty="0">
                <a:solidFill>
                  <a:srgbClr val="663366"/>
                </a:solidFill>
                <a:latin typeface="Arial" charset="0"/>
                <a:hlinkClick r:id="rId3"/>
              </a:rPr>
              <a:t>http://www.radpod.org/</a:t>
            </a:r>
            <a:endParaRPr lang="en-US" sz="1100"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7" name="Rectangle 1"/>
          <p:cNvSpPr>
            <a:spLocks noChangeArrowheads="1"/>
          </p:cNvSpPr>
          <p:nvPr/>
        </p:nvSpPr>
        <p:spPr bwMode="auto">
          <a:xfrm>
            <a:off x="4458146" y="361653"/>
            <a:ext cx="6688336" cy="5467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414141"/>
                </a:solidFill>
                <a:latin typeface="Gill Sans Light" charset="0"/>
                <a:ea typeface="Heiti SC Light" charset="-122"/>
                <a:sym typeface="Gill Sans Light" charset="0"/>
              </a:defRPr>
            </a:lvl1pPr>
            <a:lvl2pPr marL="742950" indent="-285750" eaLnBrk="0" hangingPunct="0">
              <a:defRPr sz="4200">
                <a:solidFill>
                  <a:srgbClr val="414141"/>
                </a:solidFill>
                <a:latin typeface="Gill Sans Light" charset="0"/>
                <a:ea typeface="Heiti SC Light" charset="-122"/>
                <a:sym typeface="Gill Sans Light" charset="0"/>
              </a:defRPr>
            </a:lvl2pPr>
            <a:lvl3pPr marL="1143000" indent="-228600" eaLnBrk="0" hangingPunct="0">
              <a:defRPr sz="4200">
                <a:solidFill>
                  <a:srgbClr val="414141"/>
                </a:solidFill>
                <a:latin typeface="Gill Sans Light" charset="0"/>
                <a:ea typeface="Heiti SC Light" charset="-122"/>
                <a:sym typeface="Gill Sans Light" charset="0"/>
              </a:defRPr>
            </a:lvl3pPr>
            <a:lvl4pPr marL="1600200" indent="-228600" eaLnBrk="0" hangingPunct="0">
              <a:defRPr sz="4200">
                <a:solidFill>
                  <a:srgbClr val="414141"/>
                </a:solidFill>
                <a:latin typeface="Gill Sans Light" charset="0"/>
                <a:ea typeface="Heiti SC Light" charset="-122"/>
                <a:sym typeface="Gill Sans Light" charset="0"/>
              </a:defRPr>
            </a:lvl4pPr>
            <a:lvl5pPr marL="2057400" indent="-228600" eaLnBrk="0" hangingPunct="0">
              <a:defRPr sz="4200">
                <a:solidFill>
                  <a:srgbClr val="414141"/>
                </a:solidFill>
                <a:latin typeface="Gill Sans Light" charset="0"/>
                <a:ea typeface="Heiti SC Light" charset="-122"/>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9pPr>
          </a:lstStyle>
          <a:p>
            <a:pPr algn="l" eaLnBrk="1" hangingPunct="1"/>
            <a:r>
              <a:rPr lang="en-US" altLang="en-US" sz="2953">
                <a:latin typeface="Arial" charset="0"/>
              </a:rPr>
              <a:t> </a:t>
            </a:r>
            <a:endParaRPr lang="en-US" altLang="en-US" sz="2250">
              <a:latin typeface="Arial" charset="0"/>
            </a:endParaRPr>
          </a:p>
        </p:txBody>
      </p:sp>
      <p:sp>
        <p:nvSpPr>
          <p:cNvPr id="3" name="Title 2"/>
          <p:cNvSpPr>
            <a:spLocks noGrp="1"/>
          </p:cNvSpPr>
          <p:nvPr>
            <p:ph type="title"/>
          </p:nvPr>
        </p:nvSpPr>
        <p:spPr>
          <a:xfrm>
            <a:off x="381000" y="66877"/>
            <a:ext cx="6688336" cy="1136303"/>
          </a:xfrm>
        </p:spPr>
        <p:txBody>
          <a:bodyPr anchor="ctr">
            <a:normAutofit/>
          </a:bodyPr>
          <a:lstStyle/>
          <a:p>
            <a:pPr algn="l">
              <a:defRPr/>
            </a:pPr>
            <a:r>
              <a:rPr lang="en-US" dirty="0">
                <a:latin typeface="+mn-lt"/>
                <a:cs typeface="Arial"/>
              </a:rPr>
              <a:t>CDH ‐ Clinical Presentation</a:t>
            </a:r>
            <a:endParaRPr lang="en-US" sz="6600" dirty="0">
              <a:latin typeface="+mn-lt"/>
            </a:endParaRPr>
          </a:p>
        </p:txBody>
      </p:sp>
      <p:sp>
        <p:nvSpPr>
          <p:cNvPr id="64515" name="Text Placeholder 3"/>
          <p:cNvSpPr>
            <a:spLocks noGrp="1"/>
          </p:cNvSpPr>
          <p:nvPr>
            <p:ph type="body" idx="1"/>
          </p:nvPr>
        </p:nvSpPr>
        <p:spPr bwMode="auto">
          <a:xfrm>
            <a:off x="224356" y="1207774"/>
            <a:ext cx="5262043" cy="4812026"/>
          </a:xfrm>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numCol="1" anchorCtr="0" compatLnSpc="1">
            <a:prstTxWarp prst="textNoShape">
              <a:avLst/>
            </a:prstTxWarp>
            <a:normAutofit lnSpcReduction="10000"/>
          </a:bodyPr>
          <a:lstStyle/>
          <a:p>
            <a:pPr marL="293688" indent="-293688" algn="l">
              <a:spcBef>
                <a:spcPct val="0"/>
              </a:spcBef>
              <a:buFont typeface="Arial" panose="020B0604020202020204" pitchFamily="34" charset="0"/>
              <a:buChar char="•"/>
              <a:defRPr/>
            </a:pPr>
            <a:r>
              <a:rPr lang="en-US" altLang="en-US" dirty="0">
                <a:cs typeface="Arial" pitchFamily="34" charset="0"/>
              </a:rPr>
              <a:t>Respiratory distress, cyanosis</a:t>
            </a:r>
          </a:p>
          <a:p>
            <a:pPr marL="293688" indent="-293688" algn="l">
              <a:spcBef>
                <a:spcPct val="0"/>
              </a:spcBef>
              <a:buFont typeface="Arial" panose="020B0604020202020204" pitchFamily="34" charset="0"/>
              <a:buChar char="•"/>
              <a:defRPr/>
            </a:pPr>
            <a:r>
              <a:rPr lang="en-US" altLang="en-US" dirty="0">
                <a:cs typeface="Arial" pitchFamily="34" charset="0"/>
              </a:rPr>
              <a:t>Barrel shaped chest, scaphoid abdomen</a:t>
            </a:r>
          </a:p>
          <a:p>
            <a:pPr marL="571500" indent="-277813" algn="l">
              <a:spcBef>
                <a:spcPct val="0"/>
              </a:spcBef>
              <a:buFont typeface="System Font Regular"/>
              <a:buChar char="-"/>
              <a:defRPr/>
            </a:pPr>
            <a:r>
              <a:rPr lang="en-US" altLang="en-US" dirty="0" err="1">
                <a:cs typeface="Arial" pitchFamily="34" charset="0"/>
              </a:rPr>
              <a:t>AuscultationAbsent</a:t>
            </a:r>
            <a:r>
              <a:rPr lang="en-US" altLang="en-US" dirty="0">
                <a:cs typeface="Arial" pitchFamily="34" charset="0"/>
              </a:rPr>
              <a:t> breath sounds</a:t>
            </a:r>
          </a:p>
          <a:p>
            <a:pPr marL="571500" indent="-277813" algn="l">
              <a:spcBef>
                <a:spcPct val="0"/>
              </a:spcBef>
              <a:buFont typeface="System Font Regular"/>
              <a:buChar char="-"/>
              <a:defRPr/>
            </a:pPr>
            <a:r>
              <a:rPr lang="en-US" altLang="en-US" dirty="0">
                <a:cs typeface="Arial" pitchFamily="34" charset="0"/>
              </a:rPr>
              <a:t>Heart sounds displaced to the right</a:t>
            </a:r>
          </a:p>
          <a:p>
            <a:pPr marL="571500" indent="-277813" algn="l">
              <a:spcBef>
                <a:spcPct val="0"/>
              </a:spcBef>
              <a:buFont typeface="System Font Regular"/>
              <a:buChar char="-"/>
              <a:defRPr/>
            </a:pPr>
            <a:r>
              <a:rPr lang="en-US" altLang="en-US" dirty="0">
                <a:cs typeface="Arial" pitchFamily="34" charset="0"/>
              </a:rPr>
              <a:t>Bowel sounds heard in the chest</a:t>
            </a:r>
          </a:p>
          <a:p>
            <a:pPr marL="293688" indent="-293688" algn="l">
              <a:spcBef>
                <a:spcPct val="0"/>
              </a:spcBef>
              <a:buFont typeface="Arial" panose="020B0604020202020204" pitchFamily="34" charset="0"/>
              <a:buChar char="•"/>
              <a:defRPr/>
            </a:pPr>
            <a:r>
              <a:rPr lang="tr-TR" altLang="en-US" dirty="0">
                <a:cs typeface="Arial" pitchFamily="34" charset="0"/>
              </a:rPr>
              <a:t>X‐Ray</a:t>
            </a:r>
          </a:p>
          <a:p>
            <a:pPr marL="571500" indent="-277813" algn="l">
              <a:spcBef>
                <a:spcPct val="0"/>
              </a:spcBef>
              <a:buFont typeface="System Font Regular"/>
              <a:buChar char="-"/>
              <a:defRPr/>
            </a:pPr>
            <a:r>
              <a:rPr lang="tr-TR" altLang="en-US" sz="2400" dirty="0" err="1">
                <a:cs typeface="Arial" pitchFamily="34" charset="0"/>
              </a:rPr>
              <a:t>Bowel</a:t>
            </a:r>
            <a:r>
              <a:rPr lang="tr-TR" altLang="en-US" sz="2400" dirty="0">
                <a:cs typeface="Arial" pitchFamily="34" charset="0"/>
              </a:rPr>
              <a:t> loops in left chest</a:t>
            </a:r>
          </a:p>
          <a:p>
            <a:pPr marL="571500" indent="-277813" algn="l">
              <a:spcBef>
                <a:spcPct val="0"/>
              </a:spcBef>
              <a:buFont typeface="System Font Regular"/>
              <a:buChar char="-"/>
              <a:defRPr/>
            </a:pPr>
            <a:r>
              <a:rPr lang="tr-TR" altLang="en-US" sz="2400" dirty="0" err="1">
                <a:cs typeface="Arial" pitchFamily="34" charset="0"/>
              </a:rPr>
              <a:t>Heart</a:t>
            </a:r>
            <a:r>
              <a:rPr lang="tr-TR" altLang="en-US" sz="2400" dirty="0">
                <a:cs typeface="Arial" pitchFamily="34" charset="0"/>
              </a:rPr>
              <a:t> displaced to right</a:t>
            </a:r>
          </a:p>
          <a:p>
            <a:pPr marL="571500" indent="-277813" algn="l">
              <a:spcBef>
                <a:spcPct val="0"/>
              </a:spcBef>
              <a:buFont typeface="System Font Regular"/>
              <a:buChar char="-"/>
              <a:defRPr/>
            </a:pPr>
            <a:r>
              <a:rPr lang="tr-TR" altLang="en-US" sz="2400" dirty="0">
                <a:cs typeface="Arial" pitchFamily="34" charset="0"/>
              </a:rPr>
              <a:t>N/g tube in stomach within chest cavity</a:t>
            </a:r>
          </a:p>
          <a:p>
            <a:pPr marL="571500" indent="-277813" algn="l">
              <a:spcBef>
                <a:spcPct val="0"/>
              </a:spcBef>
              <a:buFont typeface="System Font Regular"/>
              <a:buChar char="-"/>
              <a:defRPr/>
            </a:pPr>
            <a:r>
              <a:rPr lang="tr-TR" altLang="en-US" sz="2400" dirty="0" err="1">
                <a:cs typeface="Arial" pitchFamily="34" charset="0"/>
              </a:rPr>
              <a:t>Displaced</a:t>
            </a:r>
            <a:r>
              <a:rPr lang="tr-TR" altLang="en-US" sz="2400" dirty="0">
                <a:cs typeface="Arial" pitchFamily="34" charset="0"/>
              </a:rPr>
              <a:t> course of UVC</a:t>
            </a:r>
            <a:endParaRPr lang="en-US" altLang="en-US" sz="2400" dirty="0">
              <a:cs typeface="Arial" pitchFamily="34" charset="0"/>
            </a:endParaRPr>
          </a:p>
        </p:txBody>
      </p:sp>
      <p:pic>
        <p:nvPicPr>
          <p:cNvPr id="60420" name="Picture 4" descr="Screen Shot 2015-09-20 at 12.48.30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6019800" y="1491498"/>
            <a:ext cx="2669464" cy="431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1"/>
          <p:cNvSpPr>
            <a:spLocks noChangeArrowheads="1"/>
          </p:cNvSpPr>
          <p:nvPr/>
        </p:nvSpPr>
        <p:spPr bwMode="auto">
          <a:xfrm>
            <a:off x="373825" y="304800"/>
            <a:ext cx="8770175" cy="52274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414141"/>
                </a:solidFill>
                <a:latin typeface="Gill Sans Light" charset="0"/>
                <a:ea typeface="Heiti SC Light" charset="-122"/>
                <a:sym typeface="Gill Sans Light" charset="0"/>
              </a:defRPr>
            </a:lvl1pPr>
            <a:lvl2pPr marL="742950" indent="-285750" eaLnBrk="0" hangingPunct="0">
              <a:defRPr sz="4200">
                <a:solidFill>
                  <a:srgbClr val="414141"/>
                </a:solidFill>
                <a:latin typeface="Gill Sans Light" charset="0"/>
                <a:ea typeface="Heiti SC Light" charset="-122"/>
                <a:sym typeface="Gill Sans Light" charset="0"/>
              </a:defRPr>
            </a:lvl2pPr>
            <a:lvl3pPr marL="1143000" indent="-228600" eaLnBrk="0" hangingPunct="0">
              <a:defRPr sz="4200">
                <a:solidFill>
                  <a:srgbClr val="414141"/>
                </a:solidFill>
                <a:latin typeface="Gill Sans Light" charset="0"/>
                <a:ea typeface="Heiti SC Light" charset="-122"/>
                <a:sym typeface="Gill Sans Light" charset="0"/>
              </a:defRPr>
            </a:lvl3pPr>
            <a:lvl4pPr marL="1600200" indent="-228600" eaLnBrk="0" hangingPunct="0">
              <a:defRPr sz="4200">
                <a:solidFill>
                  <a:srgbClr val="414141"/>
                </a:solidFill>
                <a:latin typeface="Gill Sans Light" charset="0"/>
                <a:ea typeface="Heiti SC Light" charset="-122"/>
                <a:sym typeface="Gill Sans Light" charset="0"/>
              </a:defRPr>
            </a:lvl4pPr>
            <a:lvl5pPr marL="2057400" indent="-228600" eaLnBrk="0" hangingPunct="0">
              <a:defRPr sz="4200">
                <a:solidFill>
                  <a:srgbClr val="414141"/>
                </a:solidFill>
                <a:latin typeface="Gill Sans Light" charset="0"/>
                <a:ea typeface="Heiti SC Light" charset="-122"/>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9pPr>
          </a:lstStyle>
          <a:p>
            <a:pPr algn="l" eaLnBrk="1" hangingPunct="1"/>
            <a:r>
              <a:rPr lang="en-US" altLang="en-US" sz="4000" dirty="0">
                <a:latin typeface="+mn-lt"/>
              </a:rPr>
              <a:t>CDH: Pre‐surgical Management</a:t>
            </a:r>
          </a:p>
          <a:p>
            <a:pPr algn="l" eaLnBrk="1" hangingPunct="1"/>
            <a:endParaRPr lang="en-US" altLang="en-US" sz="1969" dirty="0">
              <a:latin typeface="+mn-lt"/>
            </a:endParaRPr>
          </a:p>
          <a:p>
            <a:pPr marL="293688" indent="-293688" algn="l" eaLnBrk="1" hangingPunct="1">
              <a:buFont typeface="Arial" panose="020B0604020202020204" pitchFamily="34" charset="0"/>
              <a:buChar char="•"/>
            </a:pPr>
            <a:r>
              <a:rPr lang="en-US" altLang="en-US" sz="2400" dirty="0">
                <a:latin typeface="+mn-lt"/>
              </a:rPr>
              <a:t>Goals of initial management:</a:t>
            </a:r>
          </a:p>
          <a:p>
            <a:pPr marL="636587" lvl="1" indent="-342900" eaLnBrk="1" hangingPunct="1">
              <a:buFont typeface="System Font Regular"/>
              <a:buChar char="-"/>
            </a:pPr>
            <a:r>
              <a:rPr lang="en-US" altLang="en-US" sz="2200" dirty="0">
                <a:latin typeface="+mn-lt"/>
              </a:rPr>
              <a:t>Avoid surgery in an infant with cardiorespiratory instability</a:t>
            </a:r>
          </a:p>
          <a:p>
            <a:pPr marL="636587" lvl="1" indent="-342900" eaLnBrk="1" hangingPunct="1">
              <a:buFont typeface="System Font Regular"/>
              <a:buChar char="-"/>
            </a:pPr>
            <a:r>
              <a:rPr lang="en-US" altLang="en-US" sz="2200" dirty="0">
                <a:latin typeface="+mn-lt"/>
              </a:rPr>
              <a:t>Medical management used to improve preductal SpO</a:t>
            </a:r>
            <a:r>
              <a:rPr lang="en-US" altLang="en-US" sz="2200" baseline="-25000" dirty="0">
                <a:latin typeface="+mn-lt"/>
              </a:rPr>
              <a:t>2</a:t>
            </a:r>
            <a:r>
              <a:rPr lang="en-US" altLang="en-US" sz="2200" dirty="0">
                <a:latin typeface="+mn-lt"/>
              </a:rPr>
              <a:t> to &gt;90%</a:t>
            </a:r>
          </a:p>
          <a:p>
            <a:pPr marL="293688" indent="-293688" algn="l" eaLnBrk="1" hangingPunct="1">
              <a:buFont typeface="Arial" panose="020B0604020202020204" pitchFamily="34" charset="0"/>
              <a:buChar char="•"/>
            </a:pPr>
            <a:r>
              <a:rPr lang="en-US" altLang="en-US" sz="2400" dirty="0">
                <a:latin typeface="+mn-lt"/>
              </a:rPr>
              <a:t>Correct metabolic acidosis, reduce R‐L shunting and increase pulmonary perfusion using gentle ventilation to prevent lung injury</a:t>
            </a:r>
          </a:p>
          <a:p>
            <a:pPr marL="293688" indent="-293688" algn="l" eaLnBrk="1" hangingPunct="1">
              <a:buFont typeface="Arial" panose="020B0604020202020204" pitchFamily="34" charset="0"/>
              <a:buChar char="•"/>
            </a:pPr>
            <a:r>
              <a:rPr lang="en-US" altLang="en-US" sz="2400" dirty="0">
                <a:latin typeface="+mn-lt"/>
              </a:rPr>
              <a:t>Delivery room – avoid bag‐mask ventilation to minimize overdistension of non-compliant lung and distension of stomach and intestines in the chest</a:t>
            </a:r>
          </a:p>
          <a:p>
            <a:pPr marL="635000" lvl="1" indent="-342900" eaLnBrk="1" hangingPunct="1">
              <a:buFont typeface="System Font Regular"/>
              <a:buChar char="-"/>
            </a:pPr>
            <a:r>
              <a:rPr lang="en-US" altLang="en-US" sz="2200" dirty="0">
                <a:latin typeface="+mn-lt"/>
              </a:rPr>
              <a:t>Early intubation of trachea and decompression of stomach</a:t>
            </a:r>
          </a:p>
          <a:p>
            <a:pPr marL="635000" lvl="1" indent="-342900" eaLnBrk="1" hangingPunct="1">
              <a:buFont typeface="System Font Regular"/>
              <a:buChar char="-"/>
            </a:pPr>
            <a:r>
              <a:rPr lang="en-US" altLang="en-US" sz="2200" dirty="0">
                <a:latin typeface="+mn-lt"/>
              </a:rPr>
              <a:t>Low PIP and PEEP, </a:t>
            </a:r>
            <a:r>
              <a:rPr lang="en-US" altLang="en-US" sz="2200" dirty="0" err="1">
                <a:latin typeface="+mn-lt"/>
              </a:rPr>
              <a:t>Vt</a:t>
            </a:r>
            <a:r>
              <a:rPr lang="en-US" altLang="en-US" sz="2200" dirty="0">
                <a:latin typeface="+mn-lt"/>
              </a:rPr>
              <a:t> 5‐10 ml/kg, permissive </a:t>
            </a:r>
            <a:r>
              <a:rPr lang="en-US" altLang="en-US" sz="2200" dirty="0" err="1">
                <a:latin typeface="+mn-lt"/>
              </a:rPr>
              <a:t>hypercapnea</a:t>
            </a:r>
            <a:r>
              <a:rPr lang="en-US" altLang="en-US" sz="2200" dirty="0">
                <a:latin typeface="+mn-lt"/>
              </a:rPr>
              <a:t> (PaCO</a:t>
            </a:r>
            <a:r>
              <a:rPr lang="en-US" altLang="en-US" sz="2200" baseline="-25000" dirty="0">
                <a:latin typeface="+mn-lt"/>
              </a:rPr>
              <a:t>2</a:t>
            </a:r>
            <a:r>
              <a:rPr lang="en-US" altLang="en-US" sz="2200" dirty="0">
                <a:latin typeface="+mn-lt"/>
              </a:rPr>
              <a:t> 60‐65 mm Hg), HFOV as primary vs. rescue therapy per institutional preference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3" name="Rectangle 1"/>
          <p:cNvSpPr>
            <a:spLocks noChangeArrowheads="1"/>
          </p:cNvSpPr>
          <p:nvPr/>
        </p:nvSpPr>
        <p:spPr bwMode="auto">
          <a:xfrm>
            <a:off x="381000" y="330398"/>
            <a:ext cx="8320981" cy="5078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414141"/>
                </a:solidFill>
                <a:latin typeface="Gill Sans Light" charset="0"/>
                <a:ea typeface="Heiti SC Light" charset="-122"/>
                <a:sym typeface="Gill Sans Light" charset="0"/>
              </a:defRPr>
            </a:lvl1pPr>
            <a:lvl2pPr marL="742950" indent="-285750" eaLnBrk="0" hangingPunct="0">
              <a:defRPr sz="4200">
                <a:solidFill>
                  <a:srgbClr val="414141"/>
                </a:solidFill>
                <a:latin typeface="Gill Sans Light" charset="0"/>
                <a:ea typeface="Heiti SC Light" charset="-122"/>
                <a:sym typeface="Gill Sans Light" charset="0"/>
              </a:defRPr>
            </a:lvl2pPr>
            <a:lvl3pPr marL="1143000" indent="-228600" eaLnBrk="0" hangingPunct="0">
              <a:defRPr sz="4200">
                <a:solidFill>
                  <a:srgbClr val="414141"/>
                </a:solidFill>
                <a:latin typeface="Gill Sans Light" charset="0"/>
                <a:ea typeface="Heiti SC Light" charset="-122"/>
                <a:sym typeface="Gill Sans Light" charset="0"/>
              </a:defRPr>
            </a:lvl3pPr>
            <a:lvl4pPr marL="1600200" indent="-228600" eaLnBrk="0" hangingPunct="0">
              <a:defRPr sz="4200">
                <a:solidFill>
                  <a:srgbClr val="414141"/>
                </a:solidFill>
                <a:latin typeface="Gill Sans Light" charset="0"/>
                <a:ea typeface="Heiti SC Light" charset="-122"/>
                <a:sym typeface="Gill Sans Light" charset="0"/>
              </a:defRPr>
            </a:lvl4pPr>
            <a:lvl5pPr marL="2057400" indent="-228600" eaLnBrk="0" hangingPunct="0">
              <a:defRPr sz="4200">
                <a:solidFill>
                  <a:srgbClr val="414141"/>
                </a:solidFill>
                <a:latin typeface="Gill Sans Light" charset="0"/>
                <a:ea typeface="Heiti SC Light" charset="-122"/>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9pPr>
          </a:lstStyle>
          <a:p>
            <a:pPr algn="l" eaLnBrk="1" hangingPunct="1"/>
            <a:r>
              <a:rPr lang="en-US" altLang="en-US" sz="4000" dirty="0">
                <a:latin typeface="+mn-lt"/>
              </a:rPr>
              <a:t>CDH: Surgical Management</a:t>
            </a:r>
          </a:p>
          <a:p>
            <a:pPr algn="l" eaLnBrk="1" hangingPunct="1"/>
            <a:endParaRPr lang="en-US" altLang="en-US" sz="2400" dirty="0">
              <a:latin typeface="+mn-lt"/>
            </a:endParaRPr>
          </a:p>
          <a:p>
            <a:pPr marL="293688" indent="-293688" algn="l" eaLnBrk="1" hangingPunct="1">
              <a:buFont typeface="Arial" panose="020B0604020202020204" pitchFamily="34" charset="0"/>
              <a:buChar char="•"/>
            </a:pPr>
            <a:r>
              <a:rPr lang="en-US" altLang="en-US" sz="2600" dirty="0">
                <a:latin typeface="+mn-lt"/>
              </a:rPr>
              <a:t>Surgical repair ‐ approach via abdominal incision, thoracotomy or thoracoscopy</a:t>
            </a:r>
          </a:p>
          <a:p>
            <a:pPr marL="293688" indent="-293688" algn="l" eaLnBrk="1" hangingPunct="1">
              <a:buFont typeface="Arial" panose="020B0604020202020204" pitchFamily="34" charset="0"/>
              <a:buChar char="•"/>
            </a:pPr>
            <a:r>
              <a:rPr lang="en-US" altLang="en-US" sz="2600" dirty="0">
                <a:latin typeface="+mn-lt"/>
              </a:rPr>
              <a:t>Infants with severe pulmonary dysfunction may not tolerate 1‐lung ventilation making it difficult to use MIS.</a:t>
            </a:r>
          </a:p>
          <a:p>
            <a:pPr marL="293688" indent="-293688" algn="l" eaLnBrk="1" hangingPunct="1">
              <a:buFont typeface="Arial" panose="020B0604020202020204" pitchFamily="34" charset="0"/>
              <a:buChar char="•"/>
            </a:pPr>
            <a:r>
              <a:rPr lang="en-US" altLang="en-US" sz="2600" dirty="0">
                <a:latin typeface="+mn-lt"/>
              </a:rPr>
              <a:t>Infants with large defects may not tolerate primary closure of the abdomen once the hernia is reduced – may require a patch closure, silastic pouch or chimney prosthesis</a:t>
            </a:r>
          </a:p>
          <a:p>
            <a:pPr marL="293688" indent="-293688" algn="l" eaLnBrk="1" hangingPunct="1">
              <a:buFont typeface="Arial" panose="020B0604020202020204" pitchFamily="34" charset="0"/>
              <a:buChar char="•"/>
            </a:pPr>
            <a:r>
              <a:rPr lang="en-US" altLang="en-US" sz="2600" dirty="0">
                <a:latin typeface="+mn-lt"/>
              </a:rPr>
              <a:t>In such cases, lower extremity venous access is best avoided due to IVC compression after reduction of hernia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0"/>
            <a:ext cx="8305800" cy="5486117"/>
          </a:xfrm>
          <a:prstGeom prst="rect">
            <a:avLst/>
          </a:prstGeom>
        </p:spPr>
        <p:txBody>
          <a:bodyPr wrap="square">
            <a:spAutoFit/>
          </a:bodyPr>
          <a:lstStyle/>
          <a:p>
            <a:pPr algn="l">
              <a:defRPr/>
            </a:pPr>
            <a:r>
              <a:rPr lang="en-US" sz="4000" dirty="0">
                <a:ea typeface="Heiti SC Light" charset="0"/>
                <a:cs typeface="Arial"/>
              </a:rPr>
              <a:t>CDH: Anesthetic Management</a:t>
            </a:r>
          </a:p>
          <a:p>
            <a:pPr algn="l">
              <a:defRPr/>
            </a:pPr>
            <a:endParaRPr lang="en-US" sz="2250" dirty="0">
              <a:ea typeface="Heiti SC Light" charset="0"/>
              <a:cs typeface="Arial"/>
            </a:endParaRPr>
          </a:p>
          <a:p>
            <a:pPr marL="342900" indent="-342900">
              <a:buFont typeface="Arial" panose="020B0604020202020204" pitchFamily="34" charset="0"/>
              <a:buChar char="•"/>
              <a:defRPr/>
            </a:pPr>
            <a:r>
              <a:rPr lang="en-US" sz="2400" dirty="0">
                <a:ea typeface="Heiti SC Light" charset="0"/>
                <a:cs typeface="Arial"/>
              </a:rPr>
              <a:t>Ventilation strategy: Use of low PIP, adequate PEEP, small tidal volumes to maintain oxygenation, avoid atelectasis and </a:t>
            </a:r>
            <a:r>
              <a:rPr lang="en-US" sz="2400" dirty="0" err="1">
                <a:ea typeface="Heiti SC Light" charset="0"/>
                <a:cs typeface="Arial"/>
              </a:rPr>
              <a:t>volu</a:t>
            </a:r>
            <a:r>
              <a:rPr lang="en-US" sz="2400" dirty="0">
                <a:ea typeface="Heiti SC Light" charset="0"/>
                <a:cs typeface="Arial"/>
              </a:rPr>
              <a:t>-trauma, avoid acidosis</a:t>
            </a:r>
          </a:p>
          <a:p>
            <a:pPr marL="342900" indent="-342900">
              <a:buFont typeface="Arial" panose="020B0604020202020204" pitchFamily="34" charset="0"/>
              <a:buChar char="•"/>
              <a:defRPr/>
            </a:pPr>
            <a:r>
              <a:rPr lang="en-US" sz="2400" dirty="0">
                <a:ea typeface="Heiti SC Light" charset="0"/>
                <a:cs typeface="Arial"/>
              </a:rPr>
              <a:t>Meticulous attention to temp maintenance</a:t>
            </a:r>
          </a:p>
          <a:p>
            <a:pPr marL="635000" indent="-279400" algn="l">
              <a:buFont typeface="System Font Regular"/>
              <a:buChar char="-"/>
              <a:defRPr/>
            </a:pPr>
            <a:r>
              <a:rPr lang="en-US" sz="2400" dirty="0">
                <a:ea typeface="Heiti SC Light" charset="0"/>
                <a:cs typeface="Arial"/>
              </a:rPr>
              <a:t>Hypothermia increases PVR, R‐L shunting and O</a:t>
            </a:r>
            <a:r>
              <a:rPr lang="en-US" sz="2400" baseline="-25000" dirty="0">
                <a:ea typeface="Heiti SC Light" charset="0"/>
                <a:cs typeface="Arial"/>
              </a:rPr>
              <a:t>2</a:t>
            </a:r>
            <a:r>
              <a:rPr lang="en-US" sz="2400" dirty="0">
                <a:ea typeface="Heiti SC Light" charset="0"/>
                <a:cs typeface="Arial"/>
              </a:rPr>
              <a:t> consumption causing tissue hypoxia and acidosis</a:t>
            </a:r>
          </a:p>
          <a:p>
            <a:pPr marL="635000" indent="-279400" algn="l">
              <a:buFont typeface="System Font Regular"/>
              <a:buChar char="-"/>
              <a:defRPr/>
            </a:pPr>
            <a:r>
              <a:rPr lang="en-US" sz="2400" dirty="0">
                <a:ea typeface="Heiti SC Light" charset="0"/>
                <a:cs typeface="Arial"/>
              </a:rPr>
              <a:t>Acidosis leads to pulmonary vasoconstriction and decrease in SpO</a:t>
            </a:r>
            <a:r>
              <a:rPr lang="en-US" sz="2400" baseline="-25000" dirty="0">
                <a:ea typeface="Heiti SC Light" charset="0"/>
                <a:cs typeface="Arial"/>
              </a:rPr>
              <a:t>2</a:t>
            </a:r>
            <a:endParaRPr lang="en-US" sz="2400" dirty="0">
              <a:ea typeface="Heiti SC Light" charset="0"/>
              <a:cs typeface="Arial"/>
            </a:endParaRPr>
          </a:p>
          <a:p>
            <a:pPr marL="342900" indent="-342900">
              <a:buFont typeface="Arial" panose="020B0604020202020204" pitchFamily="34" charset="0"/>
              <a:buChar char="•"/>
              <a:defRPr/>
            </a:pPr>
            <a:r>
              <a:rPr lang="en-US" sz="2400" dirty="0">
                <a:ea typeface="Heiti SC Light" charset="0"/>
                <a:cs typeface="Arial"/>
              </a:rPr>
              <a:t>N</a:t>
            </a:r>
            <a:r>
              <a:rPr lang="en-US" sz="2400" baseline="-25000" dirty="0">
                <a:ea typeface="Heiti SC Light" charset="0"/>
                <a:cs typeface="Arial"/>
              </a:rPr>
              <a:t>2</a:t>
            </a:r>
            <a:r>
              <a:rPr lang="en-US" sz="2400" dirty="0">
                <a:ea typeface="Heiti SC Light" charset="0"/>
                <a:cs typeface="Arial"/>
              </a:rPr>
              <a:t>O should be avoided to maintain higher FiO</a:t>
            </a:r>
            <a:r>
              <a:rPr lang="en-US" sz="2400" baseline="-25000" dirty="0">
                <a:ea typeface="Heiti SC Light" charset="0"/>
                <a:cs typeface="Arial"/>
              </a:rPr>
              <a:t>2</a:t>
            </a:r>
            <a:r>
              <a:rPr lang="en-US" sz="2400" dirty="0">
                <a:ea typeface="Heiti SC Light" charset="0"/>
                <a:cs typeface="Arial"/>
              </a:rPr>
              <a:t> and avoid distension of bowel loops in chest</a:t>
            </a:r>
          </a:p>
          <a:p>
            <a:pPr marL="342900" indent="-342900">
              <a:buFont typeface="Arial" panose="020B0604020202020204" pitchFamily="34" charset="0"/>
              <a:buChar char="•"/>
              <a:defRPr/>
            </a:pPr>
            <a:r>
              <a:rPr lang="en-US" sz="2400" dirty="0">
                <a:ea typeface="Heiti SC Light" charset="0"/>
                <a:cs typeface="Arial"/>
              </a:rPr>
              <a:t>Anesthetic agents selected on the basis of cardiopulmonary status</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33400" y="304800"/>
            <a:ext cx="8458646" cy="5558445"/>
          </a:xfrm>
          <a:prstGeom prst="rect">
            <a:avLst/>
          </a:prstGeom>
        </p:spPr>
        <p:txBody>
          <a:bodyPr>
            <a:spAutoFit/>
          </a:bodyPr>
          <a:lstStyle/>
          <a:p>
            <a:pPr algn="l">
              <a:defRPr/>
            </a:pPr>
            <a:r>
              <a:rPr lang="en-US" sz="4800" dirty="0">
                <a:ea typeface="Heiti SC Light" charset="0"/>
                <a:cs typeface="Arial"/>
              </a:rPr>
              <a:t>CDH: Outcomes</a:t>
            </a:r>
          </a:p>
          <a:p>
            <a:pPr marL="285750" indent="-285750" algn="l">
              <a:buFont typeface="Arial" panose="020B0604020202020204" pitchFamily="34" charset="0"/>
              <a:buChar char="•"/>
              <a:defRPr/>
            </a:pPr>
            <a:endParaRPr lang="en-US" sz="1266" dirty="0">
              <a:ea typeface="Heiti SC Light" charset="0"/>
              <a:cs typeface="Arial"/>
            </a:endParaRPr>
          </a:p>
          <a:p>
            <a:pPr marL="293688" indent="-293688">
              <a:buFont typeface="Arial" panose="020B0604020202020204" pitchFamily="34" charset="0"/>
              <a:buChar char="•"/>
              <a:defRPr/>
            </a:pPr>
            <a:r>
              <a:rPr lang="en-US" sz="2800" dirty="0">
                <a:ea typeface="Heiti SC Light" charset="0"/>
                <a:cs typeface="Arial"/>
              </a:rPr>
              <a:t>Long term pulmonary complications:</a:t>
            </a:r>
          </a:p>
          <a:p>
            <a:pPr marL="571500" lvl="1" indent="-277813">
              <a:buFont typeface="System Font Regular"/>
              <a:buChar char="-"/>
              <a:defRPr/>
            </a:pPr>
            <a:r>
              <a:rPr lang="en-US" sz="2531" dirty="0">
                <a:ea typeface="Heiti SC Light" charset="0"/>
                <a:cs typeface="Arial"/>
              </a:rPr>
              <a:t>Chronic lung disease from ventilator associated injury</a:t>
            </a:r>
          </a:p>
          <a:p>
            <a:pPr marL="571500" lvl="1" indent="-277813">
              <a:buFont typeface="System Font Regular"/>
              <a:buChar char="-"/>
              <a:defRPr/>
            </a:pPr>
            <a:r>
              <a:rPr lang="en-US" sz="2531" dirty="0">
                <a:ea typeface="Heiti SC Light" charset="0"/>
                <a:cs typeface="Arial"/>
              </a:rPr>
              <a:t>25% of survivors have obstructive lung disease</a:t>
            </a:r>
          </a:p>
          <a:p>
            <a:pPr marL="571500" lvl="1" indent="-277813">
              <a:buFont typeface="System Font Regular"/>
              <a:buChar char="-"/>
              <a:defRPr/>
            </a:pPr>
            <a:r>
              <a:rPr lang="en-US" sz="2531" dirty="0">
                <a:ea typeface="Heiti SC Light" charset="0"/>
                <a:cs typeface="Arial"/>
              </a:rPr>
              <a:t>Need for bronchodilators, inhaled steroids, tracheostomy</a:t>
            </a:r>
          </a:p>
          <a:p>
            <a:pPr marL="293688" indent="-293688">
              <a:buFont typeface="Arial" panose="020B0604020202020204" pitchFamily="34" charset="0"/>
              <a:buChar char="•"/>
              <a:defRPr/>
            </a:pPr>
            <a:r>
              <a:rPr lang="en-US" sz="2800" dirty="0">
                <a:ea typeface="Heiti SC Light" charset="0"/>
                <a:cs typeface="Arial"/>
              </a:rPr>
              <a:t>GI complications:</a:t>
            </a:r>
          </a:p>
          <a:p>
            <a:pPr marL="571500" indent="-277813" algn="l">
              <a:buFont typeface="System Font Regular"/>
              <a:buChar char="-"/>
              <a:defRPr/>
            </a:pPr>
            <a:r>
              <a:rPr lang="en-US" sz="2531" dirty="0">
                <a:ea typeface="Heiti SC Light" charset="0"/>
                <a:cs typeface="Arial"/>
              </a:rPr>
              <a:t>Oral aversion, </a:t>
            </a:r>
          </a:p>
          <a:p>
            <a:pPr marL="571500" indent="-277813" algn="l">
              <a:buFont typeface="System Font Regular"/>
              <a:buChar char="-"/>
              <a:defRPr/>
            </a:pPr>
            <a:r>
              <a:rPr lang="en-US" sz="2531" dirty="0">
                <a:ea typeface="Heiti SC Light" charset="0"/>
                <a:cs typeface="Arial"/>
              </a:rPr>
              <a:t>GERD in 45‐90%</a:t>
            </a:r>
          </a:p>
          <a:p>
            <a:pPr marL="293688" indent="-293688">
              <a:buFont typeface="Arial" panose="020B0604020202020204" pitchFamily="34" charset="0"/>
              <a:buChar char="•"/>
              <a:defRPr/>
            </a:pPr>
            <a:r>
              <a:rPr lang="en-US" sz="2800" dirty="0">
                <a:ea typeface="Heiti SC Light" charset="0"/>
                <a:cs typeface="Arial"/>
              </a:rPr>
              <a:t>Neurocognitive disorders including motor and language deficits especially in those who required ECMO</a:t>
            </a:r>
          </a:p>
          <a:p>
            <a:pPr marL="293688" indent="-293688">
              <a:buFont typeface="Arial" panose="020B0604020202020204" pitchFamily="34" charset="0"/>
              <a:buChar char="•"/>
              <a:defRPr/>
            </a:pPr>
            <a:r>
              <a:rPr lang="en-US" sz="2800" dirty="0">
                <a:ea typeface="Heiti SC Light" charset="0"/>
                <a:cs typeface="Arial"/>
              </a:rPr>
              <a:t>Chest wall deformities and scoliosis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0031" y="76200"/>
            <a:ext cx="5693569" cy="1142999"/>
          </a:xfrm>
        </p:spPr>
        <p:txBody>
          <a:bodyPr anchor="ctr">
            <a:normAutofit/>
          </a:bodyPr>
          <a:lstStyle/>
          <a:p>
            <a:pPr algn="l">
              <a:defRPr/>
            </a:pPr>
            <a:r>
              <a:rPr lang="en-US" dirty="0">
                <a:latin typeface="+mn-lt"/>
                <a:cs typeface="Arial"/>
              </a:rPr>
              <a:t>CDH ‐ Survival</a:t>
            </a:r>
          </a:p>
        </p:txBody>
      </p:sp>
      <p:sp>
        <p:nvSpPr>
          <p:cNvPr id="67586" name="Text Placeholder 2"/>
          <p:cNvSpPr>
            <a:spLocks noGrp="1"/>
          </p:cNvSpPr>
          <p:nvPr>
            <p:ph type="body" idx="1"/>
          </p:nvPr>
        </p:nvSpPr>
        <p:spPr bwMode="auto">
          <a:xfrm>
            <a:off x="235743" y="1374661"/>
            <a:ext cx="4830961" cy="548333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Ctr="0" compatLnSpc="1">
            <a:prstTxWarp prst="textNoShape">
              <a:avLst/>
            </a:prstTxWarp>
            <a:noAutofit/>
          </a:bodyPr>
          <a:lstStyle/>
          <a:p>
            <a:pPr marL="293688" indent="-293688" algn="l">
              <a:spcBef>
                <a:spcPct val="0"/>
              </a:spcBef>
              <a:buFont typeface="Arial" panose="020B0604020202020204" pitchFamily="34" charset="0"/>
              <a:buChar char="•"/>
            </a:pPr>
            <a:r>
              <a:rPr lang="en-US" altLang="en-US" sz="2000" dirty="0"/>
              <a:t>Survival improved from 40‐60% in 1980s to 70‐80% in 1990s</a:t>
            </a:r>
          </a:p>
          <a:p>
            <a:pPr marL="293688" indent="-293688" algn="l">
              <a:spcBef>
                <a:spcPct val="0"/>
              </a:spcBef>
              <a:buFont typeface="Arial" panose="020B0604020202020204" pitchFamily="34" charset="0"/>
              <a:buChar char="•"/>
            </a:pPr>
            <a:endParaRPr lang="en-US" altLang="en-US" sz="2000" dirty="0"/>
          </a:p>
          <a:p>
            <a:pPr marL="293688" indent="-293688" algn="l">
              <a:spcBef>
                <a:spcPct val="0"/>
              </a:spcBef>
              <a:buFont typeface="Arial" panose="020B0604020202020204" pitchFamily="34" charset="0"/>
              <a:buChar char="•"/>
            </a:pPr>
            <a:r>
              <a:rPr lang="en-US" altLang="en-US" sz="2000" dirty="0"/>
              <a:t>Improved survival largely credited to strategy of delaying surgery for neonatal stabilization, use of techniques such as ventilation with low tidal volumes and permissive </a:t>
            </a:r>
            <a:r>
              <a:rPr lang="en-US" altLang="en-US" sz="2000" dirty="0" err="1"/>
              <a:t>hypercapnea</a:t>
            </a:r>
            <a:r>
              <a:rPr lang="en-US" altLang="en-US" sz="2000" dirty="0"/>
              <a:t> to avoid barotrauma, ECMO.</a:t>
            </a:r>
          </a:p>
          <a:p>
            <a:pPr marL="293688" indent="-293688" algn="l">
              <a:spcBef>
                <a:spcPct val="0"/>
              </a:spcBef>
              <a:buFont typeface="Arial" panose="020B0604020202020204" pitchFamily="34" charset="0"/>
              <a:buChar char="•"/>
            </a:pPr>
            <a:endParaRPr lang="en-US" altLang="en-US" sz="2000" dirty="0"/>
          </a:p>
          <a:p>
            <a:pPr marL="293688" indent="-293688" algn="l">
              <a:spcBef>
                <a:spcPct val="0"/>
              </a:spcBef>
              <a:buFont typeface="Arial" panose="020B0604020202020204" pitchFamily="34" charset="0"/>
              <a:buChar char="•"/>
            </a:pPr>
            <a:r>
              <a:rPr lang="en-US" altLang="en-US" sz="2000" dirty="0"/>
              <a:t>Survival and long-term sequelae in survivors are inversely proportional to severity of pulmonary hypoplasia and pulmonary HTN.</a:t>
            </a:r>
          </a:p>
          <a:p>
            <a:pPr marL="293688" indent="-293688" algn="l">
              <a:spcBef>
                <a:spcPct val="0"/>
              </a:spcBef>
              <a:buFont typeface="Arial" panose="020B0604020202020204" pitchFamily="34" charset="0"/>
              <a:buChar char="•"/>
            </a:pPr>
            <a:endParaRPr lang="en-US" altLang="en-US" sz="2000" dirty="0"/>
          </a:p>
          <a:p>
            <a:pPr marL="293688" indent="-293688" algn="l">
              <a:spcBef>
                <a:spcPct val="0"/>
              </a:spcBef>
              <a:buFont typeface="Arial" panose="020B0604020202020204" pitchFamily="34" charset="0"/>
              <a:buChar char="•"/>
            </a:pPr>
            <a:r>
              <a:rPr lang="en-US" altLang="en-US" sz="2000" dirty="0"/>
              <a:t>Mortality figures distorted by number of</a:t>
            </a:r>
            <a:br>
              <a:rPr lang="en-US" altLang="en-US" sz="2000" dirty="0"/>
            </a:br>
            <a:r>
              <a:rPr lang="en-US" altLang="en-US" sz="2000" dirty="0"/>
              <a:t>stillbirths and pregnancy terminations</a:t>
            </a:r>
          </a:p>
        </p:txBody>
      </p:sp>
      <p:pic>
        <p:nvPicPr>
          <p:cNvPr id="67587" name="Picture 3" descr="Screen Shot 2015-09-20 at 1.18.27 PM.png"/>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638800" y="1219199"/>
            <a:ext cx="2893669" cy="4890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med"/>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1"/>
          <p:cNvSpPr>
            <a:spLocks noGrp="1" noChangeArrowheads="1"/>
          </p:cNvSpPr>
          <p:nvPr>
            <p:ph type="title"/>
          </p:nvPr>
        </p:nvSpPr>
        <p:spPr>
          <a:xfrm>
            <a:off x="250031" y="5016925"/>
            <a:ext cx="8643938" cy="1535906"/>
          </a:xfrm>
        </p:spPr>
        <p:txBody>
          <a:bodyPr>
            <a:normAutofit/>
          </a:bodyPr>
          <a:lstStyle/>
          <a:p>
            <a:pPr eaLnBrk="1" hangingPunct="1">
              <a:defRPr/>
            </a:pPr>
            <a:r>
              <a:rPr lang="en-US" dirty="0" err="1">
                <a:latin typeface="+mn-lt"/>
              </a:rPr>
              <a:t>Tracheo</a:t>
            </a:r>
            <a:r>
              <a:rPr lang="en-US" dirty="0">
                <a:latin typeface="+mn-lt"/>
              </a:rPr>
              <a:t>-Esophageal Fistula</a:t>
            </a:r>
          </a:p>
        </p:txBody>
      </p:sp>
      <p:pic>
        <p:nvPicPr>
          <p:cNvPr id="2" name="Picture 1"/>
          <p:cNvPicPr>
            <a:picLocks noChangeAspect="1"/>
          </p:cNvPicPr>
          <p:nvPr/>
        </p:nvPicPr>
        <p:blipFill>
          <a:blip r:embed="rId2"/>
          <a:stretch>
            <a:fillRect/>
          </a:stretch>
        </p:blipFill>
        <p:spPr>
          <a:xfrm>
            <a:off x="2775857" y="563987"/>
            <a:ext cx="3592286" cy="4452938"/>
          </a:xfrm>
          <a:prstGeom prst="rect">
            <a:avLst/>
          </a:prstGeom>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65029" y="5304234"/>
            <a:ext cx="8643938" cy="901898"/>
          </a:xfrm>
        </p:spPr>
        <p:txBody>
          <a:bodyPr>
            <a:normAutofit/>
          </a:bodyPr>
          <a:lstStyle/>
          <a:p>
            <a:pPr>
              <a:defRPr/>
            </a:pPr>
            <a:r>
              <a:rPr lang="en-US" sz="4000" dirty="0">
                <a:latin typeface="+mn-lt"/>
              </a:rPr>
              <a:t>Bird’s Eye View</a:t>
            </a:r>
            <a:r>
              <a:rPr lang="mr-IN" sz="4000" dirty="0">
                <a:latin typeface="+mn-lt"/>
              </a:rPr>
              <a:t>…</a:t>
            </a:r>
            <a:endParaRPr lang="en-US" sz="4000" dirty="0">
              <a:latin typeface="+mn-lt"/>
            </a:endParaRPr>
          </a:p>
        </p:txBody>
      </p:sp>
      <p:pic>
        <p:nvPicPr>
          <p:cNvPr id="6963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321719" y="482203"/>
            <a:ext cx="4339828" cy="4822031"/>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7" name="Rectangle 1"/>
          <p:cNvSpPr>
            <a:spLocks noChangeArrowheads="1"/>
          </p:cNvSpPr>
          <p:nvPr/>
        </p:nvSpPr>
        <p:spPr bwMode="auto">
          <a:xfrm>
            <a:off x="381000" y="228600"/>
            <a:ext cx="73914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414141"/>
                </a:solidFill>
                <a:latin typeface="Gill Sans Light" charset="0"/>
                <a:ea typeface="Heiti SC Light" charset="-122"/>
                <a:sym typeface="Gill Sans Light" charset="0"/>
              </a:defRPr>
            </a:lvl1pPr>
            <a:lvl2pPr marL="742950" indent="-285750" eaLnBrk="0" hangingPunct="0">
              <a:defRPr sz="4200">
                <a:solidFill>
                  <a:srgbClr val="414141"/>
                </a:solidFill>
                <a:latin typeface="Gill Sans Light" charset="0"/>
                <a:ea typeface="Heiti SC Light" charset="-122"/>
                <a:sym typeface="Gill Sans Light" charset="0"/>
              </a:defRPr>
            </a:lvl2pPr>
            <a:lvl3pPr marL="1143000" indent="-228600" eaLnBrk="0" hangingPunct="0">
              <a:defRPr sz="4200">
                <a:solidFill>
                  <a:srgbClr val="414141"/>
                </a:solidFill>
                <a:latin typeface="Gill Sans Light" charset="0"/>
                <a:ea typeface="Heiti SC Light" charset="-122"/>
                <a:sym typeface="Gill Sans Light" charset="0"/>
              </a:defRPr>
            </a:lvl3pPr>
            <a:lvl4pPr marL="1600200" indent="-228600" eaLnBrk="0" hangingPunct="0">
              <a:defRPr sz="4200">
                <a:solidFill>
                  <a:srgbClr val="414141"/>
                </a:solidFill>
                <a:latin typeface="Gill Sans Light" charset="0"/>
                <a:ea typeface="Heiti SC Light" charset="-122"/>
                <a:sym typeface="Gill Sans Light" charset="0"/>
              </a:defRPr>
            </a:lvl4pPr>
            <a:lvl5pPr marL="2057400" indent="-228600" eaLnBrk="0" hangingPunct="0">
              <a:defRPr sz="4200">
                <a:solidFill>
                  <a:srgbClr val="414141"/>
                </a:solidFill>
                <a:latin typeface="Gill Sans Light" charset="0"/>
                <a:ea typeface="Heiti SC Light" charset="-122"/>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9pPr>
          </a:lstStyle>
          <a:p>
            <a:pPr eaLnBrk="1" hangingPunct="1"/>
            <a:r>
              <a:rPr lang="en-US" altLang="en-US" sz="3600" dirty="0">
                <a:latin typeface="+mn-lt"/>
              </a:rPr>
              <a:t>Esophageal Atresia and </a:t>
            </a:r>
            <a:r>
              <a:rPr lang="en-US" altLang="en-US" sz="3600" dirty="0" err="1">
                <a:latin typeface="+mn-lt"/>
              </a:rPr>
              <a:t>Tracheo</a:t>
            </a:r>
            <a:r>
              <a:rPr lang="en-US" altLang="en-US" sz="3600" dirty="0">
                <a:latin typeface="+mn-lt"/>
              </a:rPr>
              <a:t>-esophageal Fistula (EA and TEF)</a:t>
            </a:r>
          </a:p>
        </p:txBody>
      </p:sp>
      <p:sp>
        <p:nvSpPr>
          <p:cNvPr id="70658" name="Rectangle 2"/>
          <p:cNvSpPr>
            <a:spLocks noChangeArrowheads="1"/>
          </p:cNvSpPr>
          <p:nvPr/>
        </p:nvSpPr>
        <p:spPr bwMode="auto">
          <a:xfrm>
            <a:off x="381000" y="1599438"/>
            <a:ext cx="8330803" cy="2473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571500" indent="-571500" eaLnBrk="0" hangingPunct="0">
              <a:defRPr sz="4200">
                <a:solidFill>
                  <a:srgbClr val="414141"/>
                </a:solidFill>
                <a:latin typeface="Gill Sans Light" charset="0"/>
                <a:ea typeface="Heiti SC Light" charset="-122"/>
                <a:sym typeface="Gill Sans Light" charset="0"/>
              </a:defRPr>
            </a:lvl1pPr>
            <a:lvl2pPr marL="742950" indent="-285750" eaLnBrk="0" hangingPunct="0">
              <a:defRPr sz="4200">
                <a:solidFill>
                  <a:srgbClr val="414141"/>
                </a:solidFill>
                <a:latin typeface="Gill Sans Light" charset="0"/>
                <a:ea typeface="Heiti SC Light" charset="-122"/>
                <a:sym typeface="Gill Sans Light" charset="0"/>
              </a:defRPr>
            </a:lvl2pPr>
            <a:lvl3pPr marL="1143000" indent="-228600" eaLnBrk="0" hangingPunct="0">
              <a:defRPr sz="4200">
                <a:solidFill>
                  <a:srgbClr val="414141"/>
                </a:solidFill>
                <a:latin typeface="Gill Sans Light" charset="0"/>
                <a:ea typeface="Heiti SC Light" charset="-122"/>
                <a:sym typeface="Gill Sans Light" charset="0"/>
              </a:defRPr>
            </a:lvl3pPr>
            <a:lvl4pPr marL="1600200" indent="-228600" eaLnBrk="0" hangingPunct="0">
              <a:defRPr sz="4200">
                <a:solidFill>
                  <a:srgbClr val="414141"/>
                </a:solidFill>
                <a:latin typeface="Gill Sans Light" charset="0"/>
                <a:ea typeface="Heiti SC Light" charset="-122"/>
                <a:sym typeface="Gill Sans Light" charset="0"/>
              </a:defRPr>
            </a:lvl4pPr>
            <a:lvl5pPr marL="2057400" indent="-228600" eaLnBrk="0" hangingPunct="0">
              <a:defRPr sz="4200">
                <a:solidFill>
                  <a:srgbClr val="414141"/>
                </a:solidFill>
                <a:latin typeface="Gill Sans Light" charset="0"/>
                <a:ea typeface="Heiti SC Light" charset="-122"/>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9pPr>
          </a:lstStyle>
          <a:p>
            <a:pPr marL="355600" indent="-355600" algn="l" eaLnBrk="1" hangingPunct="1">
              <a:buFont typeface="Arial" panose="020B0604020202020204" pitchFamily="34" charset="0"/>
              <a:buChar char="•"/>
            </a:pPr>
            <a:r>
              <a:rPr lang="en-US" altLang="en-US" sz="3094" dirty="0">
                <a:latin typeface="+mn-lt"/>
              </a:rPr>
              <a:t>Incidence: 1:2500 – 1:4000 live births</a:t>
            </a:r>
          </a:p>
          <a:p>
            <a:pPr marL="355600" indent="-355600" algn="l" eaLnBrk="1" hangingPunct="1">
              <a:buFont typeface="Arial" panose="020B0604020202020204" pitchFamily="34" charset="0"/>
              <a:buChar char="•"/>
            </a:pPr>
            <a:r>
              <a:rPr lang="en-US" altLang="en-US" sz="3094" dirty="0">
                <a:latin typeface="+mn-lt"/>
              </a:rPr>
              <a:t>Gender: M &gt; F ratio of 25:3</a:t>
            </a:r>
          </a:p>
          <a:p>
            <a:pPr marL="355600" indent="-355600" algn="l" eaLnBrk="1" hangingPunct="1">
              <a:buFont typeface="Arial" panose="020B0604020202020204" pitchFamily="34" charset="0"/>
              <a:buChar char="•"/>
            </a:pPr>
            <a:r>
              <a:rPr lang="en-US" altLang="en-US" sz="3094" dirty="0">
                <a:latin typeface="+mn-lt"/>
              </a:rPr>
              <a:t>Other congenital defects in 30‐50%</a:t>
            </a:r>
          </a:p>
          <a:p>
            <a:pPr marL="355600" indent="-355600" algn="l" eaLnBrk="1" hangingPunct="1">
              <a:buFont typeface="Arial" panose="020B0604020202020204" pitchFamily="34" charset="0"/>
              <a:buChar char="•"/>
            </a:pPr>
            <a:r>
              <a:rPr lang="en-US" altLang="en-US" sz="3094" dirty="0">
                <a:latin typeface="+mn-lt"/>
              </a:rPr>
              <a:t>50‐70% in infants with isolated EA</a:t>
            </a:r>
          </a:p>
          <a:p>
            <a:pPr marL="355600" indent="-355600" algn="l" eaLnBrk="1" hangingPunct="1">
              <a:buFont typeface="Arial" panose="020B0604020202020204" pitchFamily="34" charset="0"/>
              <a:buChar char="•"/>
            </a:pPr>
            <a:r>
              <a:rPr lang="en-US" altLang="en-US" sz="3094" dirty="0">
                <a:latin typeface="+mn-lt"/>
              </a:rPr>
              <a:t>Least common with H‐type fistula</a:t>
            </a:r>
          </a:p>
        </p:txBody>
      </p:sp>
      <p:pic>
        <p:nvPicPr>
          <p:cNvPr id="70659" name="Picture 3"/>
          <p:cNvPicPr>
            <a:picLocks noChangeAspect="1"/>
          </p:cNvPicPr>
          <p:nvPr/>
        </p:nvPicPr>
        <p:blipFill>
          <a:blip r:embed="rId2">
            <a:extLst>
              <a:ext uri="{28A0092B-C50C-407E-A947-70E740481C1C}">
                <a14:useLocalDpi xmlns:a14="http://schemas.microsoft.com/office/drawing/2010/main" val="0"/>
              </a:ext>
            </a:extLst>
          </a:blip>
          <a:srcRect l="11633" t="34280" r="29935" b="44315"/>
          <a:stretch>
            <a:fillRect/>
          </a:stretch>
        </p:blipFill>
        <p:spPr bwMode="auto">
          <a:xfrm>
            <a:off x="1600199" y="3998448"/>
            <a:ext cx="5606855" cy="18689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304800"/>
            <a:ext cx="7535466" cy="5447645"/>
          </a:xfrm>
          <a:prstGeom prst="rect">
            <a:avLst/>
          </a:prstGeom>
        </p:spPr>
        <p:txBody>
          <a:bodyPr wrap="square">
            <a:spAutoFit/>
          </a:bodyPr>
          <a:lstStyle/>
          <a:p>
            <a:pPr algn="l">
              <a:defRPr/>
            </a:pPr>
            <a:r>
              <a:rPr lang="en-US" sz="4000" dirty="0">
                <a:cs typeface="Arial" panose="020B0604020202020204" pitchFamily="34" charset="0"/>
              </a:rPr>
              <a:t>EA and TEF: VACTERL Association</a:t>
            </a:r>
          </a:p>
          <a:p>
            <a:pPr>
              <a:defRPr/>
            </a:pPr>
            <a:r>
              <a:rPr lang="en-US" sz="2200" i="1" dirty="0">
                <a:cs typeface="Arial" panose="020B0604020202020204" pitchFamily="34" charset="0"/>
              </a:rPr>
              <a:t>20‐25% of infants with EA have at least</a:t>
            </a:r>
            <a:r>
              <a:rPr lang="en-US" sz="2200" b="1" i="1" dirty="0">
                <a:cs typeface="Arial" panose="020B0604020202020204" pitchFamily="34" charset="0"/>
              </a:rPr>
              <a:t> 3 </a:t>
            </a:r>
            <a:r>
              <a:rPr lang="en-US" sz="2200" i="1" dirty="0">
                <a:cs typeface="Arial" panose="020B0604020202020204" pitchFamily="34" charset="0"/>
              </a:rPr>
              <a:t>of the VACTERL lesions</a:t>
            </a:r>
          </a:p>
          <a:p>
            <a:pPr marL="285750" indent="-285750">
              <a:buFont typeface="Arial" panose="020B0604020202020204" pitchFamily="34" charset="0"/>
              <a:buChar char="•"/>
              <a:defRPr/>
            </a:pPr>
            <a:r>
              <a:rPr lang="en-US" sz="2400" b="1" dirty="0">
                <a:cs typeface="Arial" panose="020B0604020202020204" pitchFamily="34" charset="0"/>
              </a:rPr>
              <a:t>Vertebral (15%)- </a:t>
            </a:r>
            <a:r>
              <a:rPr lang="en-US" sz="2400" dirty="0">
                <a:cs typeface="Arial" panose="020B0604020202020204" pitchFamily="34" charset="0"/>
              </a:rPr>
              <a:t>Hemivertebrae, scoliosis, rib deformities</a:t>
            </a:r>
          </a:p>
          <a:p>
            <a:pPr marL="285750" indent="-285750">
              <a:buFont typeface="Arial" panose="020B0604020202020204" pitchFamily="34" charset="0"/>
              <a:buChar char="•"/>
              <a:defRPr/>
            </a:pPr>
            <a:r>
              <a:rPr lang="en-US" sz="2400" b="1" dirty="0">
                <a:cs typeface="Arial" panose="020B0604020202020204" pitchFamily="34" charset="0"/>
              </a:rPr>
              <a:t>Anal (24%) </a:t>
            </a:r>
            <a:r>
              <a:rPr lang="en-US" sz="2400" dirty="0">
                <a:cs typeface="Arial" panose="020B0604020202020204" pitchFamily="34" charset="0"/>
              </a:rPr>
              <a:t>-Imperforate anus, cloacal deformities, duodenal or ileal atresia, malrotation</a:t>
            </a:r>
          </a:p>
          <a:p>
            <a:pPr marL="285750" indent="-285750">
              <a:buFont typeface="Arial" panose="020B0604020202020204" pitchFamily="34" charset="0"/>
              <a:buChar char="•"/>
              <a:defRPr/>
            </a:pPr>
            <a:r>
              <a:rPr lang="en-US" sz="2400" b="1" dirty="0">
                <a:cs typeface="Arial" panose="020B0604020202020204" pitchFamily="34" charset="0"/>
              </a:rPr>
              <a:t>Cardiac </a:t>
            </a:r>
            <a:r>
              <a:rPr lang="en-US" sz="2400" dirty="0">
                <a:cs typeface="Arial" panose="020B0604020202020204" pitchFamily="34" charset="0"/>
              </a:rPr>
              <a:t>(25‐30%) -VSD, TOF, PDA, ASD, AV canal, R sided aortic arch</a:t>
            </a:r>
          </a:p>
          <a:p>
            <a:pPr marL="285750" indent="-285750">
              <a:buFont typeface="Arial" panose="020B0604020202020204" pitchFamily="34" charset="0"/>
              <a:buChar char="•"/>
              <a:defRPr/>
            </a:pPr>
            <a:r>
              <a:rPr lang="en-US" sz="2400" b="1" dirty="0">
                <a:cs typeface="Arial" panose="020B0604020202020204" pitchFamily="34" charset="0"/>
              </a:rPr>
              <a:t>Tracheoesophageal EA, TEF</a:t>
            </a:r>
            <a:endParaRPr lang="en-US" sz="2400" dirty="0">
              <a:cs typeface="Arial" panose="020B0604020202020204" pitchFamily="34" charset="0"/>
            </a:endParaRPr>
          </a:p>
          <a:p>
            <a:pPr marL="285750" indent="-285750">
              <a:buFont typeface="Arial" panose="020B0604020202020204" pitchFamily="34" charset="0"/>
              <a:buChar char="•"/>
              <a:defRPr/>
            </a:pPr>
            <a:r>
              <a:rPr lang="en-US" sz="2400" b="1" dirty="0">
                <a:cs typeface="Arial" panose="020B0604020202020204" pitchFamily="34" charset="0"/>
              </a:rPr>
              <a:t>Renal </a:t>
            </a:r>
            <a:r>
              <a:rPr lang="en-US" sz="2400" dirty="0">
                <a:cs typeface="Arial" panose="020B0604020202020204" pitchFamily="34" charset="0"/>
              </a:rPr>
              <a:t>(24%) =Renal agenesis or dysplasia, Potter syndrome, horseshoe kidney, polycystic kidneys, urethral atresia, ureteral malformations</a:t>
            </a:r>
          </a:p>
          <a:p>
            <a:pPr marL="285750" indent="-285750">
              <a:buFont typeface="Arial" panose="020B0604020202020204" pitchFamily="34" charset="0"/>
              <a:buChar char="•"/>
              <a:defRPr/>
            </a:pPr>
            <a:r>
              <a:rPr lang="en-US" sz="2400" b="1" dirty="0">
                <a:cs typeface="Arial" panose="020B0604020202020204" pitchFamily="34" charset="0"/>
              </a:rPr>
              <a:t>Limb</a:t>
            </a:r>
            <a:r>
              <a:rPr lang="en-US" sz="2400" dirty="0">
                <a:cs typeface="Arial" panose="020B0604020202020204" pitchFamily="34" charset="0"/>
              </a:rPr>
              <a:t>- Radial dysplasia, absent radius, polydactyly, syndactyly, tibial deformities</a:t>
            </a:r>
            <a:endParaRPr lang="en-US" dirty="0">
              <a:cs typeface="Arial" panose="020B0604020202020204" pitchFamily="34" charset="0"/>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5" name="Rectangle 1"/>
          <p:cNvSpPr>
            <a:spLocks noChangeArrowheads="1"/>
          </p:cNvSpPr>
          <p:nvPr/>
        </p:nvSpPr>
        <p:spPr bwMode="auto">
          <a:xfrm>
            <a:off x="457200" y="304800"/>
            <a:ext cx="7811691" cy="22620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414141"/>
                </a:solidFill>
                <a:latin typeface="Gill Sans Light" charset="0"/>
                <a:ea typeface="Heiti SC Light" charset="-122"/>
                <a:sym typeface="Gill Sans Light" charset="0"/>
              </a:defRPr>
            </a:lvl1pPr>
            <a:lvl2pPr marL="742950" indent="-285750" eaLnBrk="0" hangingPunct="0">
              <a:defRPr sz="4200">
                <a:solidFill>
                  <a:srgbClr val="414141"/>
                </a:solidFill>
                <a:latin typeface="Gill Sans Light" charset="0"/>
                <a:ea typeface="Heiti SC Light" charset="-122"/>
                <a:sym typeface="Gill Sans Light" charset="0"/>
              </a:defRPr>
            </a:lvl2pPr>
            <a:lvl3pPr marL="1143000" indent="-228600" eaLnBrk="0" hangingPunct="0">
              <a:defRPr sz="4200">
                <a:solidFill>
                  <a:srgbClr val="414141"/>
                </a:solidFill>
                <a:latin typeface="Gill Sans Light" charset="0"/>
                <a:ea typeface="Heiti SC Light" charset="-122"/>
                <a:sym typeface="Gill Sans Light" charset="0"/>
              </a:defRPr>
            </a:lvl3pPr>
            <a:lvl4pPr marL="1600200" indent="-228600" eaLnBrk="0" hangingPunct="0">
              <a:defRPr sz="4200">
                <a:solidFill>
                  <a:srgbClr val="414141"/>
                </a:solidFill>
                <a:latin typeface="Gill Sans Light" charset="0"/>
                <a:ea typeface="Heiti SC Light" charset="-122"/>
                <a:sym typeface="Gill Sans Light" charset="0"/>
              </a:defRPr>
            </a:lvl4pPr>
            <a:lvl5pPr marL="2057400" indent="-228600" eaLnBrk="0" hangingPunct="0">
              <a:defRPr sz="4200">
                <a:solidFill>
                  <a:srgbClr val="414141"/>
                </a:solidFill>
                <a:latin typeface="Gill Sans Light" charset="0"/>
                <a:ea typeface="Heiti SC Light" charset="-122"/>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9pPr>
          </a:lstStyle>
          <a:p>
            <a:pPr algn="l" eaLnBrk="1" hangingPunct="1"/>
            <a:r>
              <a:rPr lang="en-US" altLang="en-US" sz="4800" dirty="0">
                <a:latin typeface="+mn-lt"/>
              </a:rPr>
              <a:t>EA and TEF</a:t>
            </a:r>
          </a:p>
          <a:p>
            <a:pPr algn="l" eaLnBrk="1" hangingPunct="1"/>
            <a:endParaRPr lang="en-US" altLang="en-US" sz="2812" dirty="0">
              <a:latin typeface="+mn-lt"/>
            </a:endParaRPr>
          </a:p>
          <a:p>
            <a:pPr algn="l" eaLnBrk="1" hangingPunct="1"/>
            <a:r>
              <a:rPr lang="en-US" altLang="en-US" sz="2400" dirty="0">
                <a:latin typeface="+mn-lt"/>
              </a:rPr>
              <a:t>Mortality depends on severity of heart disease and birth weight</a:t>
            </a:r>
          </a:p>
          <a:p>
            <a:pPr algn="l" eaLnBrk="1" hangingPunct="1"/>
            <a:endParaRPr lang="en-US" altLang="en-US" sz="1687" dirty="0">
              <a:latin typeface="+mn-lt"/>
            </a:endParaRPr>
          </a:p>
        </p:txBody>
      </p:sp>
      <p:graphicFrame>
        <p:nvGraphicFramePr>
          <p:cNvPr id="2" name="Table 2">
            <a:extLst>
              <a:ext uri="{FF2B5EF4-FFF2-40B4-BE49-F238E27FC236}">
                <a16:creationId xmlns:a16="http://schemas.microsoft.com/office/drawing/2014/main" id="{D8F980A4-8071-9140-8B75-04D2D06EE03A}"/>
              </a:ext>
            </a:extLst>
          </p:cNvPr>
          <p:cNvGraphicFramePr>
            <a:graphicFrameLocks noGrp="1"/>
          </p:cNvGraphicFramePr>
          <p:nvPr>
            <p:extLst>
              <p:ext uri="{D42A27DB-BD31-4B8C-83A1-F6EECF244321}">
                <p14:modId xmlns:p14="http://schemas.microsoft.com/office/powerpoint/2010/main" val="4066960815"/>
              </p:ext>
            </p:extLst>
          </p:nvPr>
        </p:nvGraphicFramePr>
        <p:xfrm>
          <a:off x="457200" y="2362200"/>
          <a:ext cx="8229600" cy="3558540"/>
        </p:xfrm>
        <a:graphic>
          <a:graphicData uri="http://schemas.openxmlformats.org/drawingml/2006/table">
            <a:tbl>
              <a:tblPr firstRow="1" bandRow="1">
                <a:tableStyleId>{5C22544A-7EE6-4342-B048-85BDC9FD1C3A}</a:tableStyleId>
              </a:tblPr>
              <a:tblGrid>
                <a:gridCol w="5105400">
                  <a:extLst>
                    <a:ext uri="{9D8B030D-6E8A-4147-A177-3AD203B41FA5}">
                      <a16:colId xmlns:a16="http://schemas.microsoft.com/office/drawing/2014/main" val="1787993860"/>
                    </a:ext>
                  </a:extLst>
                </a:gridCol>
                <a:gridCol w="1600200">
                  <a:extLst>
                    <a:ext uri="{9D8B030D-6E8A-4147-A177-3AD203B41FA5}">
                      <a16:colId xmlns:a16="http://schemas.microsoft.com/office/drawing/2014/main" val="3723386534"/>
                    </a:ext>
                  </a:extLst>
                </a:gridCol>
                <a:gridCol w="1524000">
                  <a:extLst>
                    <a:ext uri="{9D8B030D-6E8A-4147-A177-3AD203B41FA5}">
                      <a16:colId xmlns:a16="http://schemas.microsoft.com/office/drawing/2014/main" val="3869719492"/>
                    </a:ext>
                  </a:extLst>
                </a:gridCol>
              </a:tblGrid>
              <a:tr h="838200">
                <a:tc>
                  <a:txBody>
                    <a:bodyPr/>
                    <a:lstStyle/>
                    <a:p>
                      <a:pPr algn="ctr"/>
                      <a:r>
                        <a:rPr lang="en-US" sz="2800" dirty="0"/>
                        <a:t>Survival Rates</a:t>
                      </a:r>
                    </a:p>
                  </a:txBody>
                  <a:tcPr anchor="ctr">
                    <a:solidFill>
                      <a:srgbClr val="0FA5CC"/>
                    </a:solidFill>
                  </a:tcPr>
                </a:tc>
                <a:tc>
                  <a:txBody>
                    <a:bodyPr/>
                    <a:lstStyle/>
                    <a:p>
                      <a:pPr algn="ctr"/>
                      <a:r>
                        <a:rPr lang="en-US" sz="2800" dirty="0"/>
                        <a:t>1994  </a:t>
                      </a:r>
                    </a:p>
                  </a:txBody>
                  <a:tcPr anchor="ctr">
                    <a:solidFill>
                      <a:srgbClr val="0FA5CC"/>
                    </a:solidFill>
                  </a:tcPr>
                </a:tc>
                <a:tc>
                  <a:txBody>
                    <a:bodyPr/>
                    <a:lstStyle/>
                    <a:p>
                      <a:pPr algn="ctr"/>
                      <a:r>
                        <a:rPr lang="en-US" sz="2800" dirty="0"/>
                        <a:t>2006</a:t>
                      </a:r>
                    </a:p>
                  </a:txBody>
                  <a:tcPr anchor="ctr">
                    <a:solidFill>
                      <a:srgbClr val="0FA5CC"/>
                    </a:solidFill>
                  </a:tcPr>
                </a:tc>
                <a:extLst>
                  <a:ext uri="{0D108BD9-81ED-4DB2-BD59-A6C34878D82A}">
                    <a16:rowId xmlns:a16="http://schemas.microsoft.com/office/drawing/2014/main" val="3636229797"/>
                  </a:ext>
                </a:extLst>
              </a:tr>
              <a:tr h="906780">
                <a:tc>
                  <a:txBody>
                    <a:bodyPr/>
                    <a:lstStyle/>
                    <a:p>
                      <a:pPr algn="ctr"/>
                      <a:r>
                        <a:rPr lang="en-US" dirty="0"/>
                        <a:t>&gt; 1500 grams, no cardiac anomaly</a:t>
                      </a:r>
                    </a:p>
                  </a:txBody>
                  <a:tcPr anchor="ctr"/>
                </a:tc>
                <a:tc>
                  <a:txBody>
                    <a:bodyPr/>
                    <a:lstStyle/>
                    <a:p>
                      <a:pPr algn="ctr"/>
                      <a:r>
                        <a:rPr lang="en-US" dirty="0"/>
                        <a:t>97%</a:t>
                      </a:r>
                    </a:p>
                  </a:txBody>
                  <a:tcPr anchor="ctr"/>
                </a:tc>
                <a:tc>
                  <a:txBody>
                    <a:bodyPr/>
                    <a:lstStyle/>
                    <a:p>
                      <a:pPr algn="ctr"/>
                      <a:r>
                        <a:rPr lang="en-US" dirty="0"/>
                        <a:t>98%</a:t>
                      </a:r>
                    </a:p>
                  </a:txBody>
                  <a:tcPr anchor="ctr"/>
                </a:tc>
                <a:extLst>
                  <a:ext uri="{0D108BD9-81ED-4DB2-BD59-A6C34878D82A}">
                    <a16:rowId xmlns:a16="http://schemas.microsoft.com/office/drawing/2014/main" val="1306565575"/>
                  </a:ext>
                </a:extLst>
              </a:tr>
              <a:tr h="906780">
                <a:tc>
                  <a:txBody>
                    <a:bodyPr/>
                    <a:lstStyle/>
                    <a:p>
                      <a:pPr algn="ctr"/>
                      <a:r>
                        <a:rPr lang="en-US" dirty="0"/>
                        <a:t>&lt; 1500 grams or major cardiac anomaly</a:t>
                      </a:r>
                    </a:p>
                  </a:txBody>
                  <a:tcPr anchor="ctr"/>
                </a:tc>
                <a:tc>
                  <a:txBody>
                    <a:bodyPr/>
                    <a:lstStyle/>
                    <a:p>
                      <a:pPr algn="ctr"/>
                      <a:r>
                        <a:rPr lang="en-US" dirty="0"/>
                        <a:t>59%</a:t>
                      </a:r>
                    </a:p>
                  </a:txBody>
                  <a:tcPr anchor="ctr"/>
                </a:tc>
                <a:tc>
                  <a:txBody>
                    <a:bodyPr/>
                    <a:lstStyle/>
                    <a:p>
                      <a:pPr algn="ctr"/>
                      <a:r>
                        <a:rPr lang="en-US" dirty="0"/>
                        <a:t>82%</a:t>
                      </a:r>
                    </a:p>
                  </a:txBody>
                  <a:tcPr anchor="ctr"/>
                </a:tc>
                <a:extLst>
                  <a:ext uri="{0D108BD9-81ED-4DB2-BD59-A6C34878D82A}">
                    <a16:rowId xmlns:a16="http://schemas.microsoft.com/office/drawing/2014/main" val="1632958888"/>
                  </a:ext>
                </a:extLst>
              </a:tr>
              <a:tr h="906780">
                <a:tc>
                  <a:txBody>
                    <a:bodyPr/>
                    <a:lstStyle/>
                    <a:p>
                      <a:pPr algn="ctr"/>
                      <a:r>
                        <a:rPr lang="en-US" dirty="0"/>
                        <a:t>Birthweight &lt; 1500 grams + major cardiac anomaly</a:t>
                      </a:r>
                    </a:p>
                  </a:txBody>
                  <a:tcPr anchor="ctr"/>
                </a:tc>
                <a:tc>
                  <a:txBody>
                    <a:bodyPr/>
                    <a:lstStyle/>
                    <a:p>
                      <a:pPr algn="ctr"/>
                      <a:r>
                        <a:rPr lang="en-US" dirty="0"/>
                        <a:t>22%</a:t>
                      </a:r>
                    </a:p>
                  </a:txBody>
                  <a:tcPr anchor="ctr"/>
                </a:tc>
                <a:tc>
                  <a:txBody>
                    <a:bodyPr/>
                    <a:lstStyle/>
                    <a:p>
                      <a:pPr algn="ctr"/>
                      <a:r>
                        <a:rPr lang="en-US" dirty="0"/>
                        <a:t>50%</a:t>
                      </a:r>
                    </a:p>
                  </a:txBody>
                  <a:tcPr anchor="ctr"/>
                </a:tc>
                <a:extLst>
                  <a:ext uri="{0D108BD9-81ED-4DB2-BD59-A6C34878D82A}">
                    <a16:rowId xmlns:a16="http://schemas.microsoft.com/office/drawing/2014/main" val="3504715591"/>
                  </a:ext>
                </a:extLst>
              </a:tr>
            </a:tbl>
          </a:graphicData>
        </a:graphic>
      </p:graphicFrame>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29" name="Rectangle 1"/>
          <p:cNvSpPr>
            <a:spLocks noChangeArrowheads="1"/>
          </p:cNvSpPr>
          <p:nvPr/>
        </p:nvSpPr>
        <p:spPr bwMode="auto">
          <a:xfrm>
            <a:off x="381000" y="381000"/>
            <a:ext cx="8305799" cy="51600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414141"/>
                </a:solidFill>
                <a:latin typeface="Gill Sans Light" charset="0"/>
                <a:ea typeface="Heiti SC Light" charset="-122"/>
                <a:sym typeface="Gill Sans Light" charset="0"/>
              </a:defRPr>
            </a:lvl1pPr>
            <a:lvl2pPr marL="742950" indent="-285750" eaLnBrk="0" hangingPunct="0">
              <a:defRPr sz="4200">
                <a:solidFill>
                  <a:srgbClr val="414141"/>
                </a:solidFill>
                <a:latin typeface="Gill Sans Light" charset="0"/>
                <a:ea typeface="Heiti SC Light" charset="-122"/>
                <a:sym typeface="Gill Sans Light" charset="0"/>
              </a:defRPr>
            </a:lvl2pPr>
            <a:lvl3pPr marL="1143000" indent="-228600" eaLnBrk="0" hangingPunct="0">
              <a:defRPr sz="4200">
                <a:solidFill>
                  <a:srgbClr val="414141"/>
                </a:solidFill>
                <a:latin typeface="Gill Sans Light" charset="0"/>
                <a:ea typeface="Heiti SC Light" charset="-122"/>
                <a:sym typeface="Gill Sans Light" charset="0"/>
              </a:defRPr>
            </a:lvl3pPr>
            <a:lvl4pPr marL="1600200" indent="-228600" eaLnBrk="0" hangingPunct="0">
              <a:defRPr sz="4200">
                <a:solidFill>
                  <a:srgbClr val="414141"/>
                </a:solidFill>
                <a:latin typeface="Gill Sans Light" charset="0"/>
                <a:ea typeface="Heiti SC Light" charset="-122"/>
                <a:sym typeface="Gill Sans Light" charset="0"/>
              </a:defRPr>
            </a:lvl4pPr>
            <a:lvl5pPr marL="2057400" indent="-228600" eaLnBrk="0" hangingPunct="0">
              <a:defRPr sz="4200">
                <a:solidFill>
                  <a:srgbClr val="414141"/>
                </a:solidFill>
                <a:latin typeface="Gill Sans Light" charset="0"/>
                <a:ea typeface="Heiti SC Light" charset="-122"/>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9pPr>
          </a:lstStyle>
          <a:p>
            <a:pPr algn="l" eaLnBrk="1" hangingPunct="1"/>
            <a:r>
              <a:rPr lang="en-US" altLang="en-US" sz="4000" dirty="0">
                <a:latin typeface="+mn-lt"/>
              </a:rPr>
              <a:t>EA and TEF: Prenatal Diagnosis</a:t>
            </a:r>
          </a:p>
          <a:p>
            <a:pPr algn="l" eaLnBrk="1" hangingPunct="1"/>
            <a:endParaRPr lang="en-US" altLang="en-US" sz="2531" dirty="0">
              <a:latin typeface="+mn-lt"/>
            </a:endParaRPr>
          </a:p>
          <a:p>
            <a:pPr algn="l" eaLnBrk="1" hangingPunct="1"/>
            <a:r>
              <a:rPr lang="en-US" altLang="en-US" sz="3200" dirty="0">
                <a:latin typeface="+mn-lt"/>
              </a:rPr>
              <a:t>Ultrasound Findings:</a:t>
            </a:r>
          </a:p>
          <a:p>
            <a:pPr marL="231775" indent="-231775" algn="l" eaLnBrk="1" hangingPunct="1">
              <a:buFont typeface="Arial" panose="020B0604020202020204" pitchFamily="34" charset="0"/>
              <a:buChar char="•"/>
            </a:pPr>
            <a:r>
              <a:rPr lang="en-US" altLang="en-US" sz="2400" dirty="0">
                <a:latin typeface="+mn-lt"/>
              </a:rPr>
              <a:t>Polyhydramnios</a:t>
            </a:r>
          </a:p>
          <a:p>
            <a:pPr marL="525463" indent="-293688" algn="l" eaLnBrk="1" hangingPunct="1">
              <a:buFont typeface="System Font Regular"/>
              <a:buChar char="-"/>
            </a:pPr>
            <a:r>
              <a:rPr lang="en-US" altLang="en-US" sz="2000" dirty="0">
                <a:latin typeface="+mn-lt"/>
              </a:rPr>
              <a:t>Esophageal obstruction prevents swallowing of amniotic fluid</a:t>
            </a:r>
          </a:p>
          <a:p>
            <a:pPr marL="525463" indent="-293688" algn="l" eaLnBrk="1" hangingPunct="1">
              <a:buFont typeface="System Font Regular"/>
              <a:buChar char="-"/>
            </a:pPr>
            <a:r>
              <a:rPr lang="en-US" altLang="en-US" sz="2000" dirty="0">
                <a:latin typeface="+mn-lt"/>
              </a:rPr>
              <a:t>Seen at ≥ 24-week gestation</a:t>
            </a:r>
          </a:p>
          <a:p>
            <a:pPr marL="525463" indent="-293688" algn="l" eaLnBrk="1" hangingPunct="1">
              <a:buFont typeface="System Font Regular"/>
              <a:buChar char="-"/>
            </a:pPr>
            <a:r>
              <a:rPr lang="en-US" altLang="en-US" sz="2000" dirty="0">
                <a:latin typeface="+mn-lt"/>
              </a:rPr>
              <a:t>Increased intrauterine volume may precipitate preterm labor</a:t>
            </a:r>
          </a:p>
          <a:p>
            <a:pPr marL="231775" indent="-231775" algn="l" eaLnBrk="1" hangingPunct="1">
              <a:buFont typeface="Arial" panose="020B0604020202020204" pitchFamily="34" charset="0"/>
              <a:buChar char="•"/>
            </a:pPr>
            <a:r>
              <a:rPr lang="en-US" altLang="en-US" sz="2400" dirty="0">
                <a:latin typeface="+mn-lt"/>
              </a:rPr>
              <a:t>Absent stomach bubble may be seen at 18 week</a:t>
            </a:r>
          </a:p>
          <a:p>
            <a:pPr marL="231775" indent="-231775" algn="l" eaLnBrk="1" hangingPunct="1">
              <a:buFont typeface="Arial" panose="020B0604020202020204" pitchFamily="34" charset="0"/>
              <a:buChar char="•"/>
            </a:pPr>
            <a:r>
              <a:rPr lang="en-US" altLang="en-US" sz="2400" dirty="0">
                <a:latin typeface="+mn-lt"/>
              </a:rPr>
              <a:t>Upper pouch sign: dilated blind ending upper pouch of esophagus</a:t>
            </a:r>
          </a:p>
          <a:p>
            <a:pPr marL="231775" indent="-231775" algn="l" eaLnBrk="1" hangingPunct="1">
              <a:buFont typeface="Arial" panose="020B0604020202020204" pitchFamily="34" charset="0"/>
              <a:buChar char="•"/>
            </a:pPr>
            <a:r>
              <a:rPr lang="en-US" altLang="en-US" sz="2400" dirty="0">
                <a:latin typeface="+mn-lt"/>
              </a:rPr>
              <a:t>Low sensitivity &amp; specificity, prenatal detection rate of 40‐50%</a:t>
            </a:r>
          </a:p>
          <a:p>
            <a:pPr marL="231775" indent="-231775" algn="l" eaLnBrk="1" hangingPunct="1">
              <a:buFont typeface="Arial" panose="020B0604020202020204" pitchFamily="34" charset="0"/>
              <a:buChar char="•"/>
            </a:pPr>
            <a:r>
              <a:rPr lang="en-US" altLang="en-US" sz="2400" dirty="0">
                <a:latin typeface="+mn-lt"/>
              </a:rPr>
              <a:t>Prenatal detection should prompt karyotyping and search for other structural anomalies</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3" name="Rectangle 1"/>
          <p:cNvSpPr>
            <a:spLocks noChangeArrowheads="1"/>
          </p:cNvSpPr>
          <p:nvPr/>
        </p:nvSpPr>
        <p:spPr bwMode="auto">
          <a:xfrm>
            <a:off x="392906" y="228600"/>
            <a:ext cx="8217694" cy="49966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414141"/>
                </a:solidFill>
                <a:latin typeface="Gill Sans Light" charset="0"/>
                <a:ea typeface="Heiti SC Light" charset="-122"/>
                <a:sym typeface="Gill Sans Light" charset="0"/>
              </a:defRPr>
            </a:lvl1pPr>
            <a:lvl2pPr marL="742950" indent="-285750" eaLnBrk="0" hangingPunct="0">
              <a:defRPr sz="4200">
                <a:solidFill>
                  <a:srgbClr val="414141"/>
                </a:solidFill>
                <a:latin typeface="Gill Sans Light" charset="0"/>
                <a:ea typeface="Heiti SC Light" charset="-122"/>
                <a:sym typeface="Gill Sans Light" charset="0"/>
              </a:defRPr>
            </a:lvl2pPr>
            <a:lvl3pPr marL="1143000" indent="-228600" eaLnBrk="0" hangingPunct="0">
              <a:defRPr sz="4200">
                <a:solidFill>
                  <a:srgbClr val="414141"/>
                </a:solidFill>
                <a:latin typeface="Gill Sans Light" charset="0"/>
                <a:ea typeface="Heiti SC Light" charset="-122"/>
                <a:sym typeface="Gill Sans Light" charset="0"/>
              </a:defRPr>
            </a:lvl3pPr>
            <a:lvl4pPr marL="1600200" indent="-228600" eaLnBrk="0" hangingPunct="0">
              <a:defRPr sz="4200">
                <a:solidFill>
                  <a:srgbClr val="414141"/>
                </a:solidFill>
                <a:latin typeface="Gill Sans Light" charset="0"/>
                <a:ea typeface="Heiti SC Light" charset="-122"/>
                <a:sym typeface="Gill Sans Light" charset="0"/>
              </a:defRPr>
            </a:lvl4pPr>
            <a:lvl5pPr marL="2057400" indent="-228600" eaLnBrk="0" hangingPunct="0">
              <a:defRPr sz="4200">
                <a:solidFill>
                  <a:srgbClr val="414141"/>
                </a:solidFill>
                <a:latin typeface="Gill Sans Light" charset="0"/>
                <a:ea typeface="Heiti SC Light" charset="-122"/>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9pPr>
          </a:lstStyle>
          <a:p>
            <a:pPr eaLnBrk="1" hangingPunct="1"/>
            <a:r>
              <a:rPr lang="en-US" altLang="en-US" sz="4800" dirty="0">
                <a:latin typeface="+mn-lt"/>
              </a:rPr>
              <a:t>EA and TEF: Presentation</a:t>
            </a:r>
          </a:p>
          <a:p>
            <a:pPr algn="l" eaLnBrk="1" hangingPunct="1"/>
            <a:endParaRPr lang="en-US" altLang="en-US" sz="1969" dirty="0">
              <a:latin typeface="+mn-lt"/>
            </a:endParaRPr>
          </a:p>
          <a:p>
            <a:pPr marL="342900" indent="-342900" algn="l" eaLnBrk="1" hangingPunct="1">
              <a:spcBef>
                <a:spcPts val="600"/>
              </a:spcBef>
              <a:buFont typeface="Arial" panose="020B0604020202020204" pitchFamily="34" charset="0"/>
              <a:buChar char="•"/>
            </a:pPr>
            <a:r>
              <a:rPr lang="en-US" altLang="en-US" sz="2400" dirty="0">
                <a:latin typeface="+mn-lt"/>
              </a:rPr>
              <a:t>In delivery room – inability to pass </a:t>
            </a:r>
            <a:r>
              <a:rPr lang="en-US" altLang="en-US" sz="2400" dirty="0" err="1">
                <a:latin typeface="+mn-lt"/>
              </a:rPr>
              <a:t>orogastric</a:t>
            </a:r>
            <a:r>
              <a:rPr lang="en-US" altLang="en-US" sz="2400" dirty="0">
                <a:latin typeface="+mn-lt"/>
              </a:rPr>
              <a:t> tube</a:t>
            </a:r>
          </a:p>
          <a:p>
            <a:pPr marL="342900" indent="-342900" algn="l" eaLnBrk="1" hangingPunct="1">
              <a:spcBef>
                <a:spcPts val="600"/>
              </a:spcBef>
              <a:buFont typeface="Arial" panose="020B0604020202020204" pitchFamily="34" charset="0"/>
              <a:buChar char="•"/>
            </a:pPr>
            <a:r>
              <a:rPr lang="en-US" altLang="en-US" sz="2400" dirty="0">
                <a:latin typeface="+mn-lt"/>
              </a:rPr>
              <a:t>Cough, choking and cyanosis during the first feed</a:t>
            </a:r>
          </a:p>
          <a:p>
            <a:pPr marL="342900" indent="-342900" algn="l" eaLnBrk="1" hangingPunct="1">
              <a:spcBef>
                <a:spcPts val="600"/>
              </a:spcBef>
              <a:buFont typeface="Arial" panose="020B0604020202020204" pitchFamily="34" charset="0"/>
              <a:buChar char="•"/>
            </a:pPr>
            <a:r>
              <a:rPr lang="en-US" altLang="en-US" sz="2400" dirty="0">
                <a:latin typeface="+mn-lt"/>
              </a:rPr>
              <a:t>Respiratory distress exacerbated by feeding</a:t>
            </a:r>
          </a:p>
          <a:p>
            <a:pPr marL="342900" indent="-342900" algn="l" eaLnBrk="1" hangingPunct="1">
              <a:spcBef>
                <a:spcPts val="600"/>
              </a:spcBef>
              <a:buFont typeface="Arial" panose="020B0604020202020204" pitchFamily="34" charset="0"/>
              <a:buChar char="•"/>
            </a:pPr>
            <a:r>
              <a:rPr lang="en-US" altLang="en-US" sz="2400" dirty="0">
                <a:latin typeface="+mn-lt"/>
              </a:rPr>
              <a:t>Excessive salivation and drooling, regurgitation of feeds</a:t>
            </a:r>
          </a:p>
          <a:p>
            <a:pPr marL="342900" indent="-342900" algn="l" eaLnBrk="1" hangingPunct="1">
              <a:spcBef>
                <a:spcPts val="600"/>
              </a:spcBef>
              <a:buFont typeface="Arial" panose="020B0604020202020204" pitchFamily="34" charset="0"/>
              <a:buChar char="•"/>
            </a:pPr>
            <a:r>
              <a:rPr lang="en-US" altLang="en-US" sz="2400" dirty="0">
                <a:latin typeface="+mn-lt"/>
              </a:rPr>
              <a:t>Distended abdomen when TEF present</a:t>
            </a:r>
          </a:p>
          <a:p>
            <a:pPr marL="342900" indent="-342900" algn="l" eaLnBrk="1" hangingPunct="1">
              <a:spcBef>
                <a:spcPts val="600"/>
              </a:spcBef>
              <a:buFont typeface="Arial" panose="020B0604020202020204" pitchFamily="34" charset="0"/>
              <a:buChar char="•"/>
            </a:pPr>
            <a:r>
              <a:rPr lang="en-US" altLang="en-US" sz="2400" dirty="0">
                <a:latin typeface="+mn-lt"/>
              </a:rPr>
              <a:t>Scaphoid abdomen ‐ absence of stomach/bowel gas in isolated EA</a:t>
            </a:r>
          </a:p>
          <a:p>
            <a:pPr marL="342900" indent="-342900" algn="l" eaLnBrk="1" hangingPunct="1">
              <a:spcBef>
                <a:spcPts val="600"/>
              </a:spcBef>
              <a:buFont typeface="Arial" panose="020B0604020202020204" pitchFamily="34" charset="0"/>
              <a:buChar char="•"/>
            </a:pPr>
            <a:r>
              <a:rPr lang="en-US" altLang="en-US" sz="2400" dirty="0">
                <a:latin typeface="+mn-lt"/>
              </a:rPr>
              <a:t>H‐fistula often presents later with episodes of recurrent pneumonia, aspiration</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04800"/>
            <a:ext cx="8305800" cy="5642442"/>
          </a:xfrm>
          <a:prstGeom prst="rect">
            <a:avLst/>
          </a:prstGeom>
        </p:spPr>
        <p:txBody>
          <a:bodyPr wrap="square">
            <a:spAutoFit/>
          </a:bodyPr>
          <a:lstStyle/>
          <a:p>
            <a:pPr>
              <a:defRPr/>
            </a:pPr>
            <a:r>
              <a:rPr lang="en-US" sz="4000" dirty="0">
                <a:ea typeface="Arial" charset="0"/>
                <a:cs typeface="Arial" charset="0"/>
              </a:rPr>
              <a:t>EA and TEF: Pre‐operative workup</a:t>
            </a:r>
          </a:p>
          <a:p>
            <a:pPr algn="l">
              <a:defRPr/>
            </a:pPr>
            <a:endParaRPr lang="en-US" sz="1266" dirty="0">
              <a:ea typeface="Arial" charset="0"/>
              <a:cs typeface="Arial" charset="0"/>
            </a:endParaRPr>
          </a:p>
          <a:p>
            <a:pPr marL="342900" indent="-342900">
              <a:spcBef>
                <a:spcPts val="300"/>
              </a:spcBef>
              <a:buFont typeface="Arial" panose="020B0604020202020204" pitchFamily="34" charset="0"/>
              <a:buChar char="•"/>
              <a:defRPr/>
            </a:pPr>
            <a:r>
              <a:rPr lang="en-US" sz="2800" dirty="0">
                <a:ea typeface="Arial" charset="0"/>
                <a:cs typeface="Arial" charset="0"/>
              </a:rPr>
              <a:t>H&amp;P:</a:t>
            </a:r>
          </a:p>
          <a:p>
            <a:pPr marL="525463" indent="-231775" algn="l">
              <a:spcBef>
                <a:spcPts val="300"/>
              </a:spcBef>
              <a:buFont typeface="System Font Regular"/>
              <a:buChar char="-"/>
              <a:defRPr/>
            </a:pPr>
            <a:r>
              <a:rPr lang="en-US" sz="2400" dirty="0">
                <a:ea typeface="Arial" charset="0"/>
                <a:cs typeface="Arial" charset="0"/>
              </a:rPr>
              <a:t>Extent of respiratory compromise ‐ </a:t>
            </a:r>
            <a:r>
              <a:rPr lang="en-US" sz="2400" i="1" dirty="0">
                <a:ea typeface="Arial" charset="0"/>
                <a:cs typeface="Arial" charset="0"/>
              </a:rPr>
              <a:t>this is a significant prognostic indicator</a:t>
            </a:r>
          </a:p>
          <a:p>
            <a:pPr marL="525463" indent="-231775" algn="l">
              <a:spcBef>
                <a:spcPts val="300"/>
              </a:spcBef>
              <a:buFont typeface="System Font Regular"/>
              <a:buChar char="-"/>
              <a:defRPr/>
            </a:pPr>
            <a:r>
              <a:rPr lang="en-US" sz="2400" dirty="0">
                <a:ea typeface="Arial" charset="0"/>
                <a:cs typeface="Arial" charset="0"/>
              </a:rPr>
              <a:t>Consider ability to tolerate one‐lung ventilation</a:t>
            </a:r>
          </a:p>
          <a:p>
            <a:pPr marL="525463" indent="-231775" algn="l">
              <a:spcBef>
                <a:spcPts val="300"/>
              </a:spcBef>
              <a:buFont typeface="System Font Regular"/>
              <a:buChar char="-"/>
              <a:defRPr/>
            </a:pPr>
            <a:r>
              <a:rPr lang="en-US" sz="2400" dirty="0">
                <a:ea typeface="Arial" charset="0"/>
                <a:cs typeface="Arial" charset="0"/>
              </a:rPr>
              <a:t>Hemodynamic stability</a:t>
            </a:r>
          </a:p>
          <a:p>
            <a:pPr marL="525463" indent="-231775" algn="l">
              <a:spcBef>
                <a:spcPts val="300"/>
              </a:spcBef>
              <a:buFont typeface="System Font Regular"/>
              <a:buChar char="-"/>
              <a:defRPr/>
            </a:pPr>
            <a:r>
              <a:rPr lang="en-US" sz="2400" dirty="0">
                <a:ea typeface="Arial" charset="0"/>
                <a:cs typeface="Arial" charset="0"/>
              </a:rPr>
              <a:t>Limb defects, anorectal anomalies</a:t>
            </a:r>
          </a:p>
          <a:p>
            <a:pPr marL="342900" indent="-342900">
              <a:spcBef>
                <a:spcPts val="300"/>
              </a:spcBef>
              <a:buFont typeface="Arial" panose="020B0604020202020204" pitchFamily="34" charset="0"/>
              <a:buChar char="•"/>
              <a:defRPr/>
            </a:pPr>
            <a:r>
              <a:rPr lang="en-US" sz="2800" dirty="0">
                <a:ea typeface="Arial" charset="0"/>
                <a:cs typeface="Arial" charset="0"/>
              </a:rPr>
              <a:t>Echocardiogram to assess cardiac anomalies, aortic arch</a:t>
            </a:r>
          </a:p>
          <a:p>
            <a:pPr marL="342900" indent="-342900">
              <a:spcBef>
                <a:spcPts val="300"/>
              </a:spcBef>
              <a:buFont typeface="Arial" panose="020B0604020202020204" pitchFamily="34" charset="0"/>
              <a:buChar char="•"/>
              <a:defRPr/>
            </a:pPr>
            <a:r>
              <a:rPr lang="en-US" sz="2800" dirty="0">
                <a:ea typeface="Arial" charset="0"/>
                <a:cs typeface="Arial" charset="0"/>
              </a:rPr>
              <a:t>Renal ultrasound to identify renal and other GU anomalies</a:t>
            </a:r>
          </a:p>
          <a:p>
            <a:pPr marL="342900" indent="-342900">
              <a:spcBef>
                <a:spcPts val="300"/>
              </a:spcBef>
              <a:buFont typeface="Arial" panose="020B0604020202020204" pitchFamily="34" charset="0"/>
              <a:buChar char="•"/>
              <a:defRPr/>
            </a:pPr>
            <a:r>
              <a:rPr lang="en-US" sz="2800" dirty="0">
                <a:ea typeface="Arial" charset="0"/>
                <a:cs typeface="Arial" charset="0"/>
              </a:rPr>
              <a:t>CBC, electrolytes, type and cross match</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1" name="Rectangle 1"/>
          <p:cNvSpPr>
            <a:spLocks noChangeArrowheads="1"/>
          </p:cNvSpPr>
          <p:nvPr/>
        </p:nvSpPr>
        <p:spPr bwMode="auto">
          <a:xfrm>
            <a:off x="685800" y="979944"/>
            <a:ext cx="7881938" cy="22467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414141"/>
                </a:solidFill>
                <a:latin typeface="Gill Sans Light" charset="0"/>
                <a:ea typeface="Heiti SC Light" charset="-122"/>
                <a:sym typeface="Gill Sans Light" charset="0"/>
              </a:defRPr>
            </a:lvl1pPr>
            <a:lvl2pPr marL="742950" indent="-285750" eaLnBrk="0" hangingPunct="0">
              <a:defRPr sz="4200">
                <a:solidFill>
                  <a:srgbClr val="414141"/>
                </a:solidFill>
                <a:latin typeface="Gill Sans Light" charset="0"/>
                <a:ea typeface="Heiti SC Light" charset="-122"/>
                <a:sym typeface="Gill Sans Light" charset="0"/>
              </a:defRPr>
            </a:lvl2pPr>
            <a:lvl3pPr marL="1143000" indent="-228600" eaLnBrk="0" hangingPunct="0">
              <a:defRPr sz="4200">
                <a:solidFill>
                  <a:srgbClr val="414141"/>
                </a:solidFill>
                <a:latin typeface="Gill Sans Light" charset="0"/>
                <a:ea typeface="Heiti SC Light" charset="-122"/>
                <a:sym typeface="Gill Sans Light" charset="0"/>
              </a:defRPr>
            </a:lvl3pPr>
            <a:lvl4pPr marL="1600200" indent="-228600" eaLnBrk="0" hangingPunct="0">
              <a:defRPr sz="4200">
                <a:solidFill>
                  <a:srgbClr val="414141"/>
                </a:solidFill>
                <a:latin typeface="Gill Sans Light" charset="0"/>
                <a:ea typeface="Heiti SC Light" charset="-122"/>
                <a:sym typeface="Gill Sans Light" charset="0"/>
              </a:defRPr>
            </a:lvl4pPr>
            <a:lvl5pPr marL="2057400" indent="-228600" eaLnBrk="0" hangingPunct="0">
              <a:defRPr sz="4200">
                <a:solidFill>
                  <a:srgbClr val="414141"/>
                </a:solidFill>
                <a:latin typeface="Gill Sans Light" charset="0"/>
                <a:ea typeface="Heiti SC Light" charset="-122"/>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9pPr>
          </a:lstStyle>
          <a:p>
            <a:pPr algn="l" eaLnBrk="1" hangingPunct="1"/>
            <a:r>
              <a:rPr lang="en-US" altLang="en-US" sz="2800" dirty="0">
                <a:latin typeface="+mn-lt"/>
              </a:rPr>
              <a:t>X‐Ray ‐ pneumonia, infiltrates</a:t>
            </a:r>
          </a:p>
          <a:p>
            <a:pPr algn="l" eaLnBrk="1" hangingPunct="1"/>
            <a:r>
              <a:rPr lang="en-US" altLang="en-US" sz="2800" dirty="0">
                <a:latin typeface="+mn-lt"/>
              </a:rPr>
              <a:t>‐ OG catheter coiled in upper pouch</a:t>
            </a:r>
          </a:p>
          <a:p>
            <a:pPr algn="l" eaLnBrk="1" hangingPunct="1"/>
            <a:r>
              <a:rPr lang="en-US" altLang="en-US" sz="2800" dirty="0">
                <a:latin typeface="+mn-lt"/>
              </a:rPr>
              <a:t>‐ distended stomach</a:t>
            </a:r>
          </a:p>
          <a:p>
            <a:pPr algn="l" eaLnBrk="1" hangingPunct="1"/>
            <a:r>
              <a:rPr lang="en-US" altLang="en-US" sz="2800" dirty="0">
                <a:latin typeface="+mn-lt"/>
              </a:rPr>
              <a:t>‐ gasless abdomen in EA without TEF</a:t>
            </a:r>
          </a:p>
          <a:p>
            <a:pPr algn="l" eaLnBrk="1" hangingPunct="1"/>
            <a:r>
              <a:rPr lang="en-US" altLang="en-US" sz="2800" dirty="0">
                <a:latin typeface="+mn-lt"/>
              </a:rPr>
              <a:t>‐ vertebral anomalies</a:t>
            </a:r>
          </a:p>
        </p:txBody>
      </p:sp>
      <p:pic>
        <p:nvPicPr>
          <p:cNvPr id="76802" name="Picture 2"/>
          <p:cNvPicPr>
            <a:picLocks noChangeAspect="1"/>
          </p:cNvPicPr>
          <p:nvPr/>
        </p:nvPicPr>
        <p:blipFill>
          <a:blip r:embed="rId2">
            <a:extLst>
              <a:ext uri="{28A0092B-C50C-407E-A947-70E740481C1C}">
                <a14:useLocalDpi xmlns:a14="http://schemas.microsoft.com/office/drawing/2010/main" val="0"/>
              </a:ext>
            </a:extLst>
          </a:blip>
          <a:srcRect l="20522" t="50000" r="42708" b="25185"/>
          <a:stretch>
            <a:fillRect/>
          </a:stretch>
        </p:blipFill>
        <p:spPr bwMode="auto">
          <a:xfrm>
            <a:off x="2209800" y="3657600"/>
            <a:ext cx="4554141" cy="2286000"/>
          </a:xfrm>
          <a:prstGeom prst="rect">
            <a:avLst/>
          </a:prstGeom>
          <a:noFill/>
          <a:ln>
            <a:noFill/>
          </a:ln>
          <a:extLst>
            <a:ext uri="{909E8E84-426E-40DD-AFC4-6F175D3DCCD1}">
              <a14:hiddenFill xmlns:a14="http://schemas.microsoft.com/office/drawing/2010/main">
                <a:solidFill>
                  <a:srgbClr val="6C7472"/>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685800" y="589359"/>
            <a:ext cx="7592021" cy="4670509"/>
          </a:xfrm>
          <a:prstGeom prst="rect">
            <a:avLst/>
          </a:prstGeom>
        </p:spPr>
        <p:txBody>
          <a:bodyPr wrap="square">
            <a:spAutoFit/>
          </a:bodyPr>
          <a:lstStyle/>
          <a:p>
            <a:pPr>
              <a:spcBef>
                <a:spcPts val="600"/>
              </a:spcBef>
              <a:defRPr/>
            </a:pPr>
            <a:r>
              <a:rPr lang="en-US" sz="3600" dirty="0">
                <a:cs typeface="Arial" panose="020B0604020202020204" pitchFamily="34" charset="0"/>
              </a:rPr>
              <a:t>EA and TEF: Risk Factors for Worse Outcomes</a:t>
            </a:r>
          </a:p>
          <a:p>
            <a:pPr>
              <a:spcBef>
                <a:spcPts val="600"/>
              </a:spcBef>
              <a:defRPr/>
            </a:pPr>
            <a:endParaRPr lang="en-US" sz="2250" dirty="0">
              <a:latin typeface="Arial" panose="020B0604020202020204" pitchFamily="34" charset="0"/>
              <a:cs typeface="Arial" panose="020B0604020202020204" pitchFamily="34" charset="0"/>
            </a:endParaRPr>
          </a:p>
          <a:p>
            <a:pPr marL="342900" indent="-342900">
              <a:spcBef>
                <a:spcPts val="600"/>
              </a:spcBef>
              <a:buFont typeface="Arial" panose="020B0604020202020204" pitchFamily="34" charset="0"/>
              <a:buChar char="•"/>
              <a:defRPr/>
            </a:pPr>
            <a:r>
              <a:rPr lang="en-US" sz="2800" dirty="0">
                <a:cs typeface="Arial" panose="020B0604020202020204" pitchFamily="34" charset="0"/>
              </a:rPr>
              <a:t>Co‐existing complex CHD</a:t>
            </a:r>
          </a:p>
          <a:p>
            <a:pPr marL="342900" indent="-342900">
              <a:spcBef>
                <a:spcPts val="600"/>
              </a:spcBef>
              <a:buFont typeface="Arial" panose="020B0604020202020204" pitchFamily="34" charset="0"/>
              <a:buChar char="•"/>
              <a:defRPr/>
            </a:pPr>
            <a:r>
              <a:rPr lang="en-US" sz="2800" dirty="0">
                <a:cs typeface="Arial" panose="020B0604020202020204" pitchFamily="34" charset="0"/>
              </a:rPr>
              <a:t>Low birth weight</a:t>
            </a:r>
          </a:p>
          <a:p>
            <a:pPr marL="342900" indent="-342900">
              <a:spcBef>
                <a:spcPts val="600"/>
              </a:spcBef>
              <a:buFont typeface="Arial" panose="020B0604020202020204" pitchFamily="34" charset="0"/>
              <a:buChar char="•"/>
              <a:defRPr/>
            </a:pPr>
            <a:r>
              <a:rPr lang="en-US" sz="2800" dirty="0">
                <a:cs typeface="Arial" panose="020B0604020202020204" pitchFamily="34" charset="0"/>
              </a:rPr>
              <a:t>Poor pulmonary compliance</a:t>
            </a:r>
          </a:p>
          <a:p>
            <a:pPr marL="342900" indent="-342900">
              <a:spcBef>
                <a:spcPts val="600"/>
              </a:spcBef>
              <a:buFont typeface="Arial" panose="020B0604020202020204" pitchFamily="34" charset="0"/>
              <a:buChar char="•"/>
              <a:defRPr/>
            </a:pPr>
            <a:r>
              <a:rPr lang="en-US" sz="2800" dirty="0">
                <a:cs typeface="Arial" panose="020B0604020202020204" pitchFamily="34" charset="0"/>
              </a:rPr>
              <a:t>Large fistula</a:t>
            </a:r>
          </a:p>
          <a:p>
            <a:pPr marL="342900" indent="-342900">
              <a:spcBef>
                <a:spcPts val="600"/>
              </a:spcBef>
              <a:buFont typeface="Arial" panose="020B0604020202020204" pitchFamily="34" charset="0"/>
              <a:buChar char="•"/>
              <a:defRPr/>
            </a:pPr>
            <a:r>
              <a:rPr lang="en-US" sz="2800" dirty="0">
                <a:cs typeface="Arial" panose="020B0604020202020204" pitchFamily="34" charset="0"/>
              </a:rPr>
              <a:t>Fistula very close to carina</a:t>
            </a:r>
          </a:p>
          <a:p>
            <a:pPr marL="342900" indent="-342900">
              <a:spcBef>
                <a:spcPts val="600"/>
              </a:spcBef>
              <a:buFont typeface="Arial" panose="020B0604020202020204" pitchFamily="34" charset="0"/>
              <a:buChar char="•"/>
              <a:defRPr/>
            </a:pPr>
            <a:r>
              <a:rPr lang="en-US" sz="2800" dirty="0">
                <a:cs typeface="Arial" panose="020B0604020202020204" pitchFamily="34" charset="0"/>
              </a:rPr>
              <a:t>Planned </a:t>
            </a:r>
            <a:r>
              <a:rPr lang="en-US" sz="2800" dirty="0" err="1">
                <a:cs typeface="Arial" panose="020B0604020202020204" pitchFamily="34" charset="0"/>
              </a:rPr>
              <a:t>thoracoscopic</a:t>
            </a:r>
            <a:r>
              <a:rPr lang="en-US" sz="2800" dirty="0">
                <a:cs typeface="Arial" panose="020B0604020202020204" pitchFamily="34" charset="0"/>
              </a:rPr>
              <a:t> repair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49" name="Rectangle 1"/>
          <p:cNvSpPr>
            <a:spLocks noChangeArrowheads="1"/>
          </p:cNvSpPr>
          <p:nvPr/>
        </p:nvSpPr>
        <p:spPr bwMode="auto">
          <a:xfrm>
            <a:off x="457200" y="381000"/>
            <a:ext cx="8411766" cy="44580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414141"/>
                </a:solidFill>
                <a:latin typeface="Gill Sans Light" charset="0"/>
                <a:ea typeface="Heiti SC Light" charset="-122"/>
                <a:sym typeface="Gill Sans Light" charset="0"/>
              </a:defRPr>
            </a:lvl1pPr>
            <a:lvl2pPr marL="742950" indent="-285750" eaLnBrk="0" hangingPunct="0">
              <a:defRPr sz="4200">
                <a:solidFill>
                  <a:srgbClr val="414141"/>
                </a:solidFill>
                <a:latin typeface="Gill Sans Light" charset="0"/>
                <a:ea typeface="Heiti SC Light" charset="-122"/>
                <a:sym typeface="Gill Sans Light" charset="0"/>
              </a:defRPr>
            </a:lvl2pPr>
            <a:lvl3pPr marL="1143000" indent="-228600" eaLnBrk="0" hangingPunct="0">
              <a:defRPr sz="4200">
                <a:solidFill>
                  <a:srgbClr val="414141"/>
                </a:solidFill>
                <a:latin typeface="Gill Sans Light" charset="0"/>
                <a:ea typeface="Heiti SC Light" charset="-122"/>
                <a:sym typeface="Gill Sans Light" charset="0"/>
              </a:defRPr>
            </a:lvl3pPr>
            <a:lvl4pPr marL="1600200" indent="-228600" eaLnBrk="0" hangingPunct="0">
              <a:defRPr sz="4200">
                <a:solidFill>
                  <a:srgbClr val="414141"/>
                </a:solidFill>
                <a:latin typeface="Gill Sans Light" charset="0"/>
                <a:ea typeface="Heiti SC Light" charset="-122"/>
                <a:sym typeface="Gill Sans Light" charset="0"/>
              </a:defRPr>
            </a:lvl4pPr>
            <a:lvl5pPr marL="2057400" indent="-228600" eaLnBrk="0" hangingPunct="0">
              <a:defRPr sz="4200">
                <a:solidFill>
                  <a:srgbClr val="414141"/>
                </a:solidFill>
                <a:latin typeface="Gill Sans Light" charset="0"/>
                <a:ea typeface="Heiti SC Light" charset="-122"/>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9pPr>
          </a:lstStyle>
          <a:p>
            <a:pPr eaLnBrk="1" hangingPunct="1"/>
            <a:r>
              <a:rPr lang="en-US" altLang="en-US" sz="3200" dirty="0">
                <a:latin typeface="+mn-lt"/>
              </a:rPr>
              <a:t>EA and TEF: Pre‐operative Management</a:t>
            </a:r>
            <a:endParaRPr lang="en-US" altLang="en-US" sz="2531" dirty="0">
              <a:latin typeface="+mn-lt"/>
            </a:endParaRPr>
          </a:p>
          <a:p>
            <a:pPr algn="l" eaLnBrk="1" hangingPunct="1">
              <a:buFont typeface="Wingdings" charset="2"/>
              <a:buChar char="Ø"/>
            </a:pPr>
            <a:endParaRPr lang="en-US" altLang="en-US" sz="1969" dirty="0">
              <a:latin typeface="+mn-lt"/>
              <a:ea typeface="Arial" charset="0"/>
              <a:cs typeface="Arial" charset="0"/>
            </a:endParaRPr>
          </a:p>
          <a:p>
            <a:pPr marL="342900" indent="-342900" algn="l" eaLnBrk="1" hangingPunct="1">
              <a:buFont typeface="Arial" panose="020B0604020202020204" pitchFamily="34" charset="0"/>
              <a:buChar char="•"/>
            </a:pPr>
            <a:r>
              <a:rPr lang="en-US" altLang="en-US" sz="2800" dirty="0">
                <a:latin typeface="+mn-lt"/>
                <a:ea typeface="Arial" charset="0"/>
                <a:cs typeface="Arial" charset="0"/>
              </a:rPr>
              <a:t>Surgical repair of TEF is urgent</a:t>
            </a:r>
          </a:p>
          <a:p>
            <a:pPr marL="342900" indent="-342900" algn="l" eaLnBrk="1" hangingPunct="1">
              <a:buFont typeface="Arial" panose="020B0604020202020204" pitchFamily="34" charset="0"/>
              <a:buChar char="•"/>
            </a:pPr>
            <a:r>
              <a:rPr lang="en-US" altLang="en-US" sz="2800" i="1" dirty="0">
                <a:latin typeface="+mn-lt"/>
                <a:ea typeface="Arial" charset="0"/>
                <a:cs typeface="Arial" charset="0"/>
              </a:rPr>
              <a:t>Emergent</a:t>
            </a:r>
            <a:r>
              <a:rPr lang="en-US" altLang="en-US" sz="2800" dirty="0">
                <a:latin typeface="+mn-lt"/>
                <a:ea typeface="Arial" charset="0"/>
                <a:cs typeface="Arial" charset="0"/>
              </a:rPr>
              <a:t> only if infant requires IPPV such that dilation of stomach is compromising respiration</a:t>
            </a:r>
          </a:p>
          <a:p>
            <a:pPr marL="342900" indent="-342900" algn="l" eaLnBrk="1" hangingPunct="1">
              <a:buFont typeface="Arial" panose="020B0604020202020204" pitchFamily="34" charset="0"/>
              <a:buChar char="•"/>
            </a:pPr>
            <a:r>
              <a:rPr lang="en-US" altLang="en-US" sz="2800" dirty="0">
                <a:latin typeface="+mn-lt"/>
                <a:ea typeface="Arial" charset="0"/>
                <a:cs typeface="Arial" charset="0"/>
              </a:rPr>
              <a:t>Protect the lungs from aspiration pneumonia</a:t>
            </a:r>
          </a:p>
          <a:p>
            <a:pPr marL="571500" indent="-215900" eaLnBrk="1" hangingPunct="1">
              <a:buFont typeface="System Font Regular"/>
              <a:buChar char="-"/>
            </a:pPr>
            <a:r>
              <a:rPr lang="en-US" altLang="en-US" sz="2400" dirty="0">
                <a:latin typeface="+mn-lt"/>
                <a:ea typeface="Arial" charset="0"/>
                <a:cs typeface="Arial" charset="0"/>
              </a:rPr>
              <a:t>Avoid feeding</a:t>
            </a:r>
          </a:p>
          <a:p>
            <a:pPr marL="571500" indent="-215900" eaLnBrk="1" hangingPunct="1">
              <a:buFont typeface="System Font Regular"/>
              <a:buChar char="-"/>
            </a:pPr>
            <a:r>
              <a:rPr lang="en-US" altLang="en-US" sz="2400" dirty="0">
                <a:latin typeface="+mn-lt"/>
                <a:ea typeface="Arial" charset="0"/>
                <a:cs typeface="Arial" charset="0"/>
              </a:rPr>
              <a:t>Upright positioning of infant to minimize regurgitation of gastric contents through fistula</a:t>
            </a:r>
          </a:p>
          <a:p>
            <a:pPr marL="571500" indent="-215900" eaLnBrk="1" hangingPunct="1">
              <a:buFont typeface="System Font Regular"/>
              <a:buChar char="-"/>
            </a:pPr>
            <a:r>
              <a:rPr lang="en-US" altLang="en-US" sz="2400" dirty="0" err="1">
                <a:latin typeface="+mn-lt"/>
                <a:ea typeface="Arial" charset="0"/>
                <a:cs typeface="Arial" charset="0"/>
              </a:rPr>
              <a:t>Replogle</a:t>
            </a:r>
            <a:r>
              <a:rPr lang="en-US" altLang="en-US" sz="2400" dirty="0">
                <a:latin typeface="+mn-lt"/>
                <a:ea typeface="Arial" charset="0"/>
                <a:cs typeface="Arial" charset="0"/>
              </a:rPr>
              <a:t> tube for suctioning the upper pouch</a:t>
            </a:r>
          </a:p>
          <a:p>
            <a:pPr marL="571500" indent="-215900" eaLnBrk="1" hangingPunct="1">
              <a:buFont typeface="System Font Regular"/>
              <a:buChar char="-"/>
            </a:pPr>
            <a:r>
              <a:rPr lang="en-US" altLang="en-US" sz="2400" dirty="0">
                <a:latin typeface="+mn-lt"/>
                <a:ea typeface="Arial" charset="0"/>
                <a:cs typeface="Arial" charset="0"/>
              </a:rPr>
              <a:t>Antibiotics to treat pneumon</a:t>
            </a:r>
            <a:r>
              <a:rPr lang="en-US" altLang="en-US" sz="2400" dirty="0">
                <a:latin typeface="Arial" charset="0"/>
                <a:ea typeface="Arial" charset="0"/>
                <a:cs typeface="Arial" charset="0"/>
              </a:rPr>
              <a:t>ia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67320" y="304800"/>
            <a:ext cx="8209360" cy="5642442"/>
          </a:xfrm>
          <a:prstGeom prst="rect">
            <a:avLst/>
          </a:prstGeom>
        </p:spPr>
        <p:txBody>
          <a:bodyPr wrap="square">
            <a:spAutoFit/>
          </a:bodyPr>
          <a:lstStyle/>
          <a:p>
            <a:pPr>
              <a:defRPr/>
            </a:pPr>
            <a:r>
              <a:rPr lang="en-US" sz="4000" dirty="0">
                <a:cs typeface="Arial" panose="020B0604020202020204" pitchFamily="34" charset="0"/>
              </a:rPr>
              <a:t>EA and TEF: Surgical Management</a:t>
            </a:r>
            <a:endParaRPr lang="en-US" sz="2400" b="1" dirty="0">
              <a:cs typeface="Arial" panose="020B0604020202020204" pitchFamily="34" charset="0"/>
            </a:endParaRPr>
          </a:p>
          <a:p>
            <a:pPr>
              <a:defRPr/>
            </a:pPr>
            <a:endParaRPr lang="en-US" sz="1266" dirty="0">
              <a:cs typeface="Arial" panose="020B0604020202020204" pitchFamily="34" charset="0"/>
            </a:endParaRPr>
          </a:p>
          <a:p>
            <a:pPr marL="293688" indent="-293688">
              <a:buFont typeface="Arial" panose="020B0604020202020204" pitchFamily="34" charset="0"/>
              <a:buChar char="•"/>
              <a:defRPr/>
            </a:pPr>
            <a:r>
              <a:rPr lang="en-US" sz="2800" dirty="0">
                <a:cs typeface="Arial" panose="020B0604020202020204" pitchFamily="34" charset="0"/>
              </a:rPr>
              <a:t>Optimal surgical management comprises a 1‐stage repair:</a:t>
            </a:r>
          </a:p>
          <a:p>
            <a:pPr marL="525463" indent="-231775" algn="l">
              <a:buFont typeface="System Font Regular"/>
              <a:buChar char="-"/>
              <a:defRPr/>
            </a:pPr>
            <a:r>
              <a:rPr lang="en-US" sz="2400" dirty="0">
                <a:cs typeface="Arial" panose="020B0604020202020204" pitchFamily="34" charset="0"/>
              </a:rPr>
              <a:t>Fistula is ligated</a:t>
            </a:r>
          </a:p>
          <a:p>
            <a:pPr marL="525463" indent="-231775" algn="l">
              <a:buFont typeface="System Font Regular"/>
              <a:buChar char="-"/>
              <a:defRPr/>
            </a:pPr>
            <a:r>
              <a:rPr lang="en-US" sz="2400" dirty="0">
                <a:cs typeface="Arial" panose="020B0604020202020204" pitchFamily="34" charset="0"/>
              </a:rPr>
              <a:t>Esophagus is primarily anastomosed</a:t>
            </a:r>
          </a:p>
          <a:p>
            <a:pPr marL="525463" indent="-231775" algn="l">
              <a:buFont typeface="System Font Regular"/>
              <a:buChar char="-"/>
              <a:defRPr/>
            </a:pPr>
            <a:r>
              <a:rPr lang="en-US" sz="2400" dirty="0">
                <a:cs typeface="Arial" panose="020B0604020202020204" pitchFamily="34" charset="0"/>
              </a:rPr>
              <a:t>Right thoracotomy, posterolateral </a:t>
            </a:r>
            <a:r>
              <a:rPr lang="en-US" sz="2400" dirty="0" err="1">
                <a:cs typeface="Arial" panose="020B0604020202020204" pitchFamily="34" charset="0"/>
              </a:rPr>
              <a:t>extrapleural</a:t>
            </a:r>
            <a:r>
              <a:rPr lang="en-US" sz="2400" dirty="0">
                <a:cs typeface="Arial" panose="020B0604020202020204" pitchFamily="34" charset="0"/>
              </a:rPr>
              <a:t> approach</a:t>
            </a:r>
          </a:p>
          <a:p>
            <a:pPr marL="525463" indent="-231775" algn="l">
              <a:buFont typeface="System Font Regular"/>
              <a:buChar char="-"/>
              <a:defRPr/>
            </a:pPr>
            <a:r>
              <a:rPr lang="en-US" sz="2400" dirty="0">
                <a:cs typeface="Arial" panose="020B0604020202020204" pitchFamily="34" charset="0"/>
              </a:rPr>
              <a:t>Left thoracotomy in case of a right aortic arch</a:t>
            </a:r>
          </a:p>
          <a:p>
            <a:pPr marL="293688" indent="-293688">
              <a:buFont typeface="Arial" panose="020B0604020202020204" pitchFamily="34" charset="0"/>
              <a:buChar char="•"/>
              <a:defRPr/>
            </a:pPr>
            <a:r>
              <a:rPr lang="en-US" sz="2800" dirty="0">
                <a:cs typeface="Arial" panose="020B0604020202020204" pitchFamily="34" charset="0"/>
              </a:rPr>
              <a:t>Open thoracotomy</a:t>
            </a:r>
          </a:p>
          <a:p>
            <a:pPr marL="293688" indent="-293688">
              <a:buFont typeface="Arial" panose="020B0604020202020204" pitchFamily="34" charset="0"/>
              <a:buChar char="•"/>
              <a:defRPr/>
            </a:pPr>
            <a:r>
              <a:rPr lang="en-US" sz="2800" dirty="0">
                <a:cs typeface="Arial" panose="020B0604020202020204" pitchFamily="34" charset="0"/>
              </a:rPr>
              <a:t>Rigid or </a:t>
            </a:r>
            <a:r>
              <a:rPr lang="en-US" sz="2800" dirty="0" err="1">
                <a:cs typeface="Arial" panose="020B0604020202020204" pitchFamily="34" charset="0"/>
              </a:rPr>
              <a:t>fiberoptic</a:t>
            </a:r>
            <a:r>
              <a:rPr lang="en-US" sz="2800" dirty="0">
                <a:cs typeface="Arial" panose="020B0604020202020204" pitchFamily="34" charset="0"/>
              </a:rPr>
              <a:t> bronchoscopy prior to surgical procedure</a:t>
            </a:r>
          </a:p>
          <a:p>
            <a:pPr marL="525463" indent="-231775" algn="l">
              <a:buFont typeface="System Font Regular"/>
              <a:buChar char="-"/>
              <a:defRPr/>
            </a:pPr>
            <a:r>
              <a:rPr lang="en-US" sz="2400" dirty="0">
                <a:cs typeface="Arial" panose="020B0604020202020204" pitchFamily="34" charset="0"/>
              </a:rPr>
              <a:t>Locate fistula, determine if more than one fistula is present</a:t>
            </a:r>
          </a:p>
          <a:p>
            <a:pPr marL="525463" indent="-231775" algn="l">
              <a:buFont typeface="System Font Regular"/>
              <a:buChar char="-"/>
              <a:defRPr/>
            </a:pPr>
            <a:r>
              <a:rPr lang="en-US" sz="2400" dirty="0">
                <a:cs typeface="Arial" panose="020B0604020202020204" pitchFamily="34" charset="0"/>
              </a:rPr>
              <a:t>Assess for tracheomalacia</a:t>
            </a:r>
          </a:p>
          <a:p>
            <a:pPr marL="525463" indent="-231775" algn="l">
              <a:buFont typeface="System Font Regular"/>
              <a:buChar char="-"/>
              <a:defRPr/>
            </a:pPr>
            <a:r>
              <a:rPr lang="en-US" sz="2400" dirty="0">
                <a:cs typeface="Arial" panose="020B0604020202020204" pitchFamily="34" charset="0"/>
              </a:rPr>
              <a:t>Evaluate correct position of ETT</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321469"/>
            <a:ext cx="8155781" cy="5583323"/>
          </a:xfrm>
          <a:prstGeom prst="rect">
            <a:avLst/>
          </a:prstGeom>
        </p:spPr>
        <p:txBody>
          <a:bodyPr wrap="square">
            <a:spAutoFit/>
          </a:bodyPr>
          <a:lstStyle/>
          <a:p>
            <a:pPr>
              <a:defRPr/>
            </a:pPr>
            <a:r>
              <a:rPr lang="en-US" sz="4400" dirty="0">
                <a:cs typeface="Arial" panose="020B0604020202020204" pitchFamily="34" charset="0"/>
              </a:rPr>
              <a:t>EA and TEF: Staged Repair</a:t>
            </a:r>
          </a:p>
          <a:p>
            <a:pPr>
              <a:defRPr/>
            </a:pPr>
            <a:endParaRPr lang="en-US" sz="1266" dirty="0">
              <a:cs typeface="Arial" panose="020B0604020202020204" pitchFamily="34" charset="0"/>
            </a:endParaRPr>
          </a:p>
          <a:p>
            <a:pPr>
              <a:defRPr/>
            </a:pPr>
            <a:endParaRPr lang="en-US" sz="1266" dirty="0">
              <a:cs typeface="Arial" panose="020B0604020202020204" pitchFamily="34" charset="0"/>
            </a:endParaRPr>
          </a:p>
          <a:p>
            <a:pPr marL="342900" indent="-342900">
              <a:spcBef>
                <a:spcPts val="600"/>
              </a:spcBef>
              <a:buFont typeface="Arial" panose="020B0604020202020204" pitchFamily="34" charset="0"/>
              <a:buChar char="•"/>
              <a:defRPr/>
            </a:pPr>
            <a:r>
              <a:rPr lang="en-US" sz="2250" dirty="0">
                <a:ea typeface="Arial" charset="0"/>
                <a:cs typeface="Arial" charset="0"/>
              </a:rPr>
              <a:t>High risk infants unable to tolerate thoracotomy</a:t>
            </a:r>
          </a:p>
          <a:p>
            <a:pPr marL="342900" indent="-342900">
              <a:spcBef>
                <a:spcPts val="600"/>
              </a:spcBef>
              <a:buFont typeface="Arial" panose="020B0604020202020204" pitchFamily="34" charset="0"/>
              <a:buChar char="•"/>
              <a:defRPr/>
            </a:pPr>
            <a:r>
              <a:rPr lang="en-US" sz="2250" dirty="0">
                <a:ea typeface="Arial" charset="0"/>
                <a:cs typeface="Arial" charset="0"/>
              </a:rPr>
              <a:t>Gastrostomy ‐ decompress stomach, prevent </a:t>
            </a:r>
            <a:r>
              <a:rPr lang="it-IT" sz="2250" dirty="0">
                <a:ea typeface="Arial" charset="0"/>
                <a:cs typeface="Arial" charset="0"/>
              </a:rPr>
              <a:t>regurgitation via fistula </a:t>
            </a:r>
            <a:r>
              <a:rPr lang="it-IT" sz="2250" dirty="0" err="1">
                <a:ea typeface="Arial" charset="0"/>
                <a:cs typeface="Arial" charset="0"/>
              </a:rPr>
              <a:t>into</a:t>
            </a:r>
            <a:r>
              <a:rPr lang="it-IT" sz="2250" dirty="0">
                <a:ea typeface="Arial" charset="0"/>
                <a:cs typeface="Arial" charset="0"/>
              </a:rPr>
              <a:t> </a:t>
            </a:r>
            <a:r>
              <a:rPr lang="it-IT" sz="2250" dirty="0" err="1">
                <a:ea typeface="Arial" charset="0"/>
                <a:cs typeface="Arial" charset="0"/>
              </a:rPr>
              <a:t>lungs</a:t>
            </a:r>
            <a:endParaRPr lang="it-IT" sz="2250" dirty="0">
              <a:ea typeface="Arial" charset="0"/>
              <a:cs typeface="Arial" charset="0"/>
            </a:endParaRPr>
          </a:p>
          <a:p>
            <a:pPr marL="571500" lvl="1" indent="-215900">
              <a:spcBef>
                <a:spcPts val="600"/>
              </a:spcBef>
              <a:buFont typeface="System Font Regular"/>
              <a:buChar char="-"/>
              <a:defRPr/>
            </a:pPr>
            <a:r>
              <a:rPr lang="en-US" sz="2250" dirty="0">
                <a:ea typeface="Arial" charset="0"/>
                <a:cs typeface="Arial" charset="0"/>
              </a:rPr>
              <a:t>Local or general anesthesia</a:t>
            </a:r>
          </a:p>
          <a:p>
            <a:pPr marL="571500" lvl="1" indent="-215900">
              <a:spcBef>
                <a:spcPts val="600"/>
              </a:spcBef>
              <a:buFont typeface="System Font Regular"/>
              <a:buChar char="-"/>
              <a:defRPr/>
            </a:pPr>
            <a:r>
              <a:rPr lang="en-US" sz="2250" dirty="0">
                <a:ea typeface="Arial" charset="0"/>
                <a:cs typeface="Arial" charset="0"/>
              </a:rPr>
              <a:t>In large fistula, avoids excessive gastric distention and rupture</a:t>
            </a:r>
          </a:p>
          <a:p>
            <a:pPr marL="571500" lvl="1" indent="-215900">
              <a:spcBef>
                <a:spcPts val="600"/>
              </a:spcBef>
              <a:buFont typeface="System Font Regular"/>
              <a:buChar char="-"/>
              <a:defRPr/>
            </a:pPr>
            <a:r>
              <a:rPr lang="en-US" sz="2250" dirty="0">
                <a:ea typeface="Arial" charset="0"/>
                <a:cs typeface="Arial" charset="0"/>
              </a:rPr>
              <a:t>May permit tidal volume to escape in infants with poor lung compliance</a:t>
            </a:r>
          </a:p>
          <a:p>
            <a:pPr marL="571500" lvl="1" indent="-215900">
              <a:spcBef>
                <a:spcPts val="600"/>
              </a:spcBef>
              <a:buFont typeface="System Font Regular"/>
              <a:buChar char="-"/>
              <a:defRPr/>
            </a:pPr>
            <a:r>
              <a:rPr lang="en-US" sz="2250" dirty="0">
                <a:ea typeface="Arial" charset="0"/>
                <a:cs typeface="Arial" charset="0"/>
              </a:rPr>
              <a:t>Occlusion of fistula using balloon‐tipped catheter placed via FOB guidance or retrograde via gastrostomy</a:t>
            </a:r>
          </a:p>
          <a:p>
            <a:pPr marL="571500" lvl="1" indent="-215900">
              <a:spcBef>
                <a:spcPts val="600"/>
              </a:spcBef>
              <a:buFont typeface="System Font Regular"/>
              <a:buChar char="-"/>
              <a:defRPr/>
            </a:pPr>
            <a:r>
              <a:rPr lang="en-US" sz="2250" dirty="0">
                <a:ea typeface="Arial" charset="0"/>
                <a:cs typeface="Arial" charset="0"/>
              </a:rPr>
              <a:t>Emergent ligation of fistula if unable to ventilate</a:t>
            </a:r>
          </a:p>
          <a:p>
            <a:pPr marL="342900" indent="-342900">
              <a:spcBef>
                <a:spcPts val="600"/>
              </a:spcBef>
              <a:buFont typeface="Arial" panose="020B0604020202020204" pitchFamily="34" charset="0"/>
              <a:buChar char="•"/>
              <a:defRPr/>
            </a:pPr>
            <a:r>
              <a:rPr lang="en-US" sz="2250" dirty="0">
                <a:ea typeface="Arial" charset="0"/>
                <a:cs typeface="Arial" charset="0"/>
              </a:rPr>
              <a:t>Definitive procedure when infant has stabilized</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1" name="Rectangle 1"/>
          <p:cNvSpPr>
            <a:spLocks noChangeArrowheads="1"/>
          </p:cNvSpPr>
          <p:nvPr/>
        </p:nvSpPr>
        <p:spPr bwMode="auto">
          <a:xfrm>
            <a:off x="533400" y="762000"/>
            <a:ext cx="7504509" cy="3724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414141"/>
                </a:solidFill>
                <a:latin typeface="Gill Sans Light" charset="0"/>
                <a:ea typeface="Heiti SC Light" charset="-122"/>
                <a:sym typeface="Gill Sans Light" charset="0"/>
              </a:defRPr>
            </a:lvl1pPr>
            <a:lvl2pPr marL="742950" indent="-285750" eaLnBrk="0" hangingPunct="0">
              <a:defRPr sz="4200">
                <a:solidFill>
                  <a:srgbClr val="414141"/>
                </a:solidFill>
                <a:latin typeface="Gill Sans Light" charset="0"/>
                <a:ea typeface="Heiti SC Light" charset="-122"/>
                <a:sym typeface="Gill Sans Light" charset="0"/>
              </a:defRPr>
            </a:lvl2pPr>
            <a:lvl3pPr marL="1143000" indent="-228600" eaLnBrk="0" hangingPunct="0">
              <a:defRPr sz="4200">
                <a:solidFill>
                  <a:srgbClr val="414141"/>
                </a:solidFill>
                <a:latin typeface="Gill Sans Light" charset="0"/>
                <a:ea typeface="Heiti SC Light" charset="-122"/>
                <a:sym typeface="Gill Sans Light" charset="0"/>
              </a:defRPr>
            </a:lvl3pPr>
            <a:lvl4pPr marL="1600200" indent="-228600" eaLnBrk="0" hangingPunct="0">
              <a:defRPr sz="4200">
                <a:solidFill>
                  <a:srgbClr val="414141"/>
                </a:solidFill>
                <a:latin typeface="Gill Sans Light" charset="0"/>
                <a:ea typeface="Heiti SC Light" charset="-122"/>
                <a:sym typeface="Gill Sans Light" charset="0"/>
              </a:defRPr>
            </a:lvl4pPr>
            <a:lvl5pPr marL="2057400" indent="-228600" eaLnBrk="0" hangingPunct="0">
              <a:defRPr sz="4200">
                <a:solidFill>
                  <a:srgbClr val="414141"/>
                </a:solidFill>
                <a:latin typeface="Gill Sans Light" charset="0"/>
                <a:ea typeface="Heiti SC Light" charset="-122"/>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9pPr>
          </a:lstStyle>
          <a:p>
            <a:pPr algn="l" eaLnBrk="1" hangingPunct="1"/>
            <a:r>
              <a:rPr lang="en-US" altLang="en-US" sz="2400" dirty="0">
                <a:latin typeface="Arial" charset="0"/>
              </a:rPr>
              <a:t>              </a:t>
            </a:r>
          </a:p>
          <a:p>
            <a:pPr marL="342900" indent="-342900" algn="l" eaLnBrk="1" hangingPunct="1">
              <a:spcBef>
                <a:spcPts val="600"/>
              </a:spcBef>
              <a:buFont typeface="Arial" panose="020B0604020202020204" pitchFamily="34" charset="0"/>
              <a:buChar char="•"/>
            </a:pPr>
            <a:r>
              <a:rPr lang="en-US" altLang="en-US" sz="2400" dirty="0">
                <a:latin typeface="+mn-lt"/>
              </a:rPr>
              <a:t>Has 100% incidence of dysmotility and severe Nutrition via gastrostomy until definitive surgery</a:t>
            </a:r>
          </a:p>
          <a:p>
            <a:pPr marL="342900" indent="-342900" eaLnBrk="1" hangingPunct="1">
              <a:spcBef>
                <a:spcPts val="600"/>
              </a:spcBef>
              <a:buFont typeface="Arial" panose="020B0604020202020204" pitchFamily="34" charset="0"/>
              <a:buChar char="•"/>
            </a:pPr>
            <a:r>
              <a:rPr lang="en-US" altLang="en-US" sz="2400" dirty="0">
                <a:latin typeface="+mn-lt"/>
              </a:rPr>
              <a:t>Esophageal anastomosis between 3 and 6 months of age if spontaneous growth of esophagus is adequate</a:t>
            </a:r>
          </a:p>
          <a:p>
            <a:pPr marL="342900" indent="-342900" eaLnBrk="1" hangingPunct="1">
              <a:spcBef>
                <a:spcPts val="600"/>
              </a:spcBef>
              <a:buFont typeface="Arial" panose="020B0604020202020204" pitchFamily="34" charset="0"/>
              <a:buChar char="•"/>
            </a:pPr>
            <a:r>
              <a:rPr lang="en-US" altLang="en-US" sz="2400" dirty="0">
                <a:latin typeface="+mn-lt"/>
              </a:rPr>
              <a:t>Techniques for lengthening native esophagus include placement of external or internal traction sutures and thoracoscopic elongation of esophagus</a:t>
            </a:r>
          </a:p>
          <a:p>
            <a:pPr marL="342900" indent="-342900" eaLnBrk="1" hangingPunct="1">
              <a:spcBef>
                <a:spcPts val="600"/>
              </a:spcBef>
              <a:buFont typeface="Arial" panose="020B0604020202020204" pitchFamily="34" charset="0"/>
              <a:buChar char="•"/>
            </a:pPr>
            <a:r>
              <a:rPr lang="en-US" altLang="en-US" sz="2400" dirty="0">
                <a:latin typeface="+mn-lt"/>
              </a:rPr>
              <a:t>Interposing non esophageal tissue reflux</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5" name="Rectangle 1"/>
          <p:cNvSpPr>
            <a:spLocks noChangeArrowheads="1"/>
          </p:cNvSpPr>
          <p:nvPr/>
        </p:nvSpPr>
        <p:spPr bwMode="auto">
          <a:xfrm>
            <a:off x="654844" y="152400"/>
            <a:ext cx="7879556" cy="51812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414141"/>
                </a:solidFill>
                <a:latin typeface="Gill Sans Light" charset="0"/>
                <a:ea typeface="Heiti SC Light" charset="-122"/>
                <a:sym typeface="Gill Sans Light" charset="0"/>
              </a:defRPr>
            </a:lvl1pPr>
            <a:lvl2pPr marL="742950" indent="-285750" eaLnBrk="0" hangingPunct="0">
              <a:defRPr sz="4200">
                <a:solidFill>
                  <a:srgbClr val="414141"/>
                </a:solidFill>
                <a:latin typeface="Gill Sans Light" charset="0"/>
                <a:ea typeface="Heiti SC Light" charset="-122"/>
                <a:sym typeface="Gill Sans Light" charset="0"/>
              </a:defRPr>
            </a:lvl2pPr>
            <a:lvl3pPr marL="1143000" indent="-228600" eaLnBrk="0" hangingPunct="0">
              <a:defRPr sz="4200">
                <a:solidFill>
                  <a:srgbClr val="414141"/>
                </a:solidFill>
                <a:latin typeface="Gill Sans Light" charset="0"/>
                <a:ea typeface="Heiti SC Light" charset="-122"/>
                <a:sym typeface="Gill Sans Light" charset="0"/>
              </a:defRPr>
            </a:lvl3pPr>
            <a:lvl4pPr marL="1600200" indent="-228600" eaLnBrk="0" hangingPunct="0">
              <a:defRPr sz="4200">
                <a:solidFill>
                  <a:srgbClr val="414141"/>
                </a:solidFill>
                <a:latin typeface="Gill Sans Light" charset="0"/>
                <a:ea typeface="Heiti SC Light" charset="-122"/>
                <a:sym typeface="Gill Sans Light" charset="0"/>
              </a:defRPr>
            </a:lvl4pPr>
            <a:lvl5pPr marL="2057400" indent="-228600" eaLnBrk="0" hangingPunct="0">
              <a:defRPr sz="4200">
                <a:solidFill>
                  <a:srgbClr val="414141"/>
                </a:solidFill>
                <a:latin typeface="Gill Sans Light" charset="0"/>
                <a:ea typeface="Heiti SC Light" charset="-122"/>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9pPr>
          </a:lstStyle>
          <a:p>
            <a:pPr eaLnBrk="1" hangingPunct="1"/>
            <a:r>
              <a:rPr lang="en-US" altLang="en-US" sz="4400" dirty="0">
                <a:latin typeface="+mn-lt"/>
              </a:rPr>
              <a:t>EA and TEF: Anesthetic Management</a:t>
            </a:r>
          </a:p>
          <a:p>
            <a:pPr algn="l" eaLnBrk="1" hangingPunct="1"/>
            <a:endParaRPr lang="en-US" altLang="en-US" sz="2953" dirty="0">
              <a:latin typeface="+mn-lt"/>
            </a:endParaRPr>
          </a:p>
          <a:p>
            <a:pPr algn="l" eaLnBrk="1" hangingPunct="1"/>
            <a:r>
              <a:rPr lang="en-US" altLang="en-US" sz="3600" i="1" dirty="0">
                <a:latin typeface="+mn-lt"/>
              </a:rPr>
              <a:t>Meticulous operating room set up:</a:t>
            </a:r>
          </a:p>
          <a:p>
            <a:pPr marL="293688" indent="-293688" algn="l" eaLnBrk="1" hangingPunct="1">
              <a:buFont typeface="Arial" panose="020B0604020202020204" pitchFamily="34" charset="0"/>
              <a:buChar char="•"/>
            </a:pPr>
            <a:r>
              <a:rPr lang="en-US" altLang="en-US" sz="2531" dirty="0">
                <a:latin typeface="+mn-lt"/>
              </a:rPr>
              <a:t>Warm room, overhead warmer, forced air warmer</a:t>
            </a:r>
          </a:p>
          <a:p>
            <a:pPr marL="293688" indent="-293688" algn="l" eaLnBrk="1" hangingPunct="1">
              <a:buFont typeface="Arial" panose="020B0604020202020204" pitchFamily="34" charset="0"/>
              <a:buChar char="•"/>
            </a:pPr>
            <a:r>
              <a:rPr lang="en-US" altLang="en-US" sz="2531" dirty="0">
                <a:latin typeface="+mn-lt"/>
              </a:rPr>
              <a:t>Standard monitoring: EKG, pulse oximetry, end-tidal CO</a:t>
            </a:r>
            <a:r>
              <a:rPr lang="en-US" altLang="en-US" sz="2531" baseline="-25000" dirty="0">
                <a:latin typeface="+mn-lt"/>
              </a:rPr>
              <a:t>2</a:t>
            </a:r>
            <a:r>
              <a:rPr lang="en-US" altLang="en-US" sz="2531" dirty="0">
                <a:latin typeface="+mn-lt"/>
              </a:rPr>
              <a:t>, arterial line, urine output</a:t>
            </a:r>
          </a:p>
          <a:p>
            <a:pPr marL="293688" indent="-293688" algn="l" eaLnBrk="1" hangingPunct="1">
              <a:buFont typeface="Arial" panose="020B0604020202020204" pitchFamily="34" charset="0"/>
              <a:buChar char="•"/>
            </a:pPr>
            <a:r>
              <a:rPr lang="en-US" altLang="en-US" sz="2531" dirty="0">
                <a:latin typeface="+mn-lt"/>
              </a:rPr>
              <a:t>Precordial stethoscope</a:t>
            </a:r>
          </a:p>
          <a:p>
            <a:pPr marL="293688" indent="-293688" algn="l" eaLnBrk="1" hangingPunct="1">
              <a:buFont typeface="Arial" panose="020B0604020202020204" pitchFamily="34" charset="0"/>
              <a:buChar char="•"/>
            </a:pPr>
            <a:r>
              <a:rPr lang="en-US" altLang="en-US" sz="2531" dirty="0">
                <a:latin typeface="+mn-lt"/>
              </a:rPr>
              <a:t>ETT without Murphy’</a:t>
            </a:r>
            <a:r>
              <a:rPr lang="en-US" altLang="ja-JP" sz="2531" dirty="0">
                <a:latin typeface="+mn-lt"/>
              </a:rPr>
              <a:t>s eye, </a:t>
            </a:r>
            <a:r>
              <a:rPr lang="en-US" altLang="ja-JP" sz="2531" dirty="0" err="1">
                <a:latin typeface="+mn-lt"/>
              </a:rPr>
              <a:t>microcuff</a:t>
            </a:r>
            <a:r>
              <a:rPr lang="en-US" altLang="ja-JP" sz="2531" dirty="0">
                <a:latin typeface="+mn-lt"/>
              </a:rPr>
              <a:t> ETT</a:t>
            </a:r>
          </a:p>
          <a:p>
            <a:pPr marL="293688" indent="-293688" algn="l" eaLnBrk="1" hangingPunct="1">
              <a:buFont typeface="Arial" panose="020B0604020202020204" pitchFamily="34" charset="0"/>
              <a:buChar char="•"/>
            </a:pPr>
            <a:r>
              <a:rPr lang="en-US" altLang="en-US" sz="2531" dirty="0">
                <a:latin typeface="+mn-lt"/>
              </a:rPr>
              <a:t>Fiberoptic bronchoscope</a:t>
            </a:r>
          </a:p>
          <a:p>
            <a:pPr marL="293688" indent="-293688" algn="l" eaLnBrk="1" hangingPunct="1">
              <a:buFont typeface="Arial" panose="020B0604020202020204" pitchFamily="34" charset="0"/>
              <a:buChar char="•"/>
            </a:pPr>
            <a:r>
              <a:rPr lang="en-US" altLang="en-US" sz="2531" dirty="0">
                <a:latin typeface="+mn-lt"/>
              </a:rPr>
              <a:t>5% albumin, PRBCs, Blood warmer</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69" name="Rectangle 1"/>
          <p:cNvSpPr>
            <a:spLocks noChangeArrowheads="1"/>
          </p:cNvSpPr>
          <p:nvPr/>
        </p:nvSpPr>
        <p:spPr bwMode="auto">
          <a:xfrm>
            <a:off x="533400" y="304800"/>
            <a:ext cx="8068866" cy="5570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414141"/>
                </a:solidFill>
                <a:latin typeface="Gill Sans Light" charset="0"/>
                <a:ea typeface="Heiti SC Light" charset="-122"/>
                <a:sym typeface="Gill Sans Light" charset="0"/>
              </a:defRPr>
            </a:lvl1pPr>
            <a:lvl2pPr marL="742950" indent="-285750" eaLnBrk="0" hangingPunct="0">
              <a:defRPr sz="4200">
                <a:solidFill>
                  <a:srgbClr val="414141"/>
                </a:solidFill>
                <a:latin typeface="Gill Sans Light" charset="0"/>
                <a:ea typeface="Heiti SC Light" charset="-122"/>
                <a:sym typeface="Gill Sans Light" charset="0"/>
              </a:defRPr>
            </a:lvl2pPr>
            <a:lvl3pPr marL="1143000" indent="-228600" eaLnBrk="0" hangingPunct="0">
              <a:defRPr sz="4200">
                <a:solidFill>
                  <a:srgbClr val="414141"/>
                </a:solidFill>
                <a:latin typeface="Gill Sans Light" charset="0"/>
                <a:ea typeface="Heiti SC Light" charset="-122"/>
                <a:sym typeface="Gill Sans Light" charset="0"/>
              </a:defRPr>
            </a:lvl3pPr>
            <a:lvl4pPr marL="1600200" indent="-228600" eaLnBrk="0" hangingPunct="0">
              <a:defRPr sz="4200">
                <a:solidFill>
                  <a:srgbClr val="414141"/>
                </a:solidFill>
                <a:latin typeface="Gill Sans Light" charset="0"/>
                <a:ea typeface="Heiti SC Light" charset="-122"/>
                <a:sym typeface="Gill Sans Light" charset="0"/>
              </a:defRPr>
            </a:lvl4pPr>
            <a:lvl5pPr marL="2057400" indent="-228600" eaLnBrk="0" hangingPunct="0">
              <a:defRPr sz="4200">
                <a:solidFill>
                  <a:srgbClr val="414141"/>
                </a:solidFill>
                <a:latin typeface="Gill Sans Light" charset="0"/>
                <a:ea typeface="Heiti SC Light" charset="-122"/>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9pPr>
          </a:lstStyle>
          <a:p>
            <a:pPr algn="l" eaLnBrk="1" hangingPunct="1"/>
            <a:r>
              <a:rPr lang="en-US" altLang="en-US" sz="4400" dirty="0">
                <a:latin typeface="+mn-lt"/>
                <a:ea typeface="Arial" charset="0"/>
                <a:cs typeface="Arial" charset="0"/>
              </a:rPr>
              <a:t>EA and TEF – Anesthetic Management</a:t>
            </a:r>
          </a:p>
          <a:p>
            <a:pPr marL="342900" indent="-342900" algn="l" eaLnBrk="1" hangingPunct="1">
              <a:buFont typeface="Arial" panose="020B0604020202020204" pitchFamily="34" charset="0"/>
              <a:buChar char="•"/>
            </a:pPr>
            <a:r>
              <a:rPr lang="en-US" altLang="en-US" sz="2800" dirty="0">
                <a:latin typeface="+mn-lt"/>
              </a:rPr>
              <a:t>Goal for induction is to establish airway without aspiration or gastric distension</a:t>
            </a:r>
          </a:p>
          <a:p>
            <a:pPr marL="635000" lvl="1" indent="-279400" eaLnBrk="1" hangingPunct="1">
              <a:buFont typeface="System Font Regular"/>
              <a:buChar char="-"/>
            </a:pPr>
            <a:r>
              <a:rPr lang="en-US" altLang="en-US" sz="2400" dirty="0">
                <a:latin typeface="+mn-lt"/>
              </a:rPr>
              <a:t>Pre‐oxygenation, continuous suction of upper pouch</a:t>
            </a:r>
          </a:p>
          <a:p>
            <a:pPr marL="635000" lvl="1" indent="-279400" eaLnBrk="1" hangingPunct="1">
              <a:buFont typeface="System Font Regular"/>
              <a:buChar char="-"/>
            </a:pPr>
            <a:r>
              <a:rPr lang="en-US" altLang="en-US" sz="2400" dirty="0">
                <a:latin typeface="+mn-lt"/>
              </a:rPr>
              <a:t>Maintain spontaneous ventilation</a:t>
            </a:r>
          </a:p>
          <a:p>
            <a:pPr marL="635000" lvl="1" indent="-279400" eaLnBrk="1" hangingPunct="1">
              <a:buFont typeface="System Font Regular"/>
              <a:buChar char="-"/>
            </a:pPr>
            <a:r>
              <a:rPr lang="en-US" altLang="en-US" sz="2400" dirty="0">
                <a:latin typeface="+mn-lt"/>
              </a:rPr>
              <a:t>Avoid PPV to avoid insufflation of stomach via fistula</a:t>
            </a:r>
          </a:p>
          <a:p>
            <a:pPr marL="342900" indent="-342900" algn="l" eaLnBrk="1" hangingPunct="1">
              <a:buFont typeface="Arial" panose="020B0604020202020204" pitchFamily="34" charset="0"/>
              <a:buChar char="•"/>
            </a:pPr>
            <a:r>
              <a:rPr lang="en-US" altLang="en-US" sz="2800" dirty="0">
                <a:latin typeface="+mn-lt"/>
              </a:rPr>
              <a:t>Inhalation induction with cautious gentle PPV as needed</a:t>
            </a:r>
          </a:p>
          <a:p>
            <a:pPr marL="342900" indent="-342900" algn="l" eaLnBrk="1" hangingPunct="1">
              <a:buFont typeface="Arial" panose="020B0604020202020204" pitchFamily="34" charset="0"/>
              <a:buChar char="•"/>
            </a:pPr>
            <a:r>
              <a:rPr lang="en-US" altLang="en-US" sz="2800" dirty="0">
                <a:latin typeface="+mn-lt"/>
              </a:rPr>
              <a:t>Ideally, maintain spontaneous ventilation until fistula ligated with assisted ventilation if needed using low airway pressures</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1"/>
          <p:cNvSpPr>
            <a:spLocks noChangeArrowheads="1"/>
          </p:cNvSpPr>
          <p:nvPr/>
        </p:nvSpPr>
        <p:spPr bwMode="auto">
          <a:xfrm>
            <a:off x="304801" y="381000"/>
            <a:ext cx="5791200" cy="5632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414141"/>
                </a:solidFill>
                <a:latin typeface="Gill Sans Light" charset="0"/>
                <a:ea typeface="Heiti SC Light" charset="-122"/>
                <a:sym typeface="Gill Sans Light" charset="0"/>
              </a:defRPr>
            </a:lvl1pPr>
            <a:lvl2pPr marL="742950" indent="-285750" eaLnBrk="0" hangingPunct="0">
              <a:defRPr sz="4200">
                <a:solidFill>
                  <a:srgbClr val="414141"/>
                </a:solidFill>
                <a:latin typeface="Gill Sans Light" charset="0"/>
                <a:ea typeface="Heiti SC Light" charset="-122"/>
                <a:sym typeface="Gill Sans Light" charset="0"/>
              </a:defRPr>
            </a:lvl2pPr>
            <a:lvl3pPr marL="1143000" indent="-228600" eaLnBrk="0" hangingPunct="0">
              <a:defRPr sz="4200">
                <a:solidFill>
                  <a:srgbClr val="414141"/>
                </a:solidFill>
                <a:latin typeface="Gill Sans Light" charset="0"/>
                <a:ea typeface="Heiti SC Light" charset="-122"/>
                <a:sym typeface="Gill Sans Light" charset="0"/>
              </a:defRPr>
            </a:lvl3pPr>
            <a:lvl4pPr marL="1600200" indent="-228600" eaLnBrk="0" hangingPunct="0">
              <a:defRPr sz="4200">
                <a:solidFill>
                  <a:srgbClr val="414141"/>
                </a:solidFill>
                <a:latin typeface="Gill Sans Light" charset="0"/>
                <a:ea typeface="Heiti SC Light" charset="-122"/>
                <a:sym typeface="Gill Sans Light" charset="0"/>
              </a:defRPr>
            </a:lvl4pPr>
            <a:lvl5pPr marL="2057400" indent="-228600" eaLnBrk="0" hangingPunct="0">
              <a:defRPr sz="4200">
                <a:solidFill>
                  <a:srgbClr val="414141"/>
                </a:solidFill>
                <a:latin typeface="Gill Sans Light" charset="0"/>
                <a:ea typeface="Heiti SC Light" charset="-122"/>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9pPr>
          </a:lstStyle>
          <a:p>
            <a:r>
              <a:rPr lang="en-US" altLang="en-US" sz="3600" dirty="0">
                <a:latin typeface="+mn-lt"/>
                <a:ea typeface="Arial" charset="0"/>
                <a:cs typeface="Arial" charset="0"/>
              </a:rPr>
              <a:t>EA and TEF: Anesthetic Management</a:t>
            </a:r>
            <a:endParaRPr lang="en-US" altLang="en-US" sz="1800" dirty="0">
              <a:latin typeface="+mn-lt"/>
              <a:ea typeface="Arial" charset="0"/>
              <a:cs typeface="Arial" charset="0"/>
            </a:endParaRPr>
          </a:p>
          <a:p>
            <a:pPr marL="293688" indent="-293688" eaLnBrk="1" hangingPunct="1">
              <a:buFont typeface="Arial" panose="020B0604020202020204" pitchFamily="34" charset="0"/>
              <a:buChar char="•"/>
            </a:pPr>
            <a:r>
              <a:rPr lang="en-US" altLang="en-US" sz="2400" dirty="0">
                <a:latin typeface="+mn-lt"/>
                <a:ea typeface="Arial" charset="0"/>
                <a:cs typeface="Arial" charset="0"/>
              </a:rPr>
              <a:t>Position ETT below fistula and above carina</a:t>
            </a:r>
          </a:p>
          <a:p>
            <a:pPr marL="525463" lvl="1" indent="-231775" eaLnBrk="1" hangingPunct="1">
              <a:buFont typeface="System Font Regular"/>
              <a:buChar char="-"/>
            </a:pPr>
            <a:r>
              <a:rPr lang="en-US" altLang="en-US" sz="2000" dirty="0">
                <a:latin typeface="+mn-lt"/>
                <a:ea typeface="Arial" charset="0"/>
                <a:cs typeface="Arial" charset="0"/>
              </a:rPr>
              <a:t>Right mainstem intubation, then withdraw slowly just until bilateral breath sounds heard </a:t>
            </a:r>
          </a:p>
          <a:p>
            <a:pPr marL="525463" lvl="1" indent="-231775" eaLnBrk="1" hangingPunct="1">
              <a:buFont typeface="System Font Regular"/>
              <a:buChar char="-"/>
            </a:pPr>
            <a:r>
              <a:rPr lang="en-US" altLang="en-US" sz="2000" dirty="0">
                <a:latin typeface="+mn-lt"/>
                <a:ea typeface="Arial" charset="0"/>
                <a:cs typeface="Arial" charset="0"/>
              </a:rPr>
              <a:t>Cuffed ETT without Murphy</a:t>
            </a:r>
            <a:r>
              <a:rPr lang="ja-JP" altLang="en-US" sz="2000">
                <a:latin typeface="+mn-lt"/>
                <a:ea typeface="Arial" charset="0"/>
                <a:cs typeface="Arial" charset="0"/>
              </a:rPr>
              <a:t>’</a:t>
            </a:r>
            <a:r>
              <a:rPr lang="en-US" altLang="ja-JP" sz="2000" dirty="0">
                <a:latin typeface="+mn-lt"/>
                <a:ea typeface="Arial" charset="0"/>
                <a:cs typeface="Arial" charset="0"/>
              </a:rPr>
              <a:t>s eye, bevel facing</a:t>
            </a:r>
            <a:br>
              <a:rPr lang="en-US" altLang="ja-JP" sz="2000" dirty="0">
                <a:latin typeface="+mn-lt"/>
                <a:ea typeface="Arial" charset="0"/>
                <a:cs typeface="Arial" charset="0"/>
              </a:rPr>
            </a:br>
            <a:r>
              <a:rPr lang="en-US" altLang="ja-JP" sz="2000" dirty="0">
                <a:latin typeface="+mn-lt"/>
                <a:ea typeface="Arial" charset="0"/>
                <a:cs typeface="Arial" charset="0"/>
              </a:rPr>
              <a:t>anteriorly so posterior wall can occlude fistula</a:t>
            </a:r>
            <a:endParaRPr lang="en-US" altLang="en-US" sz="2000" dirty="0">
              <a:latin typeface="+mn-lt"/>
              <a:ea typeface="Arial" charset="0"/>
              <a:cs typeface="Arial" charset="0"/>
            </a:endParaRPr>
          </a:p>
          <a:p>
            <a:pPr marL="342900" indent="-342900" eaLnBrk="1" hangingPunct="1">
              <a:buFont typeface="Arial" panose="020B0604020202020204" pitchFamily="34" charset="0"/>
              <a:buChar char="•"/>
            </a:pPr>
            <a:r>
              <a:rPr lang="en-US" altLang="ja-JP" sz="2400" i="1" dirty="0">
                <a:latin typeface="+mn-lt"/>
                <a:ea typeface="Arial" charset="0"/>
                <a:cs typeface="Arial" charset="0"/>
              </a:rPr>
              <a:t>If fistula is too close to or below carina:</a:t>
            </a:r>
            <a:endParaRPr lang="en-US" altLang="en-US" sz="2400" dirty="0">
              <a:latin typeface="+mn-lt"/>
              <a:ea typeface="Arial" charset="0"/>
              <a:cs typeface="Arial" charset="0"/>
            </a:endParaRPr>
          </a:p>
          <a:p>
            <a:pPr marL="525463" lvl="1" indent="-231775" eaLnBrk="1" hangingPunct="1">
              <a:buFont typeface="System Font Regular"/>
              <a:buChar char="-"/>
            </a:pPr>
            <a:r>
              <a:rPr lang="en-US" altLang="ja-JP" sz="2000" dirty="0">
                <a:latin typeface="+mn-lt"/>
                <a:ea typeface="Arial" charset="0"/>
                <a:cs typeface="Arial" charset="0"/>
              </a:rPr>
              <a:t>Selective bronchial intubation and 1‐lung</a:t>
            </a:r>
            <a:br>
              <a:rPr lang="en-US" altLang="ja-JP" sz="2000" dirty="0">
                <a:latin typeface="+mn-lt"/>
                <a:ea typeface="Arial" charset="0"/>
                <a:cs typeface="Arial" charset="0"/>
              </a:rPr>
            </a:br>
            <a:r>
              <a:rPr lang="en-US" altLang="ja-JP" sz="2000" dirty="0">
                <a:latin typeface="+mn-lt"/>
                <a:ea typeface="Arial" charset="0"/>
                <a:cs typeface="Arial" charset="0"/>
              </a:rPr>
              <a:t>ventilation until fistula ligated</a:t>
            </a:r>
          </a:p>
          <a:p>
            <a:pPr marL="525463" lvl="1" indent="-231775" eaLnBrk="1" hangingPunct="1">
              <a:buFont typeface="System Font Regular"/>
              <a:buChar char="-"/>
            </a:pPr>
            <a:r>
              <a:rPr lang="en-US" altLang="ja-JP" sz="2000" dirty="0" err="1">
                <a:latin typeface="+mn-lt"/>
                <a:ea typeface="Arial" charset="0"/>
                <a:cs typeface="Arial" charset="0"/>
              </a:rPr>
              <a:t>sition</a:t>
            </a:r>
            <a:r>
              <a:rPr lang="en-US" altLang="ja-JP" sz="2000" dirty="0">
                <a:latin typeface="+mn-lt"/>
                <a:ea typeface="Arial" charset="0"/>
                <a:cs typeface="Arial" charset="0"/>
              </a:rPr>
              <a:t> ETT above fistula with </a:t>
            </a:r>
            <a:r>
              <a:rPr lang="en-US" altLang="ja-JP" sz="2400" dirty="0">
                <a:latin typeface="+mn-lt"/>
                <a:ea typeface="Arial" charset="0"/>
                <a:cs typeface="Arial" charset="0"/>
              </a:rPr>
              <a:t>spontaneous</a:t>
            </a:r>
            <a:br>
              <a:rPr lang="en-US" altLang="ja-JP" sz="2400" dirty="0">
                <a:latin typeface="+mn-lt"/>
                <a:ea typeface="Arial" charset="0"/>
                <a:cs typeface="Arial" charset="0"/>
              </a:rPr>
            </a:br>
            <a:r>
              <a:rPr lang="en-US" altLang="ja-JP" sz="2400" dirty="0">
                <a:latin typeface="+mn-lt"/>
                <a:ea typeface="Arial" charset="0"/>
                <a:cs typeface="Arial" charset="0"/>
              </a:rPr>
              <a:t>ventilation or gentle assisted ventilation</a:t>
            </a:r>
          </a:p>
          <a:p>
            <a:pPr marL="525463" lvl="1" indent="-231775" eaLnBrk="1" hangingPunct="1">
              <a:buFont typeface="System Font Regular"/>
              <a:buChar char="-"/>
            </a:pPr>
            <a:r>
              <a:rPr lang="en-US" altLang="ja-JP" sz="2400" dirty="0">
                <a:latin typeface="+mn-lt"/>
                <a:ea typeface="Arial" charset="0"/>
                <a:cs typeface="Arial" charset="0"/>
              </a:rPr>
              <a:t>Occlusion of fistula with balloon‐tipped catheter</a:t>
            </a:r>
            <a:endParaRPr lang="en-US" altLang="en-US" sz="2100" dirty="0">
              <a:latin typeface="+mn-lt"/>
              <a:ea typeface="Arial" charset="0"/>
              <a:cs typeface="Arial" charset="0"/>
            </a:endParaRPr>
          </a:p>
        </p:txBody>
      </p:sp>
      <p:pic>
        <p:nvPicPr>
          <p:cNvPr id="3" name="Picture 2">
            <a:extLst>
              <a:ext uri="{FF2B5EF4-FFF2-40B4-BE49-F238E27FC236}">
                <a16:creationId xmlns:a16="http://schemas.microsoft.com/office/drawing/2014/main" id="{1D5704C3-2026-5744-B036-1EB70F68DBB6}"/>
              </a:ext>
            </a:extLst>
          </p:cNvPr>
          <p:cNvPicPr>
            <a:picLocks noChangeAspect="1"/>
          </p:cNvPicPr>
          <p:nvPr/>
        </p:nvPicPr>
        <p:blipFill>
          <a:blip r:embed="rId2">
            <a:extLst>
              <a:ext uri="{28A0092B-C50C-407E-A947-70E740481C1C}">
                <a14:useLocalDpi xmlns:a14="http://schemas.microsoft.com/office/drawing/2010/main" val="0"/>
              </a:ext>
            </a:extLst>
          </a:blip>
          <a:srcRect l="50729" t="37241" r="25209" b="32942"/>
          <a:stretch>
            <a:fillRect/>
          </a:stretch>
        </p:blipFill>
        <p:spPr bwMode="auto">
          <a:xfrm>
            <a:off x="6172765" y="1678781"/>
            <a:ext cx="2732484" cy="3500438"/>
          </a:xfrm>
          <a:prstGeom prst="rect">
            <a:avLst/>
          </a:prstGeom>
          <a:noFill/>
          <a:ln>
            <a:noFill/>
          </a:ln>
          <a:extLst>
            <a:ext uri="{909E8E84-426E-40DD-AFC4-6F175D3DCCD1}">
              <a14:hiddenFill xmlns:a14="http://schemas.microsoft.com/office/drawing/2010/main">
                <a:solidFill>
                  <a:srgbClr val="6C7472"/>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7" name="Rectangle 1"/>
          <p:cNvSpPr>
            <a:spLocks noChangeArrowheads="1"/>
          </p:cNvSpPr>
          <p:nvPr/>
        </p:nvSpPr>
        <p:spPr bwMode="auto">
          <a:xfrm>
            <a:off x="304800" y="381000"/>
            <a:ext cx="8143875" cy="50475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4200">
                <a:solidFill>
                  <a:srgbClr val="414141"/>
                </a:solidFill>
                <a:latin typeface="Gill Sans Light" charset="0"/>
                <a:ea typeface="Heiti SC Light" charset="-122"/>
                <a:sym typeface="Gill Sans Light" charset="0"/>
              </a:defRPr>
            </a:lvl1pPr>
            <a:lvl2pPr marL="742950" indent="-285750" eaLnBrk="0" hangingPunct="0">
              <a:defRPr sz="4200">
                <a:solidFill>
                  <a:srgbClr val="414141"/>
                </a:solidFill>
                <a:latin typeface="Gill Sans Light" charset="0"/>
                <a:ea typeface="Heiti SC Light" charset="-122"/>
                <a:sym typeface="Gill Sans Light" charset="0"/>
              </a:defRPr>
            </a:lvl2pPr>
            <a:lvl3pPr marL="1143000" indent="-228600" eaLnBrk="0" hangingPunct="0">
              <a:defRPr sz="4200">
                <a:solidFill>
                  <a:srgbClr val="414141"/>
                </a:solidFill>
                <a:latin typeface="Gill Sans Light" charset="0"/>
                <a:ea typeface="Heiti SC Light" charset="-122"/>
                <a:sym typeface="Gill Sans Light" charset="0"/>
              </a:defRPr>
            </a:lvl3pPr>
            <a:lvl4pPr marL="1600200" indent="-228600" eaLnBrk="0" hangingPunct="0">
              <a:defRPr sz="4200">
                <a:solidFill>
                  <a:srgbClr val="414141"/>
                </a:solidFill>
                <a:latin typeface="Gill Sans Light" charset="0"/>
                <a:ea typeface="Heiti SC Light" charset="-122"/>
                <a:sym typeface="Gill Sans Light" charset="0"/>
              </a:defRPr>
            </a:lvl4pPr>
            <a:lvl5pPr marL="2057400" indent="-228600" eaLnBrk="0" hangingPunct="0">
              <a:defRPr sz="4200">
                <a:solidFill>
                  <a:srgbClr val="414141"/>
                </a:solidFill>
                <a:latin typeface="Gill Sans Light" charset="0"/>
                <a:ea typeface="Heiti SC Light" charset="-122"/>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9pPr>
          </a:lstStyle>
          <a:p>
            <a:pPr eaLnBrk="1" hangingPunct="1">
              <a:tabLst>
                <a:tab pos="1130300" algn="l"/>
              </a:tabLst>
            </a:pPr>
            <a:r>
              <a:rPr lang="en-US" altLang="en-US" sz="2800" dirty="0">
                <a:latin typeface="+mn-lt"/>
                <a:ea typeface="Arial" charset="0"/>
                <a:cs typeface="Arial" charset="0"/>
              </a:rPr>
              <a:t>EA and TEF – Intraoperative Events</a:t>
            </a:r>
          </a:p>
          <a:p>
            <a:pPr eaLnBrk="1" hangingPunct="1"/>
            <a:endParaRPr lang="en-US" altLang="en-US" sz="2100" dirty="0">
              <a:latin typeface="+mn-lt"/>
              <a:ea typeface="Arial" charset="0"/>
              <a:cs typeface="Arial" charset="0"/>
            </a:endParaRPr>
          </a:p>
          <a:p>
            <a:pPr marL="293688" indent="-293688" algn="l" eaLnBrk="1" hangingPunct="1">
              <a:buFont typeface="Arial" panose="020B0604020202020204" pitchFamily="34" charset="0"/>
              <a:buChar char="•"/>
            </a:pPr>
            <a:r>
              <a:rPr lang="en-US" altLang="en-US" sz="2100" dirty="0">
                <a:latin typeface="+mn-lt"/>
                <a:ea typeface="Arial" charset="0"/>
                <a:cs typeface="Arial" charset="0"/>
              </a:rPr>
              <a:t>Difficulty with ventilation, hypoxemia, hypercarbia</a:t>
            </a:r>
          </a:p>
          <a:p>
            <a:pPr marL="525463" lvl="1" indent="-231775" eaLnBrk="1" hangingPunct="1">
              <a:buFont typeface="System Font Regular"/>
              <a:buChar char="-"/>
            </a:pPr>
            <a:r>
              <a:rPr lang="en-US" altLang="en-US" sz="2100" dirty="0">
                <a:latin typeface="+mn-lt"/>
                <a:ea typeface="Arial" charset="0"/>
                <a:cs typeface="Arial" charset="0"/>
              </a:rPr>
              <a:t>Displacement of ETT into bronchus or fistula, or above the fistula</a:t>
            </a:r>
          </a:p>
          <a:p>
            <a:pPr marL="525463" lvl="1" indent="-231775" eaLnBrk="1" hangingPunct="1">
              <a:buFont typeface="System Font Regular"/>
              <a:buChar char="-"/>
            </a:pPr>
            <a:r>
              <a:rPr lang="en-US" altLang="en-US" sz="2100" dirty="0">
                <a:latin typeface="+mn-lt"/>
                <a:ea typeface="Arial" charset="0"/>
                <a:cs typeface="Arial" charset="0"/>
              </a:rPr>
              <a:t>Displacement of balloon tipped catheter causing tracheal obstruction</a:t>
            </a:r>
          </a:p>
          <a:p>
            <a:pPr marL="525463" lvl="1" indent="-231775" eaLnBrk="1" hangingPunct="1">
              <a:buFont typeface="System Font Regular"/>
              <a:buChar char="-"/>
            </a:pPr>
            <a:r>
              <a:rPr lang="en-US" altLang="en-US" sz="2100" dirty="0">
                <a:latin typeface="+mn-lt"/>
                <a:ea typeface="Arial" charset="0"/>
                <a:cs typeface="Arial" charset="0"/>
              </a:rPr>
              <a:t>Surgical manipulation causing kinking of trachea</a:t>
            </a:r>
          </a:p>
          <a:p>
            <a:pPr marL="525463" lvl="1" indent="-231775" eaLnBrk="1" hangingPunct="1">
              <a:buFont typeface="System Font Regular"/>
              <a:buChar char="-"/>
            </a:pPr>
            <a:r>
              <a:rPr lang="en-US" altLang="en-US" sz="2100" dirty="0">
                <a:latin typeface="+mn-lt"/>
                <a:ea typeface="Arial" charset="0"/>
                <a:cs typeface="Arial" charset="0"/>
              </a:rPr>
              <a:t>Insufflation of CO2 during thoracoscopic procedure</a:t>
            </a:r>
          </a:p>
          <a:p>
            <a:pPr marL="525463" lvl="1" indent="-231775" eaLnBrk="1" hangingPunct="1">
              <a:buFont typeface="System Font Regular"/>
              <a:buChar char="-"/>
            </a:pPr>
            <a:r>
              <a:rPr lang="en-US" altLang="en-US" sz="2100" dirty="0">
                <a:latin typeface="+mn-lt"/>
                <a:ea typeface="Arial" charset="0"/>
                <a:cs typeface="Arial" charset="0"/>
              </a:rPr>
              <a:t>ETT obstruction: blood clot, secretions</a:t>
            </a:r>
          </a:p>
          <a:p>
            <a:pPr marL="525463" lvl="1" indent="-231775" eaLnBrk="1" hangingPunct="1">
              <a:buFont typeface="System Font Regular"/>
              <a:buChar char="-"/>
            </a:pPr>
            <a:r>
              <a:rPr lang="en-US" altLang="en-US" sz="2100" dirty="0">
                <a:latin typeface="+mn-lt"/>
                <a:ea typeface="Arial" charset="0"/>
                <a:cs typeface="Arial" charset="0"/>
              </a:rPr>
              <a:t>One‐lung ventilation ‐ may need to re‐expand lung intermittently</a:t>
            </a:r>
          </a:p>
          <a:p>
            <a:pPr marL="525463" lvl="1" indent="-231775" eaLnBrk="1" hangingPunct="1">
              <a:buFont typeface="System Font Regular"/>
              <a:buChar char="-"/>
            </a:pPr>
            <a:r>
              <a:rPr lang="en-US" altLang="en-US" sz="2100" dirty="0">
                <a:latin typeface="+mn-lt"/>
                <a:ea typeface="Arial" charset="0"/>
                <a:cs typeface="Arial" charset="0"/>
              </a:rPr>
              <a:t>Gastric distention</a:t>
            </a:r>
          </a:p>
          <a:p>
            <a:pPr marL="342900" indent="-342900" algn="l" eaLnBrk="1" hangingPunct="1">
              <a:buFont typeface="Arial" panose="020B0604020202020204" pitchFamily="34" charset="0"/>
              <a:buChar char="•"/>
            </a:pPr>
            <a:endParaRPr lang="en-US" altLang="en-US" sz="2100" dirty="0">
              <a:latin typeface="+mn-lt"/>
              <a:ea typeface="Arial" charset="0"/>
              <a:cs typeface="Arial" charset="0"/>
            </a:endParaRPr>
          </a:p>
          <a:p>
            <a:pPr marL="293688" indent="-293688" algn="l" eaLnBrk="1" hangingPunct="1">
              <a:buFont typeface="Arial" panose="020B0604020202020204" pitchFamily="34" charset="0"/>
              <a:buChar char="•"/>
            </a:pPr>
            <a:r>
              <a:rPr lang="en-US" altLang="en-US" sz="2100" dirty="0">
                <a:latin typeface="+mn-lt"/>
                <a:ea typeface="Arial" charset="0"/>
                <a:cs typeface="Arial" charset="0"/>
              </a:rPr>
              <a:t>Hemodynamic instability, bradycardia</a:t>
            </a:r>
          </a:p>
          <a:p>
            <a:pPr marL="525463" indent="-231775" algn="l" eaLnBrk="1" hangingPunct="1">
              <a:buFont typeface="System Font Regular"/>
              <a:buChar char="-"/>
            </a:pPr>
            <a:r>
              <a:rPr lang="en-US" altLang="en-US" sz="2100" dirty="0">
                <a:latin typeface="+mn-lt"/>
                <a:ea typeface="Arial" charset="0"/>
                <a:cs typeface="Arial" charset="0"/>
              </a:rPr>
              <a:t>Compression of mediastinal structures</a:t>
            </a:r>
          </a:p>
          <a:p>
            <a:pPr marL="525463" indent="-231775" algn="l" eaLnBrk="1" hangingPunct="1">
              <a:buFont typeface="System Font Regular"/>
              <a:buChar char="-"/>
            </a:pPr>
            <a:r>
              <a:rPr lang="en-US" altLang="en-US" sz="2100" dirty="0">
                <a:latin typeface="+mn-lt"/>
                <a:ea typeface="Arial" charset="0"/>
                <a:cs typeface="Arial" charset="0"/>
              </a:rPr>
              <a:t>Vagal response: tracheal manipulation and bradycardia</a:t>
            </a:r>
          </a:p>
        </p:txBody>
      </p:sp>
    </p:spTree>
    <p:extLst>
      <p:ext uri="{BB962C8B-B14F-4D97-AF65-F5344CB8AC3E}">
        <p14:creationId xmlns:p14="http://schemas.microsoft.com/office/powerpoint/2010/main" val="304841439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1500" y="381000"/>
            <a:ext cx="8001000" cy="5601533"/>
          </a:xfrm>
          <a:prstGeom prst="rect">
            <a:avLst/>
          </a:prstGeom>
        </p:spPr>
        <p:txBody>
          <a:bodyPr wrap="square">
            <a:spAutoFit/>
          </a:bodyPr>
          <a:lstStyle/>
          <a:p>
            <a:pPr algn="l">
              <a:defRPr/>
            </a:pPr>
            <a:r>
              <a:rPr lang="en-US" sz="3200" dirty="0">
                <a:ea typeface="Arial" charset="0"/>
                <a:cs typeface="Arial" charset="0"/>
              </a:rPr>
              <a:t>EA and TEF: Postoperative Management</a:t>
            </a:r>
          </a:p>
          <a:p>
            <a:pPr algn="l">
              <a:defRPr/>
            </a:pPr>
            <a:endParaRPr lang="en-US" dirty="0">
              <a:ea typeface="Arial" charset="0"/>
              <a:cs typeface="Arial" charset="0"/>
            </a:endParaRPr>
          </a:p>
          <a:p>
            <a:pPr marL="321457" indent="-321457">
              <a:buFont typeface="Arial" panose="020B0604020202020204" pitchFamily="34" charset="0"/>
              <a:buChar char="•"/>
              <a:defRPr/>
            </a:pPr>
            <a:r>
              <a:rPr lang="en-US" sz="2200" dirty="0">
                <a:ea typeface="Arial" charset="0"/>
                <a:cs typeface="Arial" charset="0"/>
              </a:rPr>
              <a:t>Early </a:t>
            </a:r>
            <a:r>
              <a:rPr lang="en-US" sz="2200" dirty="0" err="1">
                <a:ea typeface="Arial" charset="0"/>
                <a:cs typeface="Arial" charset="0"/>
              </a:rPr>
              <a:t>extubation</a:t>
            </a:r>
            <a:r>
              <a:rPr lang="en-US" sz="2200" dirty="0">
                <a:ea typeface="Arial" charset="0"/>
                <a:cs typeface="Arial" charset="0"/>
              </a:rPr>
              <a:t> desirable to avoid pressure of ETT on suture line</a:t>
            </a:r>
          </a:p>
          <a:p>
            <a:pPr marL="321457" indent="-321457">
              <a:buFont typeface="Arial" panose="020B0604020202020204" pitchFamily="34" charset="0"/>
              <a:buChar char="•"/>
              <a:defRPr/>
            </a:pPr>
            <a:r>
              <a:rPr lang="en-US" sz="2200" dirty="0">
                <a:ea typeface="Arial" charset="0"/>
                <a:cs typeface="Arial" charset="0"/>
              </a:rPr>
              <a:t>Rarely accomplished due to:</a:t>
            </a:r>
          </a:p>
          <a:p>
            <a:pPr marL="571500" lvl="1" indent="-215900">
              <a:buFont typeface="System Font Regular"/>
              <a:buChar char="-"/>
              <a:defRPr/>
            </a:pPr>
            <a:r>
              <a:rPr lang="en-US" sz="2200" dirty="0">
                <a:ea typeface="Arial" charset="0"/>
                <a:cs typeface="Arial" charset="0"/>
              </a:rPr>
              <a:t>Degree of pulmonary dysfunction, associated anomalies, prematurity</a:t>
            </a:r>
          </a:p>
          <a:p>
            <a:pPr marL="571500" lvl="1" indent="-215900">
              <a:buFont typeface="System Font Regular"/>
              <a:buChar char="-"/>
              <a:defRPr/>
            </a:pPr>
            <a:r>
              <a:rPr lang="en-US" sz="2200" dirty="0">
                <a:ea typeface="Arial" charset="0"/>
                <a:cs typeface="Arial" charset="0"/>
              </a:rPr>
              <a:t>Tension at esophageal anastomotic site following long‐gap EA repair makes deep sedation, neuromuscular blockade and controlled ventilation preferable</a:t>
            </a:r>
          </a:p>
          <a:p>
            <a:pPr marL="571500" lvl="1" indent="-215900">
              <a:buFont typeface="System Font Regular"/>
              <a:buChar char="-"/>
              <a:defRPr/>
            </a:pPr>
            <a:r>
              <a:rPr lang="en-US" sz="2200" dirty="0">
                <a:ea typeface="Arial" charset="0"/>
                <a:cs typeface="Arial" charset="0"/>
              </a:rPr>
              <a:t>Defective tracheal wall at the site of fistula or tracheomalacia may cause airway collapse</a:t>
            </a:r>
          </a:p>
          <a:p>
            <a:pPr marL="321457" indent="-321457">
              <a:buFont typeface="Arial" panose="020B0604020202020204" pitchFamily="34" charset="0"/>
              <a:buChar char="•"/>
              <a:defRPr/>
            </a:pPr>
            <a:r>
              <a:rPr lang="en-US" sz="2200" dirty="0">
                <a:ea typeface="Arial" charset="0"/>
                <a:cs typeface="Arial" charset="0"/>
              </a:rPr>
              <a:t>Avoid extension of neck to minimize tension on anastomosis</a:t>
            </a:r>
          </a:p>
          <a:p>
            <a:pPr marL="321457" indent="-321457">
              <a:buFont typeface="Arial" panose="020B0604020202020204" pitchFamily="34" charset="0"/>
              <a:buChar char="•"/>
              <a:defRPr/>
            </a:pPr>
            <a:r>
              <a:rPr lang="en-US" sz="2200" dirty="0">
                <a:ea typeface="Arial" charset="0"/>
                <a:cs typeface="Arial" charset="0"/>
              </a:rPr>
              <a:t>Postoperative pain management</a:t>
            </a:r>
          </a:p>
          <a:p>
            <a:pPr marL="579438" lvl="1" indent="-285750">
              <a:buFont typeface="System Font Regular"/>
              <a:buChar char="-"/>
              <a:defRPr/>
            </a:pPr>
            <a:r>
              <a:rPr lang="en-US" sz="2200" dirty="0">
                <a:ea typeface="Arial" charset="0"/>
                <a:cs typeface="Arial" charset="0"/>
              </a:rPr>
              <a:t>IV opioid infusions </a:t>
            </a:r>
          </a:p>
          <a:p>
            <a:pPr marL="579438" lvl="1" indent="-285750">
              <a:buFont typeface="System Font Regular"/>
              <a:buChar char="-"/>
              <a:defRPr/>
            </a:pPr>
            <a:r>
              <a:rPr lang="en-US" sz="2200" dirty="0">
                <a:ea typeface="Arial" charset="0"/>
                <a:cs typeface="Arial" charset="0"/>
              </a:rPr>
              <a:t>Epidural analgesia via catheter inserted in caudal space and threaded cephalad</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5" name="Rectangle 1"/>
          <p:cNvSpPr>
            <a:spLocks noChangeArrowheads="1"/>
          </p:cNvSpPr>
          <p:nvPr/>
        </p:nvSpPr>
        <p:spPr bwMode="auto">
          <a:xfrm>
            <a:off x="500062" y="482203"/>
            <a:ext cx="8186737" cy="56024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4200">
                <a:solidFill>
                  <a:srgbClr val="414141"/>
                </a:solidFill>
                <a:latin typeface="Gill Sans Light" charset="0"/>
                <a:ea typeface="Heiti SC Light" charset="-122"/>
                <a:sym typeface="Gill Sans Light" charset="0"/>
              </a:defRPr>
            </a:lvl1pPr>
            <a:lvl2pPr marL="742950" indent="-285750" eaLnBrk="0" hangingPunct="0">
              <a:defRPr sz="4200">
                <a:solidFill>
                  <a:srgbClr val="414141"/>
                </a:solidFill>
                <a:latin typeface="Gill Sans Light" charset="0"/>
                <a:ea typeface="Heiti SC Light" charset="-122"/>
                <a:sym typeface="Gill Sans Light" charset="0"/>
              </a:defRPr>
            </a:lvl2pPr>
            <a:lvl3pPr marL="1143000" indent="-228600" eaLnBrk="0" hangingPunct="0">
              <a:defRPr sz="4200">
                <a:solidFill>
                  <a:srgbClr val="414141"/>
                </a:solidFill>
                <a:latin typeface="Gill Sans Light" charset="0"/>
                <a:ea typeface="Heiti SC Light" charset="-122"/>
                <a:sym typeface="Gill Sans Light" charset="0"/>
              </a:defRPr>
            </a:lvl3pPr>
            <a:lvl4pPr marL="1600200" indent="-228600" eaLnBrk="0" hangingPunct="0">
              <a:defRPr sz="4200">
                <a:solidFill>
                  <a:srgbClr val="414141"/>
                </a:solidFill>
                <a:latin typeface="Gill Sans Light" charset="0"/>
                <a:ea typeface="Heiti SC Light" charset="-122"/>
                <a:sym typeface="Gill Sans Light" charset="0"/>
              </a:defRPr>
            </a:lvl4pPr>
            <a:lvl5pPr marL="2057400" indent="-228600" eaLnBrk="0" hangingPunct="0">
              <a:defRPr sz="4200">
                <a:solidFill>
                  <a:srgbClr val="414141"/>
                </a:solidFill>
                <a:latin typeface="Gill Sans Light" charset="0"/>
                <a:ea typeface="Heiti SC Light" charset="-122"/>
                <a:sym typeface="Gill Sans Light" charset="0"/>
              </a:defRPr>
            </a:lvl5pPr>
            <a:lvl6pPr marL="25146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6pPr>
            <a:lvl7pPr marL="29718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7pPr>
            <a:lvl8pPr marL="34290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8pPr>
            <a:lvl9pPr marL="3886200" indent="-228600" algn="ctr" eaLnBrk="0" fontAlgn="base" hangingPunct="0">
              <a:spcBef>
                <a:spcPct val="0"/>
              </a:spcBef>
              <a:spcAft>
                <a:spcPct val="0"/>
              </a:spcAft>
              <a:defRPr sz="4200">
                <a:solidFill>
                  <a:srgbClr val="414141"/>
                </a:solidFill>
                <a:latin typeface="Gill Sans Light" charset="0"/>
                <a:ea typeface="Heiti SC Light" charset="-122"/>
                <a:sym typeface="Gill Sans Light" charset="0"/>
              </a:defRPr>
            </a:lvl9pPr>
          </a:lstStyle>
          <a:p>
            <a:pPr eaLnBrk="1" hangingPunct="1"/>
            <a:r>
              <a:rPr lang="en-US" altLang="en-US" sz="4800" dirty="0">
                <a:latin typeface="+mn-lt"/>
              </a:rPr>
              <a:t>EA and TEF: Outcomes</a:t>
            </a:r>
          </a:p>
          <a:p>
            <a:pPr eaLnBrk="1" hangingPunct="1"/>
            <a:endParaRPr lang="en-US" altLang="en-US" sz="1406" dirty="0">
              <a:latin typeface="+mn-lt"/>
            </a:endParaRPr>
          </a:p>
          <a:p>
            <a:pPr marL="293688" indent="-293688" algn="l" eaLnBrk="1" hangingPunct="1">
              <a:buFont typeface="Arial" panose="020B0604020202020204" pitchFamily="34" charset="0"/>
              <a:buChar char="•"/>
            </a:pPr>
            <a:r>
              <a:rPr lang="en-US" altLang="en-US" sz="2800" b="1" dirty="0">
                <a:latin typeface="+mn-lt"/>
              </a:rPr>
              <a:t>Early complications </a:t>
            </a:r>
            <a:endParaRPr lang="en-US" altLang="en-US" sz="2800" dirty="0">
              <a:latin typeface="+mn-lt"/>
            </a:endParaRPr>
          </a:p>
          <a:p>
            <a:pPr marL="525463" lvl="1" indent="-231775" eaLnBrk="1" hangingPunct="1">
              <a:buFont typeface="System Font Regular"/>
              <a:buChar char="-"/>
            </a:pPr>
            <a:r>
              <a:rPr lang="en-US" altLang="en-US" sz="2000" dirty="0">
                <a:latin typeface="+mn-lt"/>
              </a:rPr>
              <a:t>Anastomotic leaks in 15% of cases, managed expectantly or by surgical exploration depending on extent of leak</a:t>
            </a:r>
          </a:p>
          <a:p>
            <a:pPr marL="525463" lvl="1" indent="-231775" eaLnBrk="1" hangingPunct="1">
              <a:buFont typeface="System Font Regular"/>
              <a:buChar char="-"/>
            </a:pPr>
            <a:r>
              <a:rPr lang="en-US" altLang="en-US" sz="2000" dirty="0">
                <a:latin typeface="+mn-lt"/>
              </a:rPr>
              <a:t>Esophageal strictures in 30‐40%, may require serial dilations</a:t>
            </a:r>
          </a:p>
          <a:p>
            <a:pPr marL="342900" indent="-342900" eaLnBrk="1" hangingPunct="1">
              <a:buFont typeface="Arial" panose="020B0604020202020204" pitchFamily="34" charset="0"/>
              <a:buChar char="•"/>
            </a:pPr>
            <a:endParaRPr lang="en-US" altLang="en-US" sz="2000" dirty="0">
              <a:latin typeface="+mn-lt"/>
            </a:endParaRPr>
          </a:p>
          <a:p>
            <a:pPr marL="293688" indent="-293688" algn="l" eaLnBrk="1" hangingPunct="1">
              <a:buFont typeface="Arial" panose="020B0604020202020204" pitchFamily="34" charset="0"/>
              <a:buChar char="•"/>
            </a:pPr>
            <a:r>
              <a:rPr lang="en-US" altLang="en-US" sz="2800" b="1" dirty="0">
                <a:latin typeface="+mn-lt"/>
              </a:rPr>
              <a:t>Long‐term complications</a:t>
            </a:r>
          </a:p>
          <a:p>
            <a:pPr marL="525463" indent="-231775" algn="l" eaLnBrk="1" hangingPunct="1">
              <a:buFont typeface="System Font Regular"/>
              <a:buChar char="-"/>
            </a:pPr>
            <a:r>
              <a:rPr lang="en-US" altLang="en-US" sz="2000" dirty="0">
                <a:latin typeface="+mn-lt"/>
              </a:rPr>
              <a:t>GERD in 40‐70%, more common in long‐gap EA, prolonged gastrostomy feeds, non‐esophageal tissue interposition</a:t>
            </a:r>
          </a:p>
          <a:p>
            <a:pPr marL="525463" indent="-231775" algn="l" eaLnBrk="1" hangingPunct="1">
              <a:buFont typeface="System Font Regular"/>
              <a:buChar char="-"/>
            </a:pPr>
            <a:r>
              <a:rPr lang="en-US" altLang="en-US" sz="2000" dirty="0">
                <a:latin typeface="+mn-lt"/>
              </a:rPr>
              <a:t>GERD associated with recurrent aspiration and pulmonary disease</a:t>
            </a:r>
          </a:p>
          <a:p>
            <a:pPr marL="525463" indent="-231775" algn="l" eaLnBrk="1" hangingPunct="1">
              <a:buFont typeface="System Font Regular"/>
              <a:buChar char="-"/>
            </a:pPr>
            <a:r>
              <a:rPr lang="en-US" altLang="en-US" sz="2000" dirty="0">
                <a:latin typeface="+mn-lt"/>
              </a:rPr>
              <a:t>Esophageal dysmotility, feeding aversion, dysphagia, growth failure</a:t>
            </a:r>
          </a:p>
          <a:p>
            <a:pPr marL="525463" indent="-231775" algn="l" eaLnBrk="1" hangingPunct="1">
              <a:buFont typeface="System Font Regular"/>
              <a:buChar char="-"/>
            </a:pPr>
            <a:r>
              <a:rPr lang="en-US" altLang="en-US" sz="2000" dirty="0">
                <a:latin typeface="+mn-lt"/>
              </a:rPr>
              <a:t>Tracheomalacia ‐ common but clinically significant in only 10% of cases</a:t>
            </a:r>
          </a:p>
          <a:p>
            <a:pPr marL="525463" indent="-231775" algn="l" eaLnBrk="1" hangingPunct="1">
              <a:buFont typeface="System Font Regular"/>
              <a:buChar char="-"/>
            </a:pPr>
            <a:r>
              <a:rPr lang="en-US" altLang="en-US" sz="2000" dirty="0">
                <a:latin typeface="+mn-lt"/>
              </a:rPr>
              <a:t>Abnormal cilia and goblet cells in tracheal epithelium – frequent URIs</a:t>
            </a:r>
          </a:p>
          <a:p>
            <a:pPr marL="525463" indent="-231775" algn="l" eaLnBrk="1" hangingPunct="1">
              <a:buFont typeface="System Font Regular"/>
              <a:buChar char="-"/>
            </a:pPr>
            <a:r>
              <a:rPr lang="en-US" altLang="en-US" sz="2000" dirty="0">
                <a:latin typeface="+mn-lt"/>
              </a:rPr>
              <a:t>Open thoracotomy – higher incidence of musculoskeletal defects such as winged scapula</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8229600" cy="1143000"/>
          </a:xfrm>
        </p:spPr>
        <p:txBody>
          <a:bodyPr/>
          <a:lstStyle/>
          <a:p>
            <a:r>
              <a:rPr lang="en-US" dirty="0">
                <a:latin typeface="+mn-lt"/>
              </a:rPr>
              <a:t>References</a:t>
            </a:r>
          </a:p>
        </p:txBody>
      </p:sp>
      <p:sp>
        <p:nvSpPr>
          <p:cNvPr id="3" name="Content Placeholder 2"/>
          <p:cNvSpPr>
            <a:spLocks noGrp="1"/>
          </p:cNvSpPr>
          <p:nvPr>
            <p:ph idx="1"/>
          </p:nvPr>
        </p:nvSpPr>
        <p:spPr>
          <a:xfrm>
            <a:off x="457200" y="1828800"/>
            <a:ext cx="7886700" cy="4351338"/>
          </a:xfrm>
        </p:spPr>
        <p:txBody>
          <a:bodyPr>
            <a:normAutofit/>
          </a:bodyPr>
          <a:lstStyle/>
          <a:p>
            <a:pPr>
              <a:buFont typeface="Arial" panose="020B0604020202020204" pitchFamily="34" charset="0"/>
              <a:buChar char="•"/>
            </a:pPr>
            <a:r>
              <a:rPr lang="en-US" sz="2800" dirty="0"/>
              <a:t>Pediatric Anesthesia, 2</a:t>
            </a:r>
            <a:r>
              <a:rPr lang="en-US" sz="2800" baseline="30000" dirty="0"/>
              <a:t>nd</a:t>
            </a:r>
            <a:r>
              <a:rPr lang="en-US" sz="2800" dirty="0"/>
              <a:t> and 3</a:t>
            </a:r>
            <a:r>
              <a:rPr lang="en-US" sz="2800" baseline="30000" dirty="0"/>
              <a:t>rd</a:t>
            </a:r>
            <a:r>
              <a:rPr lang="en-US" sz="2800" dirty="0"/>
              <a:t> Edition, Vol 1 &amp;2 Edited by George Gregory M.D.</a:t>
            </a:r>
          </a:p>
          <a:p>
            <a:pPr>
              <a:buFont typeface="Arial" panose="020B0604020202020204" pitchFamily="34" charset="0"/>
              <a:buChar char="•"/>
            </a:pPr>
            <a:endParaRPr lang="en-US" sz="2800" dirty="0"/>
          </a:p>
          <a:p>
            <a:pPr>
              <a:buFont typeface="Arial" panose="020B0604020202020204" pitchFamily="34" charset="0"/>
              <a:buChar char="•"/>
            </a:pPr>
            <a:r>
              <a:rPr lang="en-US" sz="2800" dirty="0"/>
              <a:t>Anesthesia for Neonatal Surgical Emergencies Wheeler, Melissa M.D., ASA Refresher Courses in Anesthesiology: </a:t>
            </a:r>
            <a:r>
              <a:rPr lang="en-US" sz="2800" dirty="0">
                <a:hlinkClick r:id="rId2"/>
              </a:rPr>
              <a:t>2002 - Volume 30 - Issue 1 - pp 201-214</a:t>
            </a:r>
            <a:endParaRPr lang="en-US" sz="2800" dirty="0"/>
          </a:p>
        </p:txBody>
      </p:sp>
    </p:spTree>
    <p:extLst>
      <p:ext uri="{BB962C8B-B14F-4D97-AF65-F5344CB8AC3E}">
        <p14:creationId xmlns:p14="http://schemas.microsoft.com/office/powerpoint/2010/main" val="3269322235"/>
      </p:ext>
    </p:extLst>
  </p:cSld>
  <p:clrMapOvr>
    <a:masterClrMapping/>
  </p:clrMapOvr>
</p:sld>
</file>

<file path=ppt/theme/theme1.xml><?xml version="1.0" encoding="utf-8"?>
<a:theme xmlns:a="http://schemas.openxmlformats.org/drawingml/2006/main" name="Theme11">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heme11" id="{EDE4B4D5-EB08-5E49-9696-ACD328DDD5D7}" vid="{18C21DA7-C39A-E945-81FF-7C92EF0BB30E}"/>
    </a:ext>
  </a:extLst>
</a:theme>
</file>

<file path=ppt/theme/theme2.xml><?xml version="1.0" encoding="utf-8"?>
<a:theme xmlns:a="http://schemas.openxmlformats.org/drawingml/2006/main" name="Theme9">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Theme9" id="{3A12B99E-B387-7245-9DA1-AD0B2B47D3C9}" vid="{884E25A6-75A6-1548-9E64-FD81D569436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Theme11</Template>
  <TotalTime>2036</TotalTime>
  <Words>3351</Words>
  <Application>Microsoft Macintosh PowerPoint</Application>
  <PresentationFormat>On-screen Show (4:3)</PresentationFormat>
  <Paragraphs>440</Paragraphs>
  <Slides>68</Slides>
  <Notes>2</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68</vt:i4>
      </vt:variant>
    </vt:vector>
  </HeadingPairs>
  <TitlesOfParts>
    <vt:vector size="77" baseType="lpstr">
      <vt:lpstr>System Font Regular</vt:lpstr>
      <vt:lpstr>Arial</vt:lpstr>
      <vt:lpstr>Calibri</vt:lpstr>
      <vt:lpstr>Calibri Light</vt:lpstr>
      <vt:lpstr>Gill Sans Light</vt:lpstr>
      <vt:lpstr>Helvetica</vt:lpstr>
      <vt:lpstr>Wingdings</vt:lpstr>
      <vt:lpstr>Theme11</vt:lpstr>
      <vt:lpstr>Theme9</vt:lpstr>
      <vt:lpstr>Anesthesia for Neonatal Surgical Emergencies</vt:lpstr>
      <vt:lpstr>Newborn Anatomy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Newborn Physiology</vt:lpstr>
      <vt:lpstr>Respiratory </vt:lpstr>
      <vt:lpstr>Respiratory </vt:lpstr>
      <vt:lpstr>PowerPoint Presentation</vt:lpstr>
      <vt:lpstr>PowerPoint Presentation</vt:lpstr>
      <vt:lpstr>Newborn Physiology</vt:lpstr>
      <vt:lpstr>PowerPoint Presentation</vt:lpstr>
      <vt:lpstr>PowerPoint Presentation</vt:lpstr>
      <vt:lpstr>The ‘Big 5’</vt:lpstr>
      <vt:lpstr>Omphalocele</vt:lpstr>
      <vt:lpstr>PowerPoint Presentation</vt:lpstr>
      <vt:lpstr>PowerPoint Presentation</vt:lpstr>
      <vt:lpstr>PowerPoint Presentation</vt:lpstr>
      <vt:lpstr>Omphalocele: Associated Syndromes</vt:lpstr>
      <vt:lpstr>Gastroschisis</vt:lpstr>
      <vt:lpstr>PowerPoint Presentation</vt:lpstr>
      <vt:lpstr>PowerPoint Presentation</vt:lpstr>
      <vt:lpstr>Gastroschisis/Omphalocele Pre‐operative Considerations</vt:lpstr>
      <vt:lpstr>Gastroschisis/Omphalocele: Intra‐operative Considerations</vt:lpstr>
      <vt:lpstr>Omphalocele/Gastroschisis Surgical Treatment</vt:lpstr>
      <vt:lpstr>Gastroschisis/Omphalocele: Post‐op Considerations and Surgical Outcome</vt:lpstr>
      <vt:lpstr>Myelomeningocele</vt:lpstr>
      <vt:lpstr>Discussion </vt:lpstr>
      <vt:lpstr>PowerPoint Presentation</vt:lpstr>
      <vt:lpstr>Surgery…</vt:lpstr>
      <vt:lpstr>PowerPoint Presentation</vt:lpstr>
      <vt:lpstr>Congenital Diaphragmatic Hernia</vt:lpstr>
      <vt:lpstr>PowerPoint Presentation</vt:lpstr>
      <vt:lpstr>PowerPoint Presentation</vt:lpstr>
      <vt:lpstr>PowerPoint Presentation</vt:lpstr>
      <vt:lpstr>PowerPoint Presentation</vt:lpstr>
      <vt:lpstr>PowerPoint Presentation</vt:lpstr>
      <vt:lpstr>CDH ‐ Clinical Presentation</vt:lpstr>
      <vt:lpstr>PowerPoint Presentation</vt:lpstr>
      <vt:lpstr>PowerPoint Presentation</vt:lpstr>
      <vt:lpstr>PowerPoint Presentation</vt:lpstr>
      <vt:lpstr>PowerPoint Presentation</vt:lpstr>
      <vt:lpstr>CDH ‐ Survival</vt:lpstr>
      <vt:lpstr>Tracheo-Esophageal Fistula</vt:lpstr>
      <vt:lpstr>Bird’s Eye View…</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Anesthesia for Neonatal Surgical Emergencies</dc:title>
  <dc:creator>Leslie Garson</dc:creator>
  <cp:lastModifiedBy>Infosino, Andrew</cp:lastModifiedBy>
  <cp:revision>11</cp:revision>
  <dcterms:created xsi:type="dcterms:W3CDTF">2016-11-12T22:20:33Z</dcterms:created>
  <dcterms:modified xsi:type="dcterms:W3CDTF">2021-12-26T20:24:59Z</dcterms:modified>
</cp:coreProperties>
</file>