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1"/>
  </p:notesMasterIdLst>
  <p:sldIdLst>
    <p:sldId id="258" r:id="rId5"/>
    <p:sldId id="259" r:id="rId6"/>
    <p:sldId id="261" r:id="rId7"/>
    <p:sldId id="268" r:id="rId8"/>
    <p:sldId id="269" r:id="rId9"/>
    <p:sldId id="271" r:id="rId10"/>
    <p:sldId id="270" r:id="rId11"/>
    <p:sldId id="276" r:id="rId12"/>
    <p:sldId id="272" r:id="rId13"/>
    <p:sldId id="277" r:id="rId14"/>
    <p:sldId id="279" r:id="rId15"/>
    <p:sldId id="284" r:id="rId16"/>
    <p:sldId id="304" r:id="rId17"/>
    <p:sldId id="280" r:id="rId18"/>
    <p:sldId id="285" r:id="rId19"/>
    <p:sldId id="282" r:id="rId20"/>
    <p:sldId id="286" r:id="rId21"/>
    <p:sldId id="278" r:id="rId22"/>
    <p:sldId id="295" r:id="rId23"/>
    <p:sldId id="287" r:id="rId24"/>
    <p:sldId id="288" r:id="rId25"/>
    <p:sldId id="289" r:id="rId26"/>
    <p:sldId id="273" r:id="rId27"/>
    <p:sldId id="290" r:id="rId28"/>
    <p:sldId id="274" r:id="rId29"/>
    <p:sldId id="291" r:id="rId30"/>
    <p:sldId id="301" r:id="rId31"/>
    <p:sldId id="300" r:id="rId32"/>
    <p:sldId id="302" r:id="rId33"/>
    <p:sldId id="292" r:id="rId34"/>
    <p:sldId id="297" r:id="rId35"/>
    <p:sldId id="294" r:id="rId36"/>
    <p:sldId id="296" r:id="rId37"/>
    <p:sldId id="275" r:id="rId38"/>
    <p:sldId id="263" r:id="rId39"/>
    <p:sldId id="26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57"/>
    <p:restoredTop sz="73033" autoAdjust="0"/>
  </p:normalViewPr>
  <p:slideViewPr>
    <p:cSldViewPr>
      <p:cViewPr varScale="1">
        <p:scale>
          <a:sx n="70" d="100"/>
          <a:sy n="70" d="100"/>
        </p:scale>
        <p:origin x="258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8A6131-D9A2-614D-90CC-0D9B56A116ED}" type="datetimeFigureOut">
              <a:rPr lang="en-US" smtClean="0"/>
              <a:t>12/26/21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E0A31-EF81-8249-B137-BD858CCB8CA4}" type="slidenum">
              <a:rPr lang="en-US" smtClean="0"/>
              <a:t>‹#›</a:t>
            </a:fld>
            <a:endParaRPr lang="en-US"/>
          </a:p>
        </p:txBody>
      </p:sp>
    </p:spTree>
    <p:extLst>
      <p:ext uri="{BB962C8B-B14F-4D97-AF65-F5344CB8AC3E}">
        <p14:creationId xmlns:p14="http://schemas.microsoft.com/office/powerpoint/2010/main" val="701817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ncbi.nlm.nih.gov/pubmed/23371895"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thejns.org/pediatrics/view/journals/j-neurosurg-pediatr/20/5/article-p410.xm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1</a:t>
            </a:fld>
            <a:endParaRPr lang="en-US"/>
          </a:p>
        </p:txBody>
      </p:sp>
    </p:spTree>
    <p:extLst>
      <p:ext uri="{BB962C8B-B14F-4D97-AF65-F5344CB8AC3E}">
        <p14:creationId xmlns:p14="http://schemas.microsoft.com/office/powerpoint/2010/main" val="966348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reason</a:t>
            </a:r>
            <a:r>
              <a:rPr lang="en-US" baseline="0" dirty="0"/>
              <a:t> why surgery is performed to correct craniosynostosis is that </a:t>
            </a:r>
            <a:r>
              <a:rPr lang="en-US" sz="1200" b="0" i="0" kern="1200" baseline="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f it is left uncorrected, the deformed cranium can result in increased intracranial</a:t>
            </a:r>
            <a:r>
              <a:rPr lang="en-US" sz="1200" b="0" i="0" kern="1200" baseline="0" dirty="0">
                <a:solidFill>
                  <a:schemeClr val="tx1"/>
                </a:solidFill>
                <a:effectLst/>
                <a:latin typeface="+mn-lt"/>
                <a:ea typeface="+mn-ea"/>
                <a:cs typeface="+mn-cs"/>
              </a:rPr>
              <a:t> pressure</a:t>
            </a:r>
            <a:r>
              <a:rPr lang="en-US" sz="1200" b="0" i="0" kern="1200" dirty="0">
                <a:solidFill>
                  <a:schemeClr val="tx1"/>
                </a:solidFill>
                <a:effectLst/>
                <a:latin typeface="+mn-lt"/>
                <a:ea typeface="+mn-ea"/>
                <a:cs typeface="+mn-cs"/>
              </a:rPr>
              <a:t> and compression of the growing brain, with potential sequelae such as</a:t>
            </a:r>
            <a:r>
              <a:rPr lang="en-US" sz="1200" b="0" i="0" kern="1200" baseline="0" dirty="0">
                <a:solidFill>
                  <a:schemeClr val="tx1"/>
                </a:solidFill>
                <a:effectLst/>
                <a:latin typeface="+mn-lt"/>
                <a:ea typeface="+mn-ea"/>
                <a:cs typeface="+mn-cs"/>
              </a:rPr>
              <a:t> developmental delay and visual impairment. Psychosocial implications for children with untreated craniosynostosis is also significant, given that children with these deformities may face social exclusion and </a:t>
            </a:r>
            <a:r>
              <a:rPr lang="en-US" sz="1200" b="0" i="0" kern="1200" baseline="0" dirty="0" err="1">
                <a:solidFill>
                  <a:schemeClr val="tx1"/>
                </a:solidFill>
                <a:effectLst/>
                <a:latin typeface="+mn-lt"/>
                <a:ea typeface="+mn-ea"/>
                <a:cs typeface="+mn-cs"/>
              </a:rPr>
              <a:t>ostracization</a:t>
            </a:r>
            <a:r>
              <a:rPr lang="en-US" sz="1200" b="0" i="0" kern="1200" baseline="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4</a:t>
            </a:fld>
            <a:endParaRPr lang="en-US"/>
          </a:p>
        </p:txBody>
      </p:sp>
    </p:spTree>
    <p:extLst>
      <p:ext uri="{BB962C8B-B14F-4D97-AF65-F5344CB8AC3E}">
        <p14:creationId xmlns:p14="http://schemas.microsoft.com/office/powerpoint/2010/main" val="2484249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 access image accessed at: https://</a:t>
            </a:r>
            <a:r>
              <a:rPr lang="en-US" dirty="0" err="1"/>
              <a:t>openi.nlm.nih.gov</a:t>
            </a:r>
            <a:r>
              <a:rPr lang="en-US" dirty="0"/>
              <a:t>/</a:t>
            </a:r>
            <a:r>
              <a:rPr lang="en-US" dirty="0" err="1"/>
              <a:t>detailedresult?img</a:t>
            </a:r>
            <a:r>
              <a:rPr lang="en-US" dirty="0"/>
              <a:t>=PMC4425620_nihms678690f1&amp;query=cranial%20sutures&amp;it=</a:t>
            </a:r>
            <a:r>
              <a:rPr lang="en-US" dirty="0" err="1"/>
              <a:t>xg&amp;req</a:t>
            </a:r>
            <a:r>
              <a:rPr lang="en-US" dirty="0"/>
              <a:t>=4&amp;npos=2</a:t>
            </a:r>
          </a:p>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5</a:t>
            </a:fld>
            <a:endParaRPr lang="en-US"/>
          </a:p>
        </p:txBody>
      </p:sp>
    </p:spTree>
    <p:extLst>
      <p:ext uri="{BB962C8B-B14F-4D97-AF65-F5344CB8AC3E}">
        <p14:creationId xmlns:p14="http://schemas.microsoft.com/office/powerpoint/2010/main" val="2314569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Craniosynostosis</a:t>
            </a:r>
            <a:r>
              <a:rPr lang="en-US" baseline="0" dirty="0"/>
              <a:t> usually presents as an isolated abnormality (non-syndromic), but it can also manifest as part of an identified genetic syndrome in 15-40% of cases. The clinical implication or significance of this is that syndromic craniosynostosis is more commonly associated with increased intracranial pressure as well as multiple cranial sutures. This is associated with longer surgical times as well as an increased risk of morbidity secondary to major blood loss. (Over 150 syndromes associated with craniosynostosis have been described, though the majority of cases are linked with a small number of specific syndromes)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1) </a:t>
            </a:r>
            <a:r>
              <a:rPr lang="en-US" sz="1200" kern="1200" dirty="0" err="1">
                <a:solidFill>
                  <a:schemeClr val="tx1"/>
                </a:solidFill>
                <a:latin typeface="+mn-lt"/>
                <a:ea typeface="+mn-ea"/>
                <a:cs typeface="+mn-cs"/>
              </a:rPr>
              <a:t>Stricker</a:t>
            </a:r>
            <a:r>
              <a:rPr lang="en-US" sz="1200" kern="1200" dirty="0">
                <a:solidFill>
                  <a:schemeClr val="tx1"/>
                </a:solidFill>
                <a:latin typeface="+mn-lt"/>
                <a:ea typeface="+mn-ea"/>
                <a:cs typeface="+mn-cs"/>
              </a:rPr>
              <a:t> PA, </a:t>
            </a:r>
            <a:r>
              <a:rPr lang="en-US" sz="1200" kern="1200" dirty="0" err="1">
                <a:solidFill>
                  <a:schemeClr val="tx1"/>
                </a:solidFill>
                <a:latin typeface="+mn-lt"/>
                <a:ea typeface="+mn-ea"/>
                <a:cs typeface="+mn-cs"/>
              </a:rPr>
              <a:t>Fiadjoe</a:t>
            </a:r>
            <a:r>
              <a:rPr lang="en-US" sz="1200" kern="1200" dirty="0">
                <a:solidFill>
                  <a:schemeClr val="tx1"/>
                </a:solidFill>
                <a:latin typeface="+mn-lt"/>
                <a:ea typeface="+mn-ea"/>
                <a:cs typeface="+mn-cs"/>
              </a:rPr>
              <a:t> JE. Anesthesia for Craniofacial Surgery in Infancy. </a:t>
            </a:r>
            <a:r>
              <a:rPr lang="en-US" sz="1200" i="1" kern="1200" dirty="0" err="1">
                <a:solidFill>
                  <a:schemeClr val="tx1"/>
                </a:solidFill>
                <a:latin typeface="+mn-lt"/>
                <a:ea typeface="+mn-ea"/>
                <a:cs typeface="+mn-cs"/>
              </a:rPr>
              <a:t>Anesthesiol</a:t>
            </a:r>
            <a:r>
              <a:rPr lang="en-US" sz="1200" i="1" kern="1200" dirty="0">
                <a:solidFill>
                  <a:schemeClr val="tx1"/>
                </a:solidFill>
                <a:latin typeface="+mn-lt"/>
                <a:ea typeface="+mn-ea"/>
                <a:cs typeface="+mn-cs"/>
              </a:rPr>
              <a:t> </a:t>
            </a:r>
            <a:r>
              <a:rPr lang="en-US" sz="1200" i="1" kern="1200" dirty="0" err="1">
                <a:solidFill>
                  <a:schemeClr val="tx1"/>
                </a:solidFill>
                <a:latin typeface="+mn-lt"/>
                <a:ea typeface="+mn-ea"/>
                <a:cs typeface="+mn-cs"/>
              </a:rPr>
              <a:t>Clin</a:t>
            </a:r>
            <a:r>
              <a:rPr lang="en-US" sz="1200" kern="1200" dirty="0">
                <a:solidFill>
                  <a:schemeClr val="tx1"/>
                </a:solidFill>
                <a:latin typeface="+mn-lt"/>
                <a:ea typeface="+mn-ea"/>
                <a:cs typeface="+mn-cs"/>
              </a:rPr>
              <a:t> 2014;32(1): 215-235</a:t>
            </a:r>
          </a:p>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6</a:t>
            </a:fld>
            <a:endParaRPr lang="en-US"/>
          </a:p>
        </p:txBody>
      </p:sp>
    </p:spTree>
    <p:extLst>
      <p:ext uri="{BB962C8B-B14F-4D97-AF65-F5344CB8AC3E}">
        <p14:creationId xmlns:p14="http://schemas.microsoft.com/office/powerpoint/2010/main" val="168944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used with written permission by the author (reference: </a:t>
            </a:r>
            <a:r>
              <a:rPr lang="en-US" sz="1200" dirty="0"/>
              <a:t>Pearson A, </a:t>
            </a:r>
            <a:r>
              <a:rPr lang="en-US" sz="1200" dirty="0" err="1"/>
              <a:t>Matava</a:t>
            </a:r>
            <a:r>
              <a:rPr lang="en-US" sz="1200" dirty="0"/>
              <a:t> CT. Anaesthetic management for craniosynostosis repair in children. </a:t>
            </a:r>
            <a:r>
              <a:rPr lang="en-US" sz="1200" i="1" dirty="0"/>
              <a:t>BJA </a:t>
            </a:r>
            <a:r>
              <a:rPr lang="en-US" sz="1200" i="1" dirty="0" err="1"/>
              <a:t>Educ</a:t>
            </a:r>
            <a:r>
              <a:rPr lang="en-US" sz="1200" i="1" dirty="0"/>
              <a:t> 2016;</a:t>
            </a:r>
            <a:r>
              <a:rPr lang="en-US" sz="1200" dirty="0"/>
              <a:t>16(12): 410-416)</a:t>
            </a:r>
          </a:p>
        </p:txBody>
      </p:sp>
      <p:sp>
        <p:nvSpPr>
          <p:cNvPr id="4" name="Slide Number Placeholder 3"/>
          <p:cNvSpPr>
            <a:spLocks noGrp="1"/>
          </p:cNvSpPr>
          <p:nvPr>
            <p:ph type="sldNum" sz="quarter" idx="5"/>
          </p:nvPr>
        </p:nvSpPr>
        <p:spPr/>
        <p:txBody>
          <a:bodyPr/>
          <a:lstStyle/>
          <a:p>
            <a:fld id="{572E0A31-EF81-8249-B137-BD858CCB8CA4}" type="slidenum">
              <a:rPr lang="en-US" smtClean="0"/>
              <a:t>7</a:t>
            </a:fld>
            <a:endParaRPr lang="en-US"/>
          </a:p>
        </p:txBody>
      </p:sp>
    </p:spTree>
    <p:extLst>
      <p:ext uri="{BB962C8B-B14F-4D97-AF65-F5344CB8AC3E}">
        <p14:creationId xmlns:p14="http://schemas.microsoft.com/office/powerpoint/2010/main" val="793882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Non-syndromic craniosynostoses are postulated to occur</a:t>
            </a:r>
            <a:r>
              <a:rPr lang="en-US" baseline="0" dirty="0"/>
              <a:t> secondary to constraint of the fetal head during pregnancy. It is also suspected that this does not occur in isolation, but through a complex, incompletely understood interaction of environmental factors that medical comorbidities and antenatal fetal exposure to various agents.</a:t>
            </a:r>
          </a:p>
          <a:p>
            <a:endParaRPr lang="en-US" baseline="0" dirty="0"/>
          </a:p>
          <a:p>
            <a:r>
              <a:rPr lang="en-US" baseline="0" dirty="0"/>
              <a:t>In contrast, patients with syndromic craniosynostosis often acquire their deformities via an autosomal dominant pattern of inheritance, though sporadic new mutations from unaffected parents have been described. The most common genetic mutation involves altered forms of fibroblast growth factors (FGFs), which are critical to bone and cartilage development; this accounts for the abnormal cranial development in </a:t>
            </a:r>
            <a:r>
              <a:rPr lang="en-US" baseline="0" dirty="0" err="1"/>
              <a:t>Apert</a:t>
            </a:r>
            <a:r>
              <a:rPr lang="en-US" baseline="0" dirty="0"/>
              <a:t>, Crouzon, </a:t>
            </a:r>
            <a:r>
              <a:rPr lang="en-US" baseline="0" dirty="0" err="1"/>
              <a:t>Muenke</a:t>
            </a:r>
            <a:r>
              <a:rPr lang="en-US" baseline="0" dirty="0"/>
              <a:t> and Pfeiffer syndrome, for example. </a:t>
            </a:r>
            <a:r>
              <a:rPr lang="en-US" baseline="0" dirty="0" err="1"/>
              <a:t>Saethre-Chotzen</a:t>
            </a:r>
            <a:r>
              <a:rPr lang="en-US" baseline="0" dirty="0"/>
              <a:t> syndrome, another well-described form of syndromic craniosynostosis, occurs secondary to mutations in the TWIST 1 gene.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2) </a:t>
            </a:r>
            <a:r>
              <a:rPr lang="en-US" sz="1200" kern="1200" dirty="0">
                <a:solidFill>
                  <a:schemeClr val="tx1"/>
                </a:solidFill>
                <a:effectLst/>
                <a:latin typeface="+mn-lt"/>
                <a:ea typeface="+mn-ea"/>
                <a:cs typeface="+mn-cs"/>
              </a:rPr>
              <a:t>Thomas K, Hughes C, Johnson D et al. Anesthesia for surgery related to craniosynostosis. Part 1. </a:t>
            </a:r>
            <a:r>
              <a:rPr lang="en-US" sz="1200" i="1" kern="1200" dirty="0" err="1">
                <a:solidFill>
                  <a:schemeClr val="tx1"/>
                </a:solidFill>
                <a:effectLst/>
                <a:latin typeface="+mn-lt"/>
                <a:ea typeface="+mn-ea"/>
                <a:cs typeface="+mn-cs"/>
              </a:rPr>
              <a:t>Pediatr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Anesth</a:t>
            </a:r>
            <a:r>
              <a:rPr lang="en-US" sz="1200" kern="1200" dirty="0">
                <a:solidFill>
                  <a:schemeClr val="tx1"/>
                </a:solidFill>
                <a:effectLst/>
                <a:latin typeface="+mn-lt"/>
                <a:ea typeface="+mn-ea"/>
                <a:cs typeface="+mn-cs"/>
              </a:rPr>
              <a:t> 2012(11): 1033-41 </a:t>
            </a:r>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3)</a:t>
            </a:r>
            <a:r>
              <a:rPr lang="en-US" sz="1200" kern="1200" dirty="0">
                <a:solidFill>
                  <a:schemeClr val="tx1"/>
                </a:solidFill>
                <a:effectLst/>
                <a:latin typeface="+mn-lt"/>
                <a:ea typeface="+mn-ea"/>
                <a:cs typeface="+mn-cs"/>
              </a:rPr>
              <a:t> Durham EL, Howie RN, Cray JJ. Gene/environment interactions in craniosynostosis: a brief review. </a:t>
            </a:r>
            <a:r>
              <a:rPr lang="en-US" sz="1200" kern="1200" dirty="0" err="1">
                <a:solidFill>
                  <a:schemeClr val="tx1"/>
                </a:solidFill>
                <a:effectLst/>
                <a:latin typeface="+mn-lt"/>
                <a:ea typeface="+mn-ea"/>
                <a:cs typeface="+mn-cs"/>
              </a:rPr>
              <a:t>Orthod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Craniofac</a:t>
            </a:r>
            <a:r>
              <a:rPr lang="en-US" sz="1200" kern="1200" dirty="0">
                <a:solidFill>
                  <a:schemeClr val="tx1"/>
                </a:solidFill>
                <a:effectLst/>
                <a:latin typeface="+mn-lt"/>
                <a:ea typeface="+mn-ea"/>
                <a:cs typeface="+mn-cs"/>
              </a:rPr>
              <a:t> Res. 2017 (20): 8–11</a:t>
            </a:r>
          </a:p>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8</a:t>
            </a:fld>
            <a:endParaRPr lang="en-US"/>
          </a:p>
        </p:txBody>
      </p:sp>
    </p:spTree>
    <p:extLst>
      <p:ext uri="{BB962C8B-B14F-4D97-AF65-F5344CB8AC3E}">
        <p14:creationId xmlns:p14="http://schemas.microsoft.com/office/powerpoint/2010/main" val="3231767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Access image from De </a:t>
            </a:r>
            <a:r>
              <a:rPr lang="en-US" dirty="0" err="1"/>
              <a:t>Humani</a:t>
            </a:r>
            <a:r>
              <a:rPr lang="en-US" dirty="0"/>
              <a:t> Corporis </a:t>
            </a:r>
            <a:r>
              <a:rPr lang="en-US" dirty="0" err="1"/>
              <a:t>Fabrica</a:t>
            </a:r>
            <a:r>
              <a:rPr lang="en-US" dirty="0"/>
              <a:t>, Andreas Vesalius, 1543. Accessed at: https://</a:t>
            </a:r>
            <a:r>
              <a:rPr lang="en-US" dirty="0" err="1"/>
              <a:t>openi.nlm.nih.gov</a:t>
            </a:r>
            <a:r>
              <a:rPr lang="en-US" dirty="0"/>
              <a:t>/</a:t>
            </a:r>
            <a:r>
              <a:rPr lang="en-US" dirty="0" err="1"/>
              <a:t>detailedresult?img</a:t>
            </a:r>
            <a:r>
              <a:rPr lang="en-US" dirty="0"/>
              <a:t>=PMC5051481_JMedLife-02-5-g001&amp;query=</a:t>
            </a:r>
            <a:r>
              <a:rPr lang="en-US" dirty="0" err="1"/>
              <a:t>craniosynostosis&amp;it</a:t>
            </a:r>
            <a:r>
              <a:rPr lang="en-US" dirty="0"/>
              <a:t>=</a:t>
            </a:r>
            <a:r>
              <a:rPr lang="en-US" dirty="0" err="1"/>
              <a:t>xg&amp;req</a:t>
            </a:r>
            <a:r>
              <a:rPr lang="en-US" dirty="0"/>
              <a:t>=4&amp;npos=13</a:t>
            </a:r>
          </a:p>
        </p:txBody>
      </p:sp>
      <p:sp>
        <p:nvSpPr>
          <p:cNvPr id="4" name="Slide Number Placeholder 3"/>
          <p:cNvSpPr>
            <a:spLocks noGrp="1"/>
          </p:cNvSpPr>
          <p:nvPr>
            <p:ph type="sldNum" sz="quarter" idx="5"/>
          </p:nvPr>
        </p:nvSpPr>
        <p:spPr/>
        <p:txBody>
          <a:bodyPr/>
          <a:lstStyle/>
          <a:p>
            <a:fld id="{572E0A31-EF81-8249-B137-BD858CCB8CA4}" type="slidenum">
              <a:rPr lang="en-US" smtClean="0"/>
              <a:t>9</a:t>
            </a:fld>
            <a:endParaRPr lang="en-US"/>
          </a:p>
        </p:txBody>
      </p:sp>
    </p:spTree>
    <p:extLst>
      <p:ext uri="{BB962C8B-B14F-4D97-AF65-F5344CB8AC3E}">
        <p14:creationId xmlns:p14="http://schemas.microsoft.com/office/powerpoint/2010/main" val="2808746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Accessed 06/24/2019 at: https://</a:t>
            </a:r>
            <a:r>
              <a:rPr lang="en-US" dirty="0" err="1"/>
              <a:t>openi.nlm.nih.gov</a:t>
            </a:r>
            <a:r>
              <a:rPr lang="en-US" dirty="0"/>
              <a:t>/</a:t>
            </a:r>
            <a:r>
              <a:rPr lang="en-US" dirty="0" err="1"/>
              <a:t>detailedresult?img</a:t>
            </a:r>
            <a:r>
              <a:rPr lang="en-US" dirty="0"/>
              <a:t>=PMC4155880_ijcpd-05-203-g001&amp;query=apert%20syndrome&amp;it=</a:t>
            </a:r>
            <a:r>
              <a:rPr lang="en-US" dirty="0" err="1"/>
              <a:t>xg&amp;req</a:t>
            </a:r>
            <a:r>
              <a:rPr lang="en-US" dirty="0"/>
              <a:t>=4&amp;npos=64</a:t>
            </a:r>
          </a:p>
        </p:txBody>
      </p:sp>
      <p:sp>
        <p:nvSpPr>
          <p:cNvPr id="4" name="Slide Number Placeholder 3"/>
          <p:cNvSpPr>
            <a:spLocks noGrp="1"/>
          </p:cNvSpPr>
          <p:nvPr>
            <p:ph type="sldNum" sz="quarter" idx="5"/>
          </p:nvPr>
        </p:nvSpPr>
        <p:spPr/>
        <p:txBody>
          <a:bodyPr/>
          <a:lstStyle/>
          <a:p>
            <a:fld id="{572E0A31-EF81-8249-B137-BD858CCB8CA4}" type="slidenum">
              <a:rPr lang="en-US" smtClean="0"/>
              <a:t>11</a:t>
            </a:fld>
            <a:endParaRPr lang="en-US"/>
          </a:p>
        </p:txBody>
      </p:sp>
    </p:spTree>
    <p:extLst>
      <p:ext uri="{BB962C8B-B14F-4D97-AF65-F5344CB8AC3E}">
        <p14:creationId xmlns:p14="http://schemas.microsoft.com/office/powerpoint/2010/main" val="3088742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12</a:t>
            </a:fld>
            <a:endParaRPr lang="en-US"/>
          </a:p>
        </p:txBody>
      </p:sp>
    </p:spTree>
    <p:extLst>
      <p:ext uri="{BB962C8B-B14F-4D97-AF65-F5344CB8AC3E}">
        <p14:creationId xmlns:p14="http://schemas.microsoft.com/office/powerpoint/2010/main" val="3169608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13</a:t>
            </a:fld>
            <a:endParaRPr lang="en-US"/>
          </a:p>
        </p:txBody>
      </p:sp>
    </p:spTree>
    <p:extLst>
      <p:ext uri="{BB962C8B-B14F-4D97-AF65-F5344CB8AC3E}">
        <p14:creationId xmlns:p14="http://schemas.microsoft.com/office/powerpoint/2010/main" val="1346741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Accessed 06/24/2019 at: https://</a:t>
            </a:r>
            <a:r>
              <a:rPr lang="en-US" dirty="0" err="1"/>
              <a:t>openi.nlm.nih.gov</a:t>
            </a:r>
            <a:r>
              <a:rPr lang="en-US" dirty="0"/>
              <a:t>/</a:t>
            </a:r>
            <a:r>
              <a:rPr lang="en-US" dirty="0" err="1"/>
              <a:t>detailedresult?img</a:t>
            </a:r>
            <a:r>
              <a:rPr lang="en-US" dirty="0"/>
              <a:t>=PMC5233708_ijcpd-09-384-g003&amp;query=crouzon%20syndrome&amp;it=</a:t>
            </a:r>
            <a:r>
              <a:rPr lang="en-US" dirty="0" err="1"/>
              <a:t>xg&amp;req</a:t>
            </a:r>
            <a:r>
              <a:rPr lang="en-US" dirty="0"/>
              <a:t>=4&amp;npos=43</a:t>
            </a:r>
          </a:p>
        </p:txBody>
      </p:sp>
      <p:sp>
        <p:nvSpPr>
          <p:cNvPr id="4" name="Slide Number Placeholder 3"/>
          <p:cNvSpPr>
            <a:spLocks noGrp="1"/>
          </p:cNvSpPr>
          <p:nvPr>
            <p:ph type="sldNum" sz="quarter" idx="5"/>
          </p:nvPr>
        </p:nvSpPr>
        <p:spPr/>
        <p:txBody>
          <a:bodyPr/>
          <a:lstStyle/>
          <a:p>
            <a:fld id="{572E0A31-EF81-8249-B137-BD858CCB8CA4}" type="slidenum">
              <a:rPr lang="en-US" smtClean="0"/>
              <a:t>14</a:t>
            </a:fld>
            <a:endParaRPr lang="en-US"/>
          </a:p>
        </p:txBody>
      </p:sp>
    </p:spTree>
    <p:extLst>
      <p:ext uri="{BB962C8B-B14F-4D97-AF65-F5344CB8AC3E}">
        <p14:creationId xmlns:p14="http://schemas.microsoft.com/office/powerpoint/2010/main" val="3418205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Access 06/24/2019: https://</a:t>
            </a:r>
            <a:r>
              <a:rPr lang="en-US" dirty="0" err="1"/>
              <a:t>openi.nlm.nih.gov</a:t>
            </a:r>
            <a:r>
              <a:rPr lang="en-US" dirty="0"/>
              <a:t>/</a:t>
            </a:r>
            <a:r>
              <a:rPr lang="en-US" dirty="0" err="1"/>
              <a:t>detailedresult?img</a:t>
            </a:r>
            <a:r>
              <a:rPr lang="en-US" dirty="0"/>
              <a:t>=PMC2964784_JPN-5-72-g005&amp;query=pfeiffer%27s%20syndrome&amp;lic=</a:t>
            </a:r>
            <a:r>
              <a:rPr lang="en-US" dirty="0" err="1"/>
              <a:t>by&amp;req</a:t>
            </a:r>
            <a:r>
              <a:rPr lang="en-US" dirty="0"/>
              <a:t>=4&amp;npos=42</a:t>
            </a:r>
          </a:p>
        </p:txBody>
      </p:sp>
      <p:sp>
        <p:nvSpPr>
          <p:cNvPr id="4" name="Slide Number Placeholder 3"/>
          <p:cNvSpPr>
            <a:spLocks noGrp="1"/>
          </p:cNvSpPr>
          <p:nvPr>
            <p:ph type="sldNum" sz="quarter" idx="5"/>
          </p:nvPr>
        </p:nvSpPr>
        <p:spPr/>
        <p:txBody>
          <a:bodyPr/>
          <a:lstStyle/>
          <a:p>
            <a:fld id="{572E0A31-EF81-8249-B137-BD858CCB8CA4}" type="slidenum">
              <a:rPr lang="en-US" smtClean="0"/>
              <a:t>16</a:t>
            </a:fld>
            <a:endParaRPr lang="en-US"/>
          </a:p>
        </p:txBody>
      </p:sp>
    </p:spTree>
    <p:extLst>
      <p:ext uri="{BB962C8B-B14F-4D97-AF65-F5344CB8AC3E}">
        <p14:creationId xmlns:p14="http://schemas.microsoft.com/office/powerpoint/2010/main" val="3639256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18</a:t>
            </a:fld>
            <a:endParaRPr lang="en-US"/>
          </a:p>
        </p:txBody>
      </p:sp>
    </p:spTree>
    <p:extLst>
      <p:ext uri="{BB962C8B-B14F-4D97-AF65-F5344CB8AC3E}">
        <p14:creationId xmlns:p14="http://schemas.microsoft.com/office/powerpoint/2010/main" val="3014376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endoscopic approach is less invasive and has been reported to result in less blood loss and shorter lengths of stay.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procedure is more commonly used for sagittal synostosis, although it has been described for the repair of other single-suture, syndromic synostosis and even </a:t>
            </a:r>
            <a:r>
              <a:rPr lang="en-US" sz="1200" b="0" i="0" kern="1200" dirty="0" err="1">
                <a:solidFill>
                  <a:schemeClr val="tx1"/>
                </a:solidFill>
                <a:effectLst/>
                <a:latin typeface="+mn-lt"/>
                <a:ea typeface="+mn-ea"/>
                <a:cs typeface="+mn-cs"/>
              </a:rPr>
              <a:t>multisutural</a:t>
            </a:r>
            <a:r>
              <a:rPr lang="en-US" sz="1200" b="0" i="0" kern="1200" dirty="0">
                <a:solidFill>
                  <a:schemeClr val="tx1"/>
                </a:solidFill>
                <a:effectLst/>
                <a:latin typeface="+mn-lt"/>
                <a:ea typeface="+mn-ea"/>
                <a:cs typeface="+mn-cs"/>
              </a:rPr>
              <a:t> synostosis. The patients are typically younger (2 to 3 months of age), and they require postoperative helmet therapy for up to 6 months for the development of a normal head shape. The surgical approach is through smaller incisions than the open vault. As with open approaches, significant blood loss can occur if the sagittal sinus is entered, but this is rare.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Recent reports suggest that there is less blood loss and shorter lengths of stay with this approach. </a:t>
            </a:r>
            <a:endParaRPr lang="en-US" dirty="0"/>
          </a:p>
        </p:txBody>
      </p:sp>
      <p:sp>
        <p:nvSpPr>
          <p:cNvPr id="4" name="Slide Number Placeholder 3"/>
          <p:cNvSpPr>
            <a:spLocks noGrp="1"/>
          </p:cNvSpPr>
          <p:nvPr>
            <p:ph type="sldNum" sz="quarter" idx="10"/>
          </p:nvPr>
        </p:nvSpPr>
        <p:spPr/>
        <p:txBody>
          <a:bodyPr/>
          <a:lstStyle/>
          <a:p>
            <a:fld id="{572E0A31-EF81-8249-B137-BD858CCB8CA4}" type="slidenum">
              <a:rPr lang="en-US" smtClean="0"/>
              <a:t>20</a:t>
            </a:fld>
            <a:endParaRPr lang="en-US"/>
          </a:p>
        </p:txBody>
      </p:sp>
    </p:spTree>
    <p:extLst>
      <p:ext uri="{BB962C8B-B14F-4D97-AF65-F5344CB8AC3E}">
        <p14:creationId xmlns:p14="http://schemas.microsoft.com/office/powerpoint/2010/main" val="3940305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approach</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involves surgically removing the </a:t>
            </a:r>
            <a:r>
              <a:rPr lang="en-US" sz="1200" b="0" i="0" kern="1200" dirty="0" err="1">
                <a:solidFill>
                  <a:schemeClr val="tx1"/>
                </a:solidFill>
                <a:effectLst/>
                <a:latin typeface="+mn-lt"/>
                <a:ea typeface="+mn-ea"/>
                <a:cs typeface="+mn-cs"/>
              </a:rPr>
              <a:t>synostotic</a:t>
            </a:r>
            <a:r>
              <a:rPr lang="en-US" sz="1200" b="0" i="0" kern="1200" dirty="0">
                <a:solidFill>
                  <a:schemeClr val="tx1"/>
                </a:solidFill>
                <a:effectLst/>
                <a:latin typeface="+mn-lt"/>
                <a:ea typeface="+mn-ea"/>
                <a:cs typeface="+mn-cs"/>
              </a:rPr>
              <a:t> suture and placing a spring between the two bone edges. Over time, the force exerted on the two bone edges corrects the defect. A second operation is required to remove the spring. A limitation of this procedure is that it is typically used for isolated sagittal synostosis.</a:t>
            </a:r>
            <a:endParaRPr lang="en-US" dirty="0"/>
          </a:p>
        </p:txBody>
      </p:sp>
      <p:sp>
        <p:nvSpPr>
          <p:cNvPr id="4" name="Slide Number Placeholder 3"/>
          <p:cNvSpPr>
            <a:spLocks noGrp="1"/>
          </p:cNvSpPr>
          <p:nvPr>
            <p:ph type="sldNum" sz="quarter" idx="10"/>
          </p:nvPr>
        </p:nvSpPr>
        <p:spPr/>
        <p:txBody>
          <a:bodyPr/>
          <a:lstStyle/>
          <a:p>
            <a:fld id="{572E0A31-EF81-8249-B137-BD858CCB8CA4}" type="slidenum">
              <a:rPr lang="en-US" smtClean="0"/>
              <a:t>21</a:t>
            </a:fld>
            <a:endParaRPr lang="en-US"/>
          </a:p>
        </p:txBody>
      </p:sp>
    </p:spTree>
    <p:extLst>
      <p:ext uri="{BB962C8B-B14F-4D97-AF65-F5344CB8AC3E}">
        <p14:creationId xmlns:p14="http://schemas.microsoft.com/office/powerpoint/2010/main" val="2126305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taken during </a:t>
            </a:r>
            <a:r>
              <a:rPr lang="en-US" dirty="0" err="1"/>
              <a:t>fronto</a:t>
            </a:r>
            <a:r>
              <a:rPr lang="en-US" dirty="0"/>
              <a:t>-orbital advancement: primary goal to enlarge cranial cavity, bifrontal flap displaced forward with bandeau (photograph taken at author’s institution with written permission/release from patient’s parents) </a:t>
            </a:r>
          </a:p>
          <a:p>
            <a:endParaRPr lang="en-US" dirty="0"/>
          </a:p>
          <a:p>
            <a:r>
              <a:rPr lang="en-US" dirty="0"/>
              <a:t>This</a:t>
            </a:r>
            <a:r>
              <a:rPr lang="en-US" baseline="0" dirty="0"/>
              <a:t> procedure involves </a:t>
            </a:r>
            <a:r>
              <a:rPr lang="en-US" sz="1200" b="0" i="0" kern="1200" dirty="0">
                <a:solidFill>
                  <a:schemeClr val="tx1"/>
                </a:solidFill>
                <a:effectLst/>
                <a:latin typeface="+mn-lt"/>
                <a:ea typeface="+mn-ea"/>
                <a:cs typeface="+mn-cs"/>
              </a:rPr>
              <a:t>dissecting a</a:t>
            </a:r>
            <a:r>
              <a:rPr lang="en-US" sz="1200" b="0" i="0" kern="1200" baseline="0" dirty="0">
                <a:solidFill>
                  <a:schemeClr val="tx1"/>
                </a:solidFill>
                <a:effectLst/>
                <a:latin typeface="+mn-lt"/>
                <a:ea typeface="+mn-ea"/>
                <a:cs typeface="+mn-cs"/>
              </a:rPr>
              <a:t> scalp flap off</a:t>
            </a:r>
            <a:r>
              <a:rPr lang="en-US" sz="1200" b="0" i="0" kern="1200" dirty="0">
                <a:solidFill>
                  <a:schemeClr val="tx1"/>
                </a:solidFill>
                <a:effectLst/>
                <a:latin typeface="+mn-lt"/>
                <a:ea typeface="+mn-ea"/>
                <a:cs typeface="+mn-cs"/>
              </a:rPr>
              <a:t> the forehead and mobilizing</a:t>
            </a:r>
            <a:r>
              <a:rPr lang="en-US" sz="1200" b="0" i="0" kern="1200" baseline="0" dirty="0">
                <a:solidFill>
                  <a:schemeClr val="tx1"/>
                </a:solidFill>
                <a:effectLst/>
                <a:latin typeface="+mn-lt"/>
                <a:ea typeface="+mn-ea"/>
                <a:cs typeface="+mn-cs"/>
              </a:rPr>
              <a:t> it</a:t>
            </a:r>
            <a:r>
              <a:rPr lang="en-US" sz="1200" b="0" i="0" kern="1200" dirty="0">
                <a:solidFill>
                  <a:schemeClr val="tx1"/>
                </a:solidFill>
                <a:effectLst/>
                <a:latin typeface="+mn-lt"/>
                <a:ea typeface="+mn-ea"/>
                <a:cs typeface="+mn-cs"/>
              </a:rPr>
              <a:t> down to expose the superior orbital rim.</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The </a:t>
            </a:r>
            <a:r>
              <a:rPr lang="en-US" sz="1200" b="0" i="0" kern="1200" dirty="0" err="1">
                <a:solidFill>
                  <a:schemeClr val="tx1"/>
                </a:solidFill>
                <a:effectLst/>
                <a:latin typeface="+mn-lt"/>
                <a:ea typeface="+mn-ea"/>
                <a:cs typeface="+mn-cs"/>
              </a:rPr>
              <a:t>calvarium</a:t>
            </a:r>
            <a:r>
              <a:rPr lang="en-US" sz="1200" b="0" i="0" kern="1200" dirty="0">
                <a:solidFill>
                  <a:schemeClr val="tx1"/>
                </a:solidFill>
                <a:effectLst/>
                <a:latin typeface="+mn-lt"/>
                <a:ea typeface="+mn-ea"/>
                <a:cs typeface="+mn-cs"/>
              </a:rPr>
              <a:t> is typically removed by the neurosurgeons in one or several pieces. The surgical team may request hyperventilation during</a:t>
            </a:r>
            <a:r>
              <a:rPr lang="en-US" sz="1200" b="0" i="0" kern="1200" baseline="0" dirty="0">
                <a:solidFill>
                  <a:schemeClr val="tx1"/>
                </a:solidFill>
                <a:effectLst/>
                <a:latin typeface="+mn-lt"/>
                <a:ea typeface="+mn-ea"/>
                <a:cs typeface="+mn-cs"/>
              </a:rPr>
              <a:t> in order to optimize intracranial pressure and facilitate completion of this portion of the procedure. </a:t>
            </a:r>
            <a:r>
              <a:rPr lang="en-US" sz="1200" b="0" i="0" kern="1200" dirty="0">
                <a:solidFill>
                  <a:schemeClr val="tx1"/>
                </a:solidFill>
                <a:effectLst/>
                <a:latin typeface="+mn-lt"/>
                <a:ea typeface="+mn-ea"/>
                <a:cs typeface="+mn-cs"/>
              </a:rPr>
              <a:t> A “bandeau” osteotomy is then performed along the lateral temporal bones and the </a:t>
            </a:r>
            <a:r>
              <a:rPr lang="en-US" sz="1200" b="0" i="0" kern="1200" dirty="0" err="1">
                <a:solidFill>
                  <a:schemeClr val="tx1"/>
                </a:solidFill>
                <a:effectLst/>
                <a:latin typeface="+mn-lt"/>
                <a:ea typeface="+mn-ea"/>
                <a:cs typeface="+mn-cs"/>
              </a:rPr>
              <a:t>nasion</a:t>
            </a:r>
            <a:r>
              <a:rPr lang="en-US" sz="1200" b="0" i="0" kern="1200" dirty="0">
                <a:solidFill>
                  <a:schemeClr val="tx1"/>
                </a:solidFill>
                <a:effectLst/>
                <a:latin typeface="+mn-lt"/>
                <a:ea typeface="+mn-ea"/>
                <a:cs typeface="+mn-cs"/>
              </a:rPr>
              <a:t> to mobilize the superior orbital rim.</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Once the osteotomies are complete, the surgical field is protected with moist gauze. The </a:t>
            </a:r>
            <a:r>
              <a:rPr lang="en-US" sz="1200" b="0" i="0" kern="1200" dirty="0" err="1">
                <a:solidFill>
                  <a:schemeClr val="tx1"/>
                </a:solidFill>
                <a:effectLst/>
                <a:latin typeface="+mn-lt"/>
                <a:ea typeface="+mn-ea"/>
                <a:cs typeface="+mn-cs"/>
              </a:rPr>
              <a:t>calvarium</a:t>
            </a:r>
            <a:r>
              <a:rPr lang="en-US" sz="1200" b="0" i="0" kern="1200" dirty="0">
                <a:solidFill>
                  <a:schemeClr val="tx1"/>
                </a:solidFill>
                <a:effectLst/>
                <a:latin typeface="+mn-lt"/>
                <a:ea typeface="+mn-ea"/>
                <a:cs typeface="+mn-cs"/>
              </a:rPr>
              <a:t> and the orbital bandeau are sectioned and the pieces are reshaped and replaced in a manner that replicates a normal head shape. The bone is secured with a craniofacial plating system, the scalp flaps are replaced, and the coronal incision is closed.</a:t>
            </a:r>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22</a:t>
            </a:fld>
            <a:endParaRPr lang="en-US"/>
          </a:p>
        </p:txBody>
      </p:sp>
    </p:spTree>
    <p:extLst>
      <p:ext uri="{BB962C8B-B14F-4D97-AF65-F5344CB8AC3E}">
        <p14:creationId xmlns:p14="http://schemas.microsoft.com/office/powerpoint/2010/main" val="3450343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 syndromes, such as </a:t>
            </a:r>
            <a:r>
              <a:rPr lang="en-US" dirty="0" err="1"/>
              <a:t>Apert’s</a:t>
            </a:r>
            <a:r>
              <a:rPr lang="en-US" dirty="0"/>
              <a:t> or Pfeiffer</a:t>
            </a:r>
            <a:r>
              <a:rPr lang="en-US" baseline="0" dirty="0"/>
              <a:t> syndrome, may have associated cardiac anomalies such as an atrial septal defect (ASD), ventricular septal defect (VSD) or pulmonary stenosis. Unless the patient is symptomatic or showing signs of heart failure, a complete cardiac workup is typically unnecessary.</a:t>
            </a:r>
            <a:endParaRPr lang="en-US" dirty="0"/>
          </a:p>
        </p:txBody>
      </p:sp>
      <p:sp>
        <p:nvSpPr>
          <p:cNvPr id="4" name="Slide Number Placeholder 3"/>
          <p:cNvSpPr>
            <a:spLocks noGrp="1"/>
          </p:cNvSpPr>
          <p:nvPr>
            <p:ph type="sldNum" sz="quarter" idx="10"/>
          </p:nvPr>
        </p:nvSpPr>
        <p:spPr/>
        <p:txBody>
          <a:bodyPr/>
          <a:lstStyle/>
          <a:p>
            <a:fld id="{572E0A31-EF81-8249-B137-BD858CCB8CA4}" type="slidenum">
              <a:rPr lang="en-US" smtClean="0"/>
              <a:t>24</a:t>
            </a:fld>
            <a:endParaRPr lang="en-US"/>
          </a:p>
        </p:txBody>
      </p:sp>
    </p:spTree>
    <p:extLst>
      <p:ext uri="{BB962C8B-B14F-4D97-AF65-F5344CB8AC3E}">
        <p14:creationId xmlns:p14="http://schemas.microsoft.com/office/powerpoint/2010/main" val="3150738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a:t>
            </a:r>
            <a:r>
              <a:rPr lang="en-US" baseline="0" dirty="0"/>
              <a:t> the author’s institution, </a:t>
            </a:r>
            <a:r>
              <a:rPr lang="en-US" baseline="0" dirty="0" err="1"/>
              <a:t>nasotracheal</a:t>
            </a:r>
            <a:r>
              <a:rPr lang="en-US" baseline="0" dirty="0"/>
              <a:t> intubations are the most commonly performed method of securing the airway, with subsequent suturing to the nares by the surgery team. It is critical to verify that the tracheal tube remains below the glottis but above the carina in all the flexed, extended and rotated positions mentioned above as this mimics the movement of the head as it is manipulated intraoperatively by the surgeon. Inadvertent </a:t>
            </a:r>
            <a:r>
              <a:rPr lang="en-US" baseline="0" dirty="0" err="1"/>
              <a:t>extubations</a:t>
            </a:r>
            <a:r>
              <a:rPr lang="en-US" baseline="0" dirty="0"/>
              <a:t> during these cases are extremely difficult to manage in a timely and sterile fashion. </a:t>
            </a:r>
            <a:endParaRPr lang="en-US" dirty="0"/>
          </a:p>
        </p:txBody>
      </p:sp>
      <p:sp>
        <p:nvSpPr>
          <p:cNvPr id="4" name="Slide Number Placeholder 3"/>
          <p:cNvSpPr>
            <a:spLocks noGrp="1"/>
          </p:cNvSpPr>
          <p:nvPr>
            <p:ph type="sldNum" sz="quarter" idx="10"/>
          </p:nvPr>
        </p:nvSpPr>
        <p:spPr/>
        <p:txBody>
          <a:bodyPr/>
          <a:lstStyle/>
          <a:p>
            <a:fld id="{572E0A31-EF81-8249-B137-BD858CCB8CA4}" type="slidenum">
              <a:rPr lang="en-US" smtClean="0"/>
              <a:t>25</a:t>
            </a:fld>
            <a:endParaRPr lang="en-US"/>
          </a:p>
        </p:txBody>
      </p:sp>
    </p:spTree>
    <p:extLst>
      <p:ext uri="{BB962C8B-B14F-4D97-AF65-F5344CB8AC3E}">
        <p14:creationId xmlns:p14="http://schemas.microsoft.com/office/powerpoint/2010/main" val="3064402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critical concerns during craniosynostosis repairs,</a:t>
            </a:r>
            <a:r>
              <a:rPr lang="en-US" baseline="0" dirty="0"/>
              <a:t> with risk increasing with longer surgeries, younger patient age, and the involvement of multiple suture lines.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 </a:t>
            </a:r>
            <a:r>
              <a:rPr lang="en-US" sz="1200" kern="1200" dirty="0" err="1">
                <a:solidFill>
                  <a:schemeClr val="tx1"/>
                </a:solidFill>
                <a:effectLst/>
                <a:latin typeface="+mn-lt"/>
                <a:ea typeface="+mn-ea"/>
                <a:cs typeface="+mn-cs"/>
              </a:rPr>
              <a:t>Faberowski</a:t>
            </a:r>
            <a:r>
              <a:rPr lang="en-US" sz="1200" kern="1200" dirty="0">
                <a:solidFill>
                  <a:schemeClr val="tx1"/>
                </a:solidFill>
                <a:effectLst/>
                <a:latin typeface="+mn-lt"/>
                <a:ea typeface="+mn-ea"/>
                <a:cs typeface="+mn-cs"/>
              </a:rPr>
              <a:t> LW, Black S, Mickle JP: Blood loss and transfusion practice in the perioperative management of craniosynostosis repair. </a:t>
            </a:r>
            <a:r>
              <a:rPr lang="en-US" sz="1200" i="1" kern="1200" dirty="0">
                <a:solidFill>
                  <a:schemeClr val="tx1"/>
                </a:solidFill>
                <a:effectLst/>
                <a:latin typeface="+mn-lt"/>
                <a:ea typeface="+mn-ea"/>
                <a:cs typeface="+mn-cs"/>
              </a:rPr>
              <a:t>J </a:t>
            </a:r>
            <a:r>
              <a:rPr lang="en-US" sz="1200" i="1" kern="1200" dirty="0" err="1">
                <a:solidFill>
                  <a:schemeClr val="tx1"/>
                </a:solidFill>
                <a:effectLst/>
                <a:latin typeface="+mn-lt"/>
                <a:ea typeface="+mn-ea"/>
                <a:cs typeface="+mn-cs"/>
              </a:rPr>
              <a:t>Neurosurg</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Anesthesiol</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11:167 1999</a:t>
            </a:r>
          </a:p>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26</a:t>
            </a:fld>
            <a:endParaRPr lang="en-US"/>
          </a:p>
        </p:txBody>
      </p:sp>
    </p:spTree>
    <p:extLst>
      <p:ext uri="{BB962C8B-B14F-4D97-AF65-F5344CB8AC3E}">
        <p14:creationId xmlns:p14="http://schemas.microsoft.com/office/powerpoint/2010/main" val="4176178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goal</a:t>
            </a:r>
            <a:r>
              <a:rPr lang="en-US" baseline="0" dirty="0"/>
              <a:t> is not to dilute clotting factors, and knowing when blood loss is most likely to occur (scalp dissection, periosteum manipulation)</a:t>
            </a:r>
          </a:p>
          <a:p>
            <a:endParaRPr lang="en-US" baseline="0" dirty="0"/>
          </a:p>
          <a:p>
            <a:r>
              <a:rPr lang="en-US" baseline="0" dirty="0"/>
              <a:t>Transfusing early (i.e. start of case) when expecting blood loss may result in exposure to multiple donors due to requiring more product administration.</a:t>
            </a:r>
          </a:p>
          <a:p>
            <a:endParaRPr lang="en-US" baseline="0" dirty="0"/>
          </a:p>
          <a:p>
            <a:r>
              <a:rPr lang="en-US" baseline="0" dirty="0"/>
              <a:t>Other tools (less readily available) such as </a:t>
            </a:r>
            <a:r>
              <a:rPr lang="en-US" baseline="0" dirty="0" err="1"/>
              <a:t>thromboelastometry</a:t>
            </a:r>
            <a:r>
              <a:rPr lang="en-US" baseline="0" dirty="0"/>
              <a:t> (TEG/ROTEM) may help guide blood product administration in the setting of clinical coagulopathy.</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5) </a:t>
            </a:r>
            <a:r>
              <a:rPr lang="en-US" sz="1200" kern="1200" dirty="0" err="1">
                <a:solidFill>
                  <a:schemeClr val="tx1"/>
                </a:solidFill>
                <a:effectLst/>
                <a:latin typeface="+mn-lt"/>
                <a:ea typeface="+mn-ea"/>
                <a:cs typeface="+mn-cs"/>
              </a:rPr>
              <a:t>Stricker</a:t>
            </a:r>
            <a:r>
              <a:rPr lang="en-US" sz="1200" kern="1200" dirty="0">
                <a:solidFill>
                  <a:schemeClr val="tx1"/>
                </a:solidFill>
                <a:effectLst/>
                <a:latin typeface="+mn-lt"/>
                <a:ea typeface="+mn-ea"/>
                <a:cs typeface="+mn-cs"/>
              </a:rPr>
              <a:t> PA, Shaw TL, </a:t>
            </a:r>
            <a:r>
              <a:rPr lang="en-US" sz="1200" kern="1200" dirty="0" err="1">
                <a:solidFill>
                  <a:schemeClr val="tx1"/>
                </a:solidFill>
                <a:effectLst/>
                <a:latin typeface="+mn-lt"/>
                <a:ea typeface="+mn-ea"/>
                <a:cs typeface="+mn-cs"/>
              </a:rPr>
              <a:t>Desouza</a:t>
            </a:r>
            <a:r>
              <a:rPr lang="en-US" sz="1200" kern="1200" dirty="0">
                <a:solidFill>
                  <a:schemeClr val="tx1"/>
                </a:solidFill>
                <a:effectLst/>
                <a:latin typeface="+mn-lt"/>
                <a:ea typeface="+mn-ea"/>
                <a:cs typeface="+mn-cs"/>
              </a:rPr>
              <a:t> DG et al. Blood loss, replacement, and associated morbidity in infants and children undergoing craniofacial surgery. </a:t>
            </a:r>
            <a:r>
              <a:rPr lang="en-US" sz="1200" i="1" kern="1200" dirty="0" err="1">
                <a:solidFill>
                  <a:schemeClr val="tx1"/>
                </a:solidFill>
                <a:effectLst/>
                <a:latin typeface="+mn-lt"/>
                <a:ea typeface="+mn-ea"/>
                <a:cs typeface="+mn-cs"/>
              </a:rPr>
              <a:t>Pediatr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Anesth</a:t>
            </a:r>
            <a:r>
              <a:rPr lang="en-US" sz="1200" kern="1200" dirty="0">
                <a:solidFill>
                  <a:schemeClr val="tx1"/>
                </a:solidFill>
                <a:effectLst/>
                <a:latin typeface="+mn-lt"/>
                <a:ea typeface="+mn-ea"/>
                <a:cs typeface="+mn-cs"/>
              </a:rPr>
              <a:t> 2010(20): 150-159</a:t>
            </a:r>
          </a:p>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27</a:t>
            </a:fld>
            <a:endParaRPr lang="en-US"/>
          </a:p>
        </p:txBody>
      </p:sp>
    </p:spTree>
    <p:extLst>
      <p:ext uri="{BB962C8B-B14F-4D97-AF65-F5344CB8AC3E}">
        <p14:creationId xmlns:p14="http://schemas.microsoft.com/office/powerpoint/2010/main" val="4176178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the surgeon</a:t>
            </a:r>
            <a:r>
              <a:rPr lang="en-US" baseline="0" dirty="0"/>
              <a:t> may infiltrate local-containing solution (epinephrine 1:400,000) to help reduce scalp bleeding</a:t>
            </a:r>
            <a:endParaRPr lang="en-US" dirty="0"/>
          </a:p>
          <a:p>
            <a:endParaRPr lang="en-US" dirty="0"/>
          </a:p>
          <a:p>
            <a:r>
              <a:rPr lang="en-US" dirty="0"/>
              <a:t>ANH involves </a:t>
            </a:r>
            <a:r>
              <a:rPr lang="en-US" sz="1200" b="0" i="0" kern="1200" dirty="0">
                <a:solidFill>
                  <a:schemeClr val="tx1"/>
                </a:solidFill>
                <a:effectLst/>
                <a:latin typeface="+mn-lt"/>
                <a:ea typeface="+mn-ea"/>
                <a:cs typeface="+mn-cs"/>
              </a:rPr>
              <a:t>collecting blood from the child after induction of anesthesia but immediately before surgery and replaced with an appropriate volume of crystalloid or colloid, such as 5% albumin;</a:t>
            </a:r>
            <a:r>
              <a:rPr lang="en-US" sz="1200" b="0" i="0" kern="1200" baseline="0" dirty="0">
                <a:solidFill>
                  <a:schemeClr val="tx1"/>
                </a:solidFill>
                <a:effectLst/>
                <a:latin typeface="+mn-lt"/>
                <a:ea typeface="+mn-ea"/>
                <a:cs typeface="+mn-cs"/>
              </a:rPr>
              <a:t> efficacy questionable and labor-intensive, </a:t>
            </a:r>
            <a:r>
              <a:rPr lang="en-US" sz="1200" b="0" i="0" kern="1200" dirty="0">
                <a:solidFill>
                  <a:schemeClr val="tx1"/>
                </a:solidFill>
                <a:effectLst/>
                <a:latin typeface="+mn-lt"/>
                <a:ea typeface="+mn-ea"/>
                <a:cs typeface="+mn-cs"/>
              </a:rPr>
              <a:t>technique is rarely used in craniofacial surgery.</a:t>
            </a:r>
            <a:endParaRPr lang="en-US" dirty="0"/>
          </a:p>
          <a:p>
            <a:endParaRPr lang="en-US" dirty="0"/>
          </a:p>
          <a:p>
            <a:r>
              <a:rPr lang="en-US" dirty="0"/>
              <a:t>Other strategies available (preoperatively):</a:t>
            </a:r>
            <a:r>
              <a:rPr lang="en-US" baseline="0" dirty="0"/>
              <a:t> </a:t>
            </a:r>
            <a:endParaRPr lang="en-US" dirty="0"/>
          </a:p>
          <a:p>
            <a:endParaRPr lang="en-US" dirty="0"/>
          </a:p>
          <a:p>
            <a:pPr marL="346075" indent="-280988">
              <a:buFont typeface="Arial" panose="020B0604020202020204" pitchFamily="34" charset="0"/>
              <a:buChar char="•"/>
            </a:pPr>
            <a:r>
              <a:rPr lang="en-US" sz="1200" kern="1200" dirty="0">
                <a:solidFill>
                  <a:schemeClr val="tx1"/>
                </a:solidFill>
                <a:latin typeface="+mn-lt"/>
                <a:ea typeface="+mn-ea"/>
                <a:cs typeface="+mn-cs"/>
              </a:rPr>
              <a:t>Preoperative autologous donation (PAD) – weaker evidence</a:t>
            </a:r>
            <a:r>
              <a:rPr lang="en-US" sz="1200" kern="1200" baseline="0" dirty="0">
                <a:solidFill>
                  <a:schemeClr val="tx1"/>
                </a:solidFill>
                <a:latin typeface="+mn-lt"/>
                <a:ea typeface="+mn-ea"/>
                <a:cs typeface="+mn-cs"/>
              </a:rPr>
              <a:t> supporting its use</a:t>
            </a:r>
            <a:endParaRPr lang="en-US" sz="1200" kern="1200" dirty="0">
              <a:solidFill>
                <a:schemeClr val="tx1"/>
              </a:solidFill>
              <a:latin typeface="+mn-lt"/>
              <a:ea typeface="+mn-ea"/>
              <a:cs typeface="+mn-cs"/>
            </a:endParaRPr>
          </a:p>
          <a:p>
            <a:pPr marL="346075" indent="-280988">
              <a:buFont typeface="Arial" panose="020B0604020202020204" pitchFamily="34" charset="0"/>
              <a:buChar char="•"/>
            </a:pPr>
            <a:r>
              <a:rPr lang="en-US" sz="1200" kern="1200" dirty="0">
                <a:solidFill>
                  <a:schemeClr val="tx1"/>
                </a:solidFill>
                <a:latin typeface="+mn-lt"/>
                <a:ea typeface="+mn-ea"/>
                <a:cs typeface="+mn-cs"/>
              </a:rPr>
              <a:t>Preoperative erythropoietin </a:t>
            </a:r>
            <a:r>
              <a:rPr lang="en-US" sz="1200" dirty="0"/>
              <a:t>(</a:t>
            </a:r>
            <a:r>
              <a:rPr lang="en-US" sz="1200" kern="1200" dirty="0">
                <a:solidFill>
                  <a:schemeClr val="tx1"/>
                </a:solidFill>
                <a:latin typeface="+mn-lt"/>
                <a:ea typeface="+mn-ea"/>
                <a:cs typeface="+mn-cs"/>
              </a:rPr>
              <a:t>EPO) – given in combination with elemental iron,</a:t>
            </a:r>
            <a:r>
              <a:rPr lang="en-US" sz="1200" kern="1200" baseline="0" dirty="0">
                <a:solidFill>
                  <a:schemeClr val="tx1"/>
                </a:solidFill>
                <a:latin typeface="+mn-lt"/>
                <a:ea typeface="+mn-ea"/>
                <a:cs typeface="+mn-cs"/>
              </a:rPr>
              <a:t> at a dose of 4 mg/kg, up to 200 mg for 6 weeks prior to surgery in order to increase hematocrit value) – likely cost-prohibitive and EPO has been associated with complications in adults</a:t>
            </a:r>
            <a:endParaRPr lang="en-US" sz="1200" kern="1200" dirty="0">
              <a:solidFill>
                <a:schemeClr val="tx1"/>
              </a:solidFill>
              <a:latin typeface="+mn-lt"/>
              <a:ea typeface="+mn-ea"/>
              <a:cs typeface="+mn-cs"/>
            </a:endParaRPr>
          </a:p>
          <a:p>
            <a:endParaRPr lang="en-US" dirty="0"/>
          </a:p>
          <a:p>
            <a:r>
              <a:rPr lang="en-US" baseline="0" dirty="0"/>
              <a:t>Postoperatively: drain reinfusion (DRI)</a:t>
            </a:r>
          </a:p>
          <a:p>
            <a:endParaRPr lang="en-US" baseline="0" dirty="0"/>
          </a:p>
          <a:p>
            <a:r>
              <a:rPr lang="en-US" baseline="0" dirty="0"/>
              <a:t>***Earlier study from Boston Children’s studied higher TXA bolus (50 mg/kg) followed by the same infusion rate; lower doses now recommended to avoid high peaks as well as potential complications such as seizures***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6) White N, </a:t>
            </a:r>
            <a:r>
              <a:rPr lang="en-US" sz="1200" kern="1200" dirty="0" err="1">
                <a:solidFill>
                  <a:schemeClr val="tx1"/>
                </a:solidFill>
                <a:effectLst/>
                <a:latin typeface="+mn-lt"/>
                <a:ea typeface="+mn-ea"/>
                <a:cs typeface="+mn-cs"/>
              </a:rPr>
              <a:t>Bayliss</a:t>
            </a:r>
            <a:r>
              <a:rPr lang="en-US" sz="1200" kern="1200" dirty="0">
                <a:solidFill>
                  <a:schemeClr val="tx1"/>
                </a:solidFill>
                <a:effectLst/>
                <a:latin typeface="+mn-lt"/>
                <a:ea typeface="+mn-ea"/>
                <a:cs typeface="+mn-cs"/>
              </a:rPr>
              <a:t> S, Moore D. Systematic review of interventions for </a:t>
            </a:r>
            <a:r>
              <a:rPr lang="en-US" sz="1200" kern="1200" dirty="0" err="1">
                <a:solidFill>
                  <a:schemeClr val="tx1"/>
                </a:solidFill>
                <a:effectLst/>
                <a:latin typeface="+mn-lt"/>
                <a:ea typeface="+mn-ea"/>
                <a:cs typeface="+mn-cs"/>
              </a:rPr>
              <a:t>minimising</a:t>
            </a:r>
            <a:r>
              <a:rPr lang="en-US" sz="1200" kern="1200" dirty="0">
                <a:solidFill>
                  <a:schemeClr val="tx1"/>
                </a:solidFill>
                <a:effectLst/>
                <a:latin typeface="+mn-lt"/>
                <a:ea typeface="+mn-ea"/>
                <a:cs typeface="+mn-cs"/>
              </a:rPr>
              <a:t> perioperative blood transfusion for surgery in craniosynostosis. </a:t>
            </a:r>
            <a:r>
              <a:rPr lang="en-US" sz="1200" i="1" kern="1200" dirty="0">
                <a:solidFill>
                  <a:schemeClr val="tx1"/>
                </a:solidFill>
                <a:effectLst/>
                <a:latin typeface="+mn-lt"/>
                <a:ea typeface="+mn-ea"/>
                <a:cs typeface="+mn-cs"/>
              </a:rPr>
              <a:t>J Craniofacial </a:t>
            </a:r>
            <a:r>
              <a:rPr lang="en-US" sz="1200" i="1" kern="1200" dirty="0" err="1">
                <a:solidFill>
                  <a:schemeClr val="tx1"/>
                </a:solidFill>
                <a:effectLst/>
                <a:latin typeface="+mn-lt"/>
                <a:ea typeface="+mn-ea"/>
                <a:cs typeface="+mn-cs"/>
              </a:rPr>
              <a:t>Surg</a:t>
            </a:r>
            <a:r>
              <a:rPr lang="en-US" sz="1200" kern="1200" dirty="0">
                <a:solidFill>
                  <a:schemeClr val="tx1"/>
                </a:solidFill>
                <a:effectLst/>
                <a:latin typeface="+mn-lt"/>
                <a:ea typeface="+mn-ea"/>
                <a:cs typeface="+mn-cs"/>
              </a:rPr>
              <a:t>, 25 (2015), pp. 126-136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7) </a:t>
            </a:r>
            <a:r>
              <a:rPr lang="en-US" sz="1200" kern="1200" dirty="0" err="1">
                <a:solidFill>
                  <a:schemeClr val="tx1"/>
                </a:solidFill>
                <a:effectLst/>
                <a:latin typeface="+mn-lt"/>
                <a:ea typeface="+mn-ea"/>
                <a:cs typeface="+mn-cs"/>
              </a:rPr>
              <a:t>Goobie</a:t>
            </a:r>
            <a:r>
              <a:rPr lang="en-US" sz="1200" kern="1200" dirty="0">
                <a:solidFill>
                  <a:schemeClr val="tx1"/>
                </a:solidFill>
                <a:effectLst/>
                <a:latin typeface="+mn-lt"/>
                <a:ea typeface="+mn-ea"/>
                <a:cs typeface="+mn-cs"/>
              </a:rPr>
              <a:t> SM, Meier PM, </a:t>
            </a:r>
            <a:r>
              <a:rPr lang="en-US" sz="1200" kern="1200" dirty="0" err="1">
                <a:solidFill>
                  <a:schemeClr val="tx1"/>
                </a:solidFill>
                <a:effectLst/>
                <a:latin typeface="+mn-lt"/>
                <a:ea typeface="+mn-ea"/>
                <a:cs typeface="+mn-cs"/>
              </a:rPr>
              <a:t>Sethna</a:t>
            </a:r>
            <a:r>
              <a:rPr lang="en-US" sz="1200" kern="1200" dirty="0">
                <a:solidFill>
                  <a:schemeClr val="tx1"/>
                </a:solidFill>
                <a:effectLst/>
                <a:latin typeface="+mn-lt"/>
                <a:ea typeface="+mn-ea"/>
                <a:cs typeface="+mn-cs"/>
              </a:rPr>
              <a:t> NF et al. Population Pharmacokinetics of Tranexamic Acid in Pediatric Patients Undergoing Craniosynostosis Surgery. </a:t>
            </a:r>
            <a:r>
              <a:rPr lang="en-US" sz="1200" i="1" kern="1200" dirty="0" err="1">
                <a:solidFill>
                  <a:schemeClr val="tx1"/>
                </a:solidFill>
                <a:effectLst/>
                <a:latin typeface="+mn-lt"/>
                <a:ea typeface="+mn-ea"/>
                <a:cs typeface="+mn-cs"/>
              </a:rPr>
              <a:t>Clin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Pharmacokinet</a:t>
            </a:r>
            <a:r>
              <a:rPr lang="en-US" sz="1200" u="sng" kern="1200" dirty="0">
                <a:solidFill>
                  <a:schemeClr val="tx1"/>
                </a:solidFill>
                <a:effectLst/>
                <a:latin typeface="+mn-lt"/>
                <a:ea typeface="+mn-ea"/>
                <a:cs typeface="+mn-cs"/>
                <a:hlinkClick r:id="rId3"/>
              </a:rPr>
              <a:t>.</a:t>
            </a:r>
            <a:r>
              <a:rPr lang="en-US" sz="1200" kern="1200" dirty="0">
                <a:solidFill>
                  <a:schemeClr val="tx1"/>
                </a:solidFill>
                <a:effectLst/>
                <a:latin typeface="+mn-lt"/>
                <a:ea typeface="+mn-ea"/>
                <a:cs typeface="+mn-cs"/>
              </a:rPr>
              <a:t> 2013 Apr;52(4):267-76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baseline="0" dirty="0"/>
          </a:p>
          <a:p>
            <a:endParaRPr lang="en-US" baseline="0" dirty="0"/>
          </a:p>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28</a:t>
            </a:fld>
            <a:endParaRPr lang="en-US"/>
          </a:p>
        </p:txBody>
      </p:sp>
    </p:spTree>
    <p:extLst>
      <p:ext uri="{BB962C8B-B14F-4D97-AF65-F5344CB8AC3E}">
        <p14:creationId xmlns:p14="http://schemas.microsoft.com/office/powerpoint/2010/main" val="4176178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8) Pearson A, </a:t>
            </a:r>
            <a:r>
              <a:rPr lang="en-US" sz="1200" kern="1200" dirty="0" err="1">
                <a:solidFill>
                  <a:schemeClr val="tx1"/>
                </a:solidFill>
                <a:effectLst/>
                <a:latin typeface="+mn-lt"/>
                <a:ea typeface="+mn-ea"/>
                <a:cs typeface="+mn-cs"/>
              </a:rPr>
              <a:t>Matava</a:t>
            </a:r>
            <a:r>
              <a:rPr lang="en-US" sz="1200" kern="1200" dirty="0">
                <a:solidFill>
                  <a:schemeClr val="tx1"/>
                </a:solidFill>
                <a:effectLst/>
                <a:latin typeface="+mn-lt"/>
                <a:ea typeface="+mn-ea"/>
                <a:cs typeface="+mn-cs"/>
              </a:rPr>
              <a:t> CT. </a:t>
            </a:r>
            <a:r>
              <a:rPr lang="en-US" sz="1200" kern="1200" dirty="0" err="1">
                <a:solidFill>
                  <a:schemeClr val="tx1"/>
                </a:solidFill>
                <a:effectLst/>
                <a:latin typeface="+mn-lt"/>
                <a:ea typeface="+mn-ea"/>
                <a:cs typeface="+mn-cs"/>
              </a:rPr>
              <a:t>Anaesthetic</a:t>
            </a:r>
            <a:r>
              <a:rPr lang="en-US" sz="1200" kern="1200" dirty="0">
                <a:solidFill>
                  <a:schemeClr val="tx1"/>
                </a:solidFill>
                <a:effectLst/>
                <a:latin typeface="+mn-lt"/>
                <a:ea typeface="+mn-ea"/>
                <a:cs typeface="+mn-cs"/>
              </a:rPr>
              <a:t> management for craniosynostosis repair in children. </a:t>
            </a:r>
            <a:r>
              <a:rPr lang="en-US" sz="1200" i="1" kern="1200" dirty="0">
                <a:solidFill>
                  <a:schemeClr val="tx1"/>
                </a:solidFill>
                <a:effectLst/>
                <a:latin typeface="+mn-lt"/>
                <a:ea typeface="+mn-ea"/>
                <a:cs typeface="+mn-cs"/>
              </a:rPr>
              <a:t>BJA </a:t>
            </a:r>
            <a:r>
              <a:rPr lang="en-US" sz="1200" i="1" kern="1200" dirty="0" err="1">
                <a:solidFill>
                  <a:schemeClr val="tx1"/>
                </a:solidFill>
                <a:effectLst/>
                <a:latin typeface="+mn-lt"/>
                <a:ea typeface="+mn-ea"/>
                <a:cs typeface="+mn-cs"/>
              </a:rPr>
              <a:t>Educ</a:t>
            </a:r>
            <a:r>
              <a:rPr lang="en-US" sz="1200" i="1" kern="1200" dirty="0">
                <a:solidFill>
                  <a:schemeClr val="tx1"/>
                </a:solidFill>
                <a:effectLst/>
                <a:latin typeface="+mn-lt"/>
                <a:ea typeface="+mn-ea"/>
                <a:cs typeface="+mn-cs"/>
              </a:rPr>
              <a:t> 2016;</a:t>
            </a:r>
            <a:r>
              <a:rPr lang="en-US" sz="1200" kern="1200" dirty="0">
                <a:solidFill>
                  <a:schemeClr val="tx1"/>
                </a:solidFill>
                <a:effectLst/>
                <a:latin typeface="+mn-lt"/>
                <a:ea typeface="+mn-ea"/>
                <a:cs typeface="+mn-cs"/>
              </a:rPr>
              <a:t>16(12): 410-416</a:t>
            </a:r>
          </a:p>
          <a:p>
            <a:endParaRPr lang="en-US" dirty="0"/>
          </a:p>
        </p:txBody>
      </p:sp>
      <p:sp>
        <p:nvSpPr>
          <p:cNvPr id="4" name="Slide Number Placeholder 3"/>
          <p:cNvSpPr>
            <a:spLocks noGrp="1"/>
          </p:cNvSpPr>
          <p:nvPr>
            <p:ph type="sldNum" sz="quarter" idx="5"/>
          </p:nvPr>
        </p:nvSpPr>
        <p:spPr/>
        <p:txBody>
          <a:bodyPr/>
          <a:lstStyle/>
          <a:p>
            <a:fld id="{572E0A31-EF81-8249-B137-BD858CCB8CA4}" type="slidenum">
              <a:rPr lang="en-US" smtClean="0"/>
              <a:t>29</a:t>
            </a:fld>
            <a:endParaRPr lang="en-US"/>
          </a:p>
        </p:txBody>
      </p:sp>
    </p:spTree>
    <p:extLst>
      <p:ext uri="{BB962C8B-B14F-4D97-AF65-F5344CB8AC3E}">
        <p14:creationId xmlns:p14="http://schemas.microsoft.com/office/powerpoint/2010/main" val="4176178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image</a:t>
            </a:r>
            <a:r>
              <a:rPr lang="en-US" baseline="0" dirty="0"/>
              <a:t> on the top left demonstrates a patient in the modified “sphinx” position for a sagittal craniosynostosis repair. (Image obtained from open access article available at: </a:t>
            </a:r>
            <a:r>
              <a:rPr lang="en-US" dirty="0">
                <a:hlinkClick r:id="rId3"/>
              </a:rPr>
              <a:t>https://thejns.org/pediatrics/view/journals/j-neurosurg-pediatr/20/5/article-p410.xml</a:t>
            </a:r>
            <a:r>
              <a:rPr lang="en-US" dirty="0"/>
              <a:t>, access January</a:t>
            </a:r>
            <a:r>
              <a:rPr lang="en-US" baseline="0" dirty="0"/>
              <a:t> 3, 2020)</a:t>
            </a:r>
          </a:p>
          <a:p>
            <a:endParaRPr lang="en-US" baseline="0" dirty="0"/>
          </a:p>
          <a:p>
            <a:r>
              <a:rPr lang="en-US" baseline="0" dirty="0"/>
              <a:t>The photography on the bottom right was taken at the author’s institution and illustrates a patient who tracheostomy was replaced with a cuffed endotracheal tube, threaded through a larger tube to help augment stiffness and prevent any kinking/obstruction that would be difficult to troubleshoot underneath the surgical drapes  </a:t>
            </a:r>
            <a:endParaRPr lang="en-US" dirty="0"/>
          </a:p>
        </p:txBody>
      </p:sp>
      <p:sp>
        <p:nvSpPr>
          <p:cNvPr id="4" name="Slide Number Placeholder 3"/>
          <p:cNvSpPr>
            <a:spLocks noGrp="1"/>
          </p:cNvSpPr>
          <p:nvPr>
            <p:ph type="sldNum" sz="quarter" idx="10"/>
          </p:nvPr>
        </p:nvSpPr>
        <p:spPr/>
        <p:txBody>
          <a:bodyPr/>
          <a:lstStyle/>
          <a:p>
            <a:fld id="{572E0A31-EF81-8249-B137-BD858CCB8CA4}" type="slidenum">
              <a:rPr lang="en-US" smtClean="0"/>
              <a:t>31</a:t>
            </a:fld>
            <a:endParaRPr lang="en-US"/>
          </a:p>
        </p:txBody>
      </p:sp>
    </p:spTree>
    <p:extLst>
      <p:ext uri="{BB962C8B-B14F-4D97-AF65-F5344CB8AC3E}">
        <p14:creationId xmlns:p14="http://schemas.microsoft.com/office/powerpoint/2010/main" val="3848193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kern="1200" dirty="0">
                <a:solidFill>
                  <a:schemeClr val="tx1"/>
                </a:solidFill>
                <a:latin typeface="+mn-lt"/>
                <a:ea typeface="ＭＳ Ｐゴシック" panose="020B0600070205080204" pitchFamily="34" charset="-128"/>
                <a:cs typeface="+mn-cs"/>
              </a:rPr>
              <a:t>May occur in as many as 83% of cases</a:t>
            </a:r>
            <a:r>
              <a:rPr lang="en-US" altLang="en-US" sz="1200" kern="1200" baseline="0" dirty="0">
                <a:solidFill>
                  <a:schemeClr val="tx1"/>
                </a:solidFill>
                <a:latin typeface="+mn-lt"/>
                <a:ea typeface="ＭＳ Ｐゴシック" panose="020B0600070205080204" pitchFamily="34" charset="-128"/>
                <a:cs typeface="+mn-cs"/>
              </a:rPr>
              <a:t>, though significant hemodynamic concerns are more rare.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kern="1200" baseline="0" dirty="0">
              <a:solidFill>
                <a:schemeClr val="tx1"/>
              </a:solidFill>
              <a:latin typeface="+mn-lt"/>
              <a:ea typeface="ＭＳ Ｐゴシック" panose="020B0600070205080204" pitchFamily="34" charset="-128"/>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kern="1200" baseline="0" dirty="0">
                <a:solidFill>
                  <a:schemeClr val="tx1"/>
                </a:solidFill>
                <a:latin typeface="+mn-lt"/>
                <a:ea typeface="ＭＳ Ｐゴシック" panose="020B0600070205080204" pitchFamily="34" charset="-128"/>
                <a:cs typeface="+mn-cs"/>
              </a:rPr>
              <a:t>The use of precordial doppler, though it is very sensitive in detecting VAEs, is not widely placed (as with transesophageal echocardiography)</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kern="1200" baseline="0" dirty="0">
              <a:solidFill>
                <a:schemeClr val="tx1"/>
              </a:solidFill>
              <a:latin typeface="+mn-lt"/>
              <a:ea typeface="ＭＳ Ｐゴシック" panose="020B0600070205080204" pitchFamily="34" charset="-128"/>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kern="1200" baseline="0" dirty="0">
                <a:solidFill>
                  <a:schemeClr val="tx1"/>
                </a:solidFill>
                <a:latin typeface="+mn-lt"/>
                <a:ea typeface="ＭＳ Ｐゴシック" panose="020B0600070205080204" pitchFamily="34" charset="-128"/>
                <a:cs typeface="+mn-cs"/>
              </a:rPr>
              <a:t>Most likely to occur during the </a:t>
            </a:r>
            <a:r>
              <a:rPr lang="en-US" altLang="en-US" sz="1200" kern="1200" baseline="0" dirty="0" err="1">
                <a:solidFill>
                  <a:schemeClr val="tx1"/>
                </a:solidFill>
                <a:latin typeface="+mn-lt"/>
                <a:ea typeface="ＭＳ Ｐゴシック" panose="020B0600070205080204" pitchFamily="34" charset="-128"/>
                <a:cs typeface="+mn-cs"/>
              </a:rPr>
              <a:t>craniectomy</a:t>
            </a:r>
            <a:r>
              <a:rPr lang="en-US" altLang="en-US" sz="1200" kern="1200" baseline="0" dirty="0">
                <a:solidFill>
                  <a:schemeClr val="tx1"/>
                </a:solidFill>
                <a:latin typeface="+mn-lt"/>
                <a:ea typeface="ＭＳ Ｐゴシック" panose="020B0600070205080204" pitchFamily="34" charset="-128"/>
                <a:cs typeface="+mn-cs"/>
              </a:rPr>
              <a:t> and cranial reconstruction portions of the procedure.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kern="1200" baseline="0" dirty="0">
              <a:solidFill>
                <a:schemeClr val="tx1"/>
              </a:solidFill>
              <a:latin typeface="+mn-lt"/>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9) </a:t>
            </a:r>
            <a:r>
              <a:rPr lang="en-US" sz="1200" kern="1200" dirty="0" err="1">
                <a:solidFill>
                  <a:schemeClr val="tx1"/>
                </a:solidFill>
                <a:effectLst/>
                <a:latin typeface="+mn-lt"/>
                <a:ea typeface="+mn-ea"/>
                <a:cs typeface="+mn-cs"/>
              </a:rPr>
              <a:t>Stricker</a:t>
            </a:r>
            <a:r>
              <a:rPr lang="en-US" sz="1200" kern="1200" dirty="0">
                <a:solidFill>
                  <a:schemeClr val="tx1"/>
                </a:solidFill>
                <a:effectLst/>
                <a:latin typeface="+mn-lt"/>
                <a:ea typeface="+mn-ea"/>
                <a:cs typeface="+mn-cs"/>
              </a:rPr>
              <a:t> PA, </a:t>
            </a:r>
            <a:r>
              <a:rPr lang="en-US" sz="1200" kern="1200" dirty="0" err="1">
                <a:solidFill>
                  <a:schemeClr val="tx1"/>
                </a:solidFill>
                <a:effectLst/>
                <a:latin typeface="+mn-lt"/>
                <a:ea typeface="+mn-ea"/>
                <a:cs typeface="+mn-cs"/>
              </a:rPr>
              <a:t>Goobie</a:t>
            </a:r>
            <a:r>
              <a:rPr lang="en-US" sz="1200" kern="1200" dirty="0">
                <a:solidFill>
                  <a:schemeClr val="tx1"/>
                </a:solidFill>
                <a:effectLst/>
                <a:latin typeface="+mn-lt"/>
                <a:ea typeface="+mn-ea"/>
                <a:cs typeface="+mn-cs"/>
              </a:rPr>
              <a:t> SM, </a:t>
            </a:r>
            <a:r>
              <a:rPr lang="en-US" sz="1200" kern="1200" dirty="0" err="1">
                <a:solidFill>
                  <a:schemeClr val="tx1"/>
                </a:solidFill>
                <a:effectLst/>
                <a:latin typeface="+mn-lt"/>
                <a:ea typeface="+mn-ea"/>
                <a:cs typeface="+mn-cs"/>
              </a:rPr>
              <a:t>Cladis</a:t>
            </a:r>
            <a:r>
              <a:rPr lang="en-US" sz="1200" kern="1200" dirty="0">
                <a:solidFill>
                  <a:schemeClr val="tx1"/>
                </a:solidFill>
                <a:effectLst/>
                <a:latin typeface="+mn-lt"/>
                <a:ea typeface="+mn-ea"/>
                <a:cs typeface="+mn-cs"/>
              </a:rPr>
              <a:t> FP et al. Perioperative Outcomes and Management in Pediatric Complex Cranial Vault Reconstruction: A Multicenter Study from the Pediatric Craniofacial Collaborative Group. </a:t>
            </a:r>
            <a:r>
              <a:rPr lang="en-US" sz="1200" i="1" kern="1200" dirty="0">
                <a:solidFill>
                  <a:schemeClr val="tx1"/>
                </a:solidFill>
                <a:effectLst/>
                <a:latin typeface="+mn-lt"/>
                <a:ea typeface="+mn-ea"/>
                <a:cs typeface="+mn-cs"/>
              </a:rPr>
              <a:t>Anesthesiology</a:t>
            </a:r>
            <a:r>
              <a:rPr lang="en-US" sz="1200" kern="1200" dirty="0">
                <a:solidFill>
                  <a:schemeClr val="tx1"/>
                </a:solidFill>
                <a:effectLst/>
                <a:latin typeface="+mn-lt"/>
                <a:ea typeface="+mn-ea"/>
                <a:cs typeface="+mn-cs"/>
              </a:rPr>
              <a:t> 2017;(126):276-287 </a:t>
            </a:r>
          </a:p>
          <a:p>
            <a:endParaRPr lang="en-US" dirty="0"/>
          </a:p>
        </p:txBody>
      </p:sp>
      <p:sp>
        <p:nvSpPr>
          <p:cNvPr id="4" name="Slide Number Placeholder 3"/>
          <p:cNvSpPr>
            <a:spLocks noGrp="1"/>
          </p:cNvSpPr>
          <p:nvPr>
            <p:ph type="sldNum" sz="quarter" idx="10"/>
          </p:nvPr>
        </p:nvSpPr>
        <p:spPr/>
        <p:txBody>
          <a:bodyPr/>
          <a:lstStyle/>
          <a:p>
            <a:fld id="{572E0A31-EF81-8249-B137-BD858CCB8CA4}" type="slidenum">
              <a:rPr lang="en-US" smtClean="0"/>
              <a:t>32</a:t>
            </a:fld>
            <a:endParaRPr lang="en-US"/>
          </a:p>
        </p:txBody>
      </p:sp>
    </p:spTree>
    <p:extLst>
      <p:ext uri="{BB962C8B-B14F-4D97-AF65-F5344CB8AC3E}">
        <p14:creationId xmlns:p14="http://schemas.microsoft.com/office/powerpoint/2010/main" val="356393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amount of airway edema may</a:t>
            </a:r>
            <a:r>
              <a:rPr lang="en-US" baseline="0" dirty="0"/>
              <a:t> be evaluated by:</a:t>
            </a:r>
          </a:p>
          <a:p>
            <a:pPr marL="171450" indent="-171450">
              <a:buFontTx/>
              <a:buChar char="-"/>
            </a:pPr>
            <a:r>
              <a:rPr lang="en-US" baseline="0" dirty="0"/>
              <a:t>Direct laryngoscopy and assessment of the glottis and surrounding airway structures</a:t>
            </a:r>
          </a:p>
          <a:p>
            <a:pPr marL="171450" indent="-171450">
              <a:buFontTx/>
              <a:buChar char="-"/>
            </a:pPr>
            <a:r>
              <a:rPr lang="en-US" baseline="0" dirty="0"/>
              <a:t>Performing a leak test (deflating cuff of endotracheal tube, applying positive pressure and assessing for an audible leak or observing ventilator for loss in tidal volume)</a:t>
            </a:r>
          </a:p>
          <a:p>
            <a:pPr marL="0" indent="0">
              <a:buFontTx/>
              <a:buNone/>
            </a:pPr>
            <a:endParaRPr lang="en-US" baseline="0" dirty="0"/>
          </a:p>
          <a:p>
            <a:pPr marL="0" indent="0">
              <a:buFontTx/>
              <a:buNone/>
            </a:pPr>
            <a:r>
              <a:rPr lang="en-US" baseline="0" dirty="0"/>
              <a:t>Cuff leak/evaluation for airway edema generally not needed if risk factors listed above not present. If risk factors are present and leak is not observed, it is prudent to have the patient remain intubated upon transport to the ICU, with consideration given to steroid therapy, such as dexamethasone.</a:t>
            </a:r>
            <a:endParaRPr lang="en-US" dirty="0"/>
          </a:p>
          <a:p>
            <a:endParaRPr lang="en-US" dirty="0"/>
          </a:p>
          <a:p>
            <a:r>
              <a:rPr lang="en-US" dirty="0"/>
              <a:t>Many</a:t>
            </a:r>
            <a:r>
              <a:rPr lang="en-US" baseline="0" dirty="0"/>
              <a:t> institutions use opioid infusions intraoperatively, such as remifentanil or </a:t>
            </a:r>
            <a:r>
              <a:rPr lang="en-US" baseline="0" dirty="0" err="1"/>
              <a:t>sufentanil</a:t>
            </a:r>
            <a:r>
              <a:rPr lang="en-US" baseline="0" dirty="0"/>
              <a:t>. If an agent with a short context-sensitive half time is utilized (remifentanil), a bolus of a longer-acting agent prior to emergence such as morphine will be helpful in optimizing analgesia.</a:t>
            </a:r>
          </a:p>
          <a:p>
            <a:endParaRPr lang="en-US" baseline="0" dirty="0"/>
          </a:p>
          <a:p>
            <a:r>
              <a:rPr lang="en-US" baseline="0" dirty="0"/>
              <a:t>Ketorolac use generally avoided (context of blood loss) and is controversial in this surgical population intraoperatively.</a:t>
            </a:r>
          </a:p>
          <a:p>
            <a:endParaRPr lang="en-US" baseline="0" dirty="0"/>
          </a:p>
          <a:p>
            <a:r>
              <a:rPr lang="en-US" baseline="0" dirty="0"/>
              <a:t>Hyponatremia may be due to a combination of factors such as administration of hypotonic solutions or anti-diuretic syndrome (SIADH); sequelae such as cerebral edema, seizures or death may be involved)</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10) </a:t>
            </a:r>
            <a:r>
              <a:rPr lang="en-US" sz="1200" kern="1200" dirty="0">
                <a:solidFill>
                  <a:schemeClr val="tx1"/>
                </a:solidFill>
                <a:effectLst/>
                <a:latin typeface="+mn-lt"/>
                <a:ea typeface="+mn-ea"/>
                <a:cs typeface="+mn-cs"/>
              </a:rPr>
              <a:t>Hughes K, Thomas K, Johnson D et al. Anesthesia for surgery related to craniosynostosis. Part 2. </a:t>
            </a:r>
            <a:r>
              <a:rPr lang="en-US" sz="1200" i="1" kern="1200" dirty="0" err="1">
                <a:solidFill>
                  <a:schemeClr val="tx1"/>
                </a:solidFill>
                <a:effectLst/>
                <a:latin typeface="+mn-lt"/>
                <a:ea typeface="+mn-ea"/>
                <a:cs typeface="+mn-cs"/>
              </a:rPr>
              <a:t>Pediatr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Anesth</a:t>
            </a:r>
            <a:r>
              <a:rPr lang="en-US" sz="1200" kern="1200" dirty="0">
                <a:solidFill>
                  <a:schemeClr val="tx1"/>
                </a:solidFill>
                <a:effectLst/>
                <a:latin typeface="+mn-lt"/>
                <a:ea typeface="+mn-ea"/>
                <a:cs typeface="+mn-cs"/>
              </a:rPr>
              <a:t> 2013(1): 22-7 </a:t>
            </a:r>
          </a:p>
          <a:p>
            <a:endParaRPr lang="en-US" dirty="0"/>
          </a:p>
        </p:txBody>
      </p:sp>
      <p:sp>
        <p:nvSpPr>
          <p:cNvPr id="4" name="Slide Number Placeholder 3"/>
          <p:cNvSpPr>
            <a:spLocks noGrp="1"/>
          </p:cNvSpPr>
          <p:nvPr>
            <p:ph type="sldNum" sz="quarter" idx="10"/>
          </p:nvPr>
        </p:nvSpPr>
        <p:spPr/>
        <p:txBody>
          <a:bodyPr/>
          <a:lstStyle/>
          <a:p>
            <a:fld id="{572E0A31-EF81-8249-B137-BD858CCB8CA4}" type="slidenum">
              <a:rPr lang="en-US" smtClean="0"/>
              <a:t>34</a:t>
            </a:fld>
            <a:endParaRPr lang="en-US"/>
          </a:p>
        </p:txBody>
      </p:sp>
    </p:spTree>
    <p:extLst>
      <p:ext uri="{BB962C8B-B14F-4D97-AF65-F5344CB8AC3E}">
        <p14:creationId xmlns:p14="http://schemas.microsoft.com/office/powerpoint/2010/main" val="11706411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5147187" y="5102224"/>
            <a:ext cx="3368163" cy="1266825"/>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D56E4F8-6C27-A645-8840-45E0D395E2B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8020050" y="6435263"/>
            <a:ext cx="1123950" cy="422737"/>
          </a:xfrm>
          <a:prstGeom prst="rect">
            <a:avLst/>
          </a:prstGeom>
          <a:ln>
            <a:solidFill>
              <a:schemeClr val="tx2">
                <a:lumMod val="50000"/>
              </a:schemeClr>
            </a:solidFill>
          </a:ln>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FB1A1FC8-D068-7F4B-9C05-3700D5588DAF}"/>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C21D54A0-9C0D-7741-AE9D-B4142EC0775A}"/>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4915957-CDC6-0648-B197-CC5FC7C64218}"/>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b="17316"/>
          <a:stretch/>
        </p:blipFill>
        <p:spPr>
          <a:xfrm>
            <a:off x="5147187" y="5102224"/>
            <a:ext cx="3368163" cy="1266825"/>
          </a:xfrm>
          <a:prstGeom prst="rect">
            <a:avLst/>
          </a:prstGeom>
          <a:ln>
            <a:solidFill>
              <a:schemeClr val="tx2">
                <a:lumMod val="50000"/>
              </a:schemeClr>
            </a:solidFill>
          </a:ln>
        </p:spPr>
      </p:pic>
    </p:spTree>
    <p:extLst>
      <p:ext uri="{BB962C8B-B14F-4D97-AF65-F5344CB8AC3E}">
        <p14:creationId xmlns:p14="http://schemas.microsoft.com/office/powerpoint/2010/main" val="3554043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10F6704F-7E03-AF42-A65B-3C667A54BD0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860B436D-3084-5343-A6A3-141F04B8099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533EC7D-FAB4-9E44-8ED4-119A491E73A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6351" t="16883" r="8327" b="17316"/>
          <a:stretch/>
        </p:blipFill>
        <p:spPr>
          <a:xfrm>
            <a:off x="8020050" y="6435263"/>
            <a:ext cx="1123950" cy="422737"/>
          </a:xfrm>
          <a:prstGeom prst="rect">
            <a:avLst/>
          </a:prstGeom>
          <a:ln>
            <a:solidFill>
              <a:schemeClr val="tx2">
                <a:lumMod val="50000"/>
              </a:schemeClr>
            </a:solidFill>
          </a:ln>
        </p:spPr>
      </p:pic>
    </p:spTree>
    <p:extLst>
      <p:ext uri="{BB962C8B-B14F-4D97-AF65-F5344CB8AC3E}">
        <p14:creationId xmlns:p14="http://schemas.microsoft.com/office/powerpoint/2010/main" val="3652239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18992D4-EE6B-8140-ABF9-F81FD2FCB02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E90908E1-0DCF-7B40-B715-554462B66A9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118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2D37324B-75D1-F141-9D94-75A5319B012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339D836E-5D36-3543-A5F8-1DEEA2FEFD5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0224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3A17F098-EB32-CE45-910C-E23E67552C6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C796B0F2-299E-6E42-B071-CAFFBC7BEB2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601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328F9519-098E-0A45-B6AA-BA3BEC2F8C4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C2F988CE-6BF6-9E40-84A2-F8F7A8CE04F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1748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73B9A2A7-96F5-2548-A4A9-56FA03F4701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D856906F-119E-B24E-9BD2-9CC729A8C11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479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14CB88B-88F5-AE48-B8E7-FBD4C4549E8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269185D3-B120-D44E-95EC-E1D54BD328C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5080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42376C98-CF56-3C40-A298-2153A5B476F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8E81514B-7E95-C34F-BFC6-AB152F320C8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7597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610929D1-FF7C-3144-949F-5BB5DBB0189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D92D707C-7C26-214C-BCE9-BFE7E6F1B2F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8407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C9855AC3-6B63-E742-89BF-B9612CD286A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C3820528-64D1-A543-94F3-469E13FF02A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7320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3243938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252541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368329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672304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5813007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680189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891340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3564822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7055864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748658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6454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6530568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88432651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40.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hyperlink" Target="https://www.ncbi.nlm.nih.gov/pubmed/23371895" TargetMode="Externa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0817" y="628650"/>
            <a:ext cx="8305800" cy="2971800"/>
          </a:xfrm>
        </p:spPr>
        <p:txBody>
          <a:bodyPr anchor="ctr">
            <a:noAutofit/>
          </a:bodyPr>
          <a:lstStyle/>
          <a:p>
            <a:r>
              <a:rPr lang="en-US" sz="4400" dirty="0">
                <a:latin typeface="+mn-lt"/>
              </a:rPr>
              <a:t>Anesthetic Considerations for Craniosynostosis Repair</a:t>
            </a:r>
          </a:p>
        </p:txBody>
      </p:sp>
      <p:sp>
        <p:nvSpPr>
          <p:cNvPr id="3" name="Subtitle 2"/>
          <p:cNvSpPr>
            <a:spLocks noGrp="1"/>
          </p:cNvSpPr>
          <p:nvPr>
            <p:ph type="subTitle" idx="1"/>
          </p:nvPr>
        </p:nvSpPr>
        <p:spPr>
          <a:xfrm>
            <a:off x="1181100" y="3280291"/>
            <a:ext cx="6781800" cy="1828800"/>
          </a:xfrm>
        </p:spPr>
        <p:txBody>
          <a:bodyPr anchor="ctr">
            <a:normAutofit/>
          </a:bodyPr>
          <a:lstStyle/>
          <a:p>
            <a:r>
              <a:rPr lang="en-US" sz="3600" dirty="0">
                <a:solidFill>
                  <a:schemeClr val="tx1"/>
                </a:solidFill>
              </a:rPr>
              <a:t>Sung-Wook Choi, MD, MALD</a:t>
            </a:r>
          </a:p>
          <a:p>
            <a:r>
              <a:rPr lang="en-US" sz="2000" dirty="0"/>
              <a:t>Medical University of South Carolina</a:t>
            </a:r>
          </a:p>
          <a:p>
            <a:r>
              <a:rPr lang="en-US" sz="2000" dirty="0"/>
              <a:t>Department of Anesthesia and Perioperative Medicine</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7CC2E108-B01C-BA46-90A3-85F3709F3C06}"/>
              </a:ext>
            </a:extLst>
          </p:cNvPr>
          <p:cNvSpPr txBox="1"/>
          <p:nvPr/>
        </p:nvSpPr>
        <p:spPr>
          <a:xfrm>
            <a:off x="410817" y="5638800"/>
            <a:ext cx="1723742" cy="369332"/>
          </a:xfrm>
          <a:prstGeom prst="rect">
            <a:avLst/>
          </a:prstGeom>
          <a:noFill/>
        </p:spPr>
        <p:txBody>
          <a:bodyPr wrap="none" rtlCol="0">
            <a:spAutoFit/>
          </a:bodyPr>
          <a:lstStyle/>
          <a:p>
            <a:r>
              <a:rPr lang="en-US" dirty="0"/>
              <a:t>Updated 1/2020</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disclosures to report</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Learning Objectives:</a:t>
            </a:r>
          </a:p>
        </p:txBody>
      </p:sp>
      <p:sp>
        <p:nvSpPr>
          <p:cNvPr id="3" name="Content Placeholder 2"/>
          <p:cNvSpPr>
            <a:spLocks noGrp="1"/>
          </p:cNvSpPr>
          <p:nvPr>
            <p:ph idx="1"/>
          </p:nvPr>
        </p:nvSpPr>
        <p:spPr/>
        <p:txBody>
          <a:bodyPr>
            <a:normAutofit/>
          </a:bodyPr>
          <a:lstStyle/>
          <a:p>
            <a:pPr>
              <a:spcBef>
                <a:spcPts val="1200"/>
              </a:spcBef>
            </a:pPr>
            <a:r>
              <a:rPr lang="en-US" sz="2400" dirty="0">
                <a:latin typeface="+mj-lt"/>
              </a:rPr>
              <a:t>Define craniosynostosis and describe the underlying pathogenesis and pathophysiology</a:t>
            </a:r>
          </a:p>
          <a:p>
            <a:pPr>
              <a:spcBef>
                <a:spcPts val="1200"/>
              </a:spcBef>
            </a:pPr>
            <a:r>
              <a:rPr lang="en-US" sz="2400" dirty="0">
                <a:latin typeface="+mj-lt"/>
              </a:rPr>
              <a:t>Discuss the types of pediatric patients likely to undergo craniofacial surgery</a:t>
            </a:r>
          </a:p>
          <a:p>
            <a:pPr>
              <a:spcBef>
                <a:spcPts val="1200"/>
              </a:spcBef>
            </a:pPr>
            <a:r>
              <a:rPr lang="en-US" sz="2400" dirty="0">
                <a:latin typeface="+mj-lt"/>
              </a:rPr>
              <a:t>Review indications for surgical repair, treatment options available, and optimal timing of surgery</a:t>
            </a:r>
          </a:p>
          <a:p>
            <a:pPr>
              <a:spcBef>
                <a:spcPts val="1200"/>
              </a:spcBef>
            </a:pPr>
            <a:r>
              <a:rPr lang="en-US" sz="2400" dirty="0">
                <a:latin typeface="+mj-lt"/>
              </a:rPr>
              <a:t>Describe the pre-, intra- and postoperative anesthetic considerations for infants and toddlers requiring craniofacial surgery</a:t>
            </a:r>
          </a:p>
          <a:p>
            <a:endParaRPr lang="en-US" sz="2400" dirty="0">
              <a:latin typeface="+mj-lt"/>
            </a:endParaRPr>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518646-BD73-394C-B690-5198E8A8D57D}"/>
              </a:ext>
            </a:extLst>
          </p:cNvPr>
          <p:cNvSpPr>
            <a:spLocks noGrp="1"/>
          </p:cNvSpPr>
          <p:nvPr>
            <p:ph type="title"/>
          </p:nvPr>
        </p:nvSpPr>
        <p:spPr/>
        <p:txBody>
          <a:bodyPr>
            <a:normAutofit/>
          </a:bodyPr>
          <a:lstStyle/>
          <a:p>
            <a:pPr algn="l"/>
            <a:r>
              <a:rPr lang="en-US" dirty="0"/>
              <a:t>Craniosynostosis: Definition</a:t>
            </a:r>
          </a:p>
        </p:txBody>
      </p:sp>
      <p:sp>
        <p:nvSpPr>
          <p:cNvPr id="11" name="Content Placeholder 10">
            <a:extLst>
              <a:ext uri="{FF2B5EF4-FFF2-40B4-BE49-F238E27FC236}">
                <a16:creationId xmlns:a16="http://schemas.microsoft.com/office/drawing/2014/main" id="{F8F7B0B7-4445-5F4F-B238-7C3EA4174E8D}"/>
              </a:ext>
            </a:extLst>
          </p:cNvPr>
          <p:cNvSpPr>
            <a:spLocks noGrp="1"/>
          </p:cNvSpPr>
          <p:nvPr>
            <p:ph idx="1"/>
          </p:nvPr>
        </p:nvSpPr>
        <p:spPr/>
        <p:txBody>
          <a:bodyPr>
            <a:normAutofit/>
          </a:bodyPr>
          <a:lstStyle/>
          <a:p>
            <a:pPr>
              <a:lnSpc>
                <a:spcPct val="100000"/>
              </a:lnSpc>
              <a:spcBef>
                <a:spcPts val="0"/>
              </a:spcBef>
            </a:pPr>
            <a:r>
              <a:rPr lang="en-US" sz="3000" dirty="0">
                <a:latin typeface="+mj-lt"/>
              </a:rPr>
              <a:t>Premature fusion of one or more cranial sutures, resulting in abnormal skull development and head shape</a:t>
            </a:r>
          </a:p>
          <a:p>
            <a:pPr marL="0" indent="0">
              <a:lnSpc>
                <a:spcPct val="100000"/>
              </a:lnSpc>
              <a:spcBef>
                <a:spcPts val="0"/>
              </a:spcBef>
              <a:buNone/>
            </a:pPr>
            <a:endParaRPr lang="en-US" sz="1200" dirty="0">
              <a:latin typeface="+mj-lt"/>
            </a:endParaRPr>
          </a:p>
          <a:p>
            <a:pPr>
              <a:lnSpc>
                <a:spcPct val="100000"/>
              </a:lnSpc>
              <a:spcBef>
                <a:spcPts val="0"/>
              </a:spcBef>
            </a:pPr>
            <a:r>
              <a:rPr lang="en-US" sz="3000" dirty="0">
                <a:latin typeface="+mj-lt"/>
              </a:rPr>
              <a:t>Growth of skull perpendicular to the affected suture is restricted</a:t>
            </a:r>
          </a:p>
          <a:p>
            <a:pPr marL="0" indent="0">
              <a:lnSpc>
                <a:spcPct val="100000"/>
              </a:lnSpc>
              <a:spcBef>
                <a:spcPts val="0"/>
              </a:spcBef>
              <a:buNone/>
            </a:pPr>
            <a:endParaRPr lang="en-US" sz="1200" dirty="0">
              <a:latin typeface="+mj-lt"/>
            </a:endParaRPr>
          </a:p>
          <a:p>
            <a:pPr>
              <a:lnSpc>
                <a:spcPct val="100000"/>
              </a:lnSpc>
              <a:spcBef>
                <a:spcPts val="0"/>
              </a:spcBef>
            </a:pPr>
            <a:r>
              <a:rPr lang="en-US" sz="3000" dirty="0">
                <a:latin typeface="+mj-lt"/>
              </a:rPr>
              <a:t>Compensation in growth occurs parallel to the affected suture so brain growth can continue </a:t>
            </a:r>
          </a:p>
        </p:txBody>
      </p:sp>
    </p:spTree>
    <p:extLst>
      <p:ext uri="{BB962C8B-B14F-4D97-AF65-F5344CB8AC3E}">
        <p14:creationId xmlns:p14="http://schemas.microsoft.com/office/powerpoint/2010/main" val="311971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1">
            <a:extLst>
              <a:ext uri="{FF2B5EF4-FFF2-40B4-BE49-F238E27FC236}">
                <a16:creationId xmlns:a16="http://schemas.microsoft.com/office/drawing/2014/main" id="{4C1BB41C-A4C1-EC42-8286-5A1B340BBBE1}"/>
              </a:ext>
            </a:extLst>
          </p:cNvPr>
          <p:cNvPicPr>
            <a:picLocks noChangeAspect="1"/>
          </p:cNvPicPr>
          <p:nvPr/>
        </p:nvPicPr>
        <p:blipFill>
          <a:blip r:embed="rId3"/>
          <a:stretch>
            <a:fillRect/>
          </a:stretch>
        </p:blipFill>
        <p:spPr>
          <a:xfrm>
            <a:off x="1006642" y="1447800"/>
            <a:ext cx="6705600" cy="4496943"/>
          </a:xfrm>
          <a:prstGeom prst="rect">
            <a:avLst/>
          </a:prstGeom>
        </p:spPr>
      </p:pic>
      <p:sp>
        <p:nvSpPr>
          <p:cNvPr id="3" name="TextBox 2">
            <a:extLst>
              <a:ext uri="{FF2B5EF4-FFF2-40B4-BE49-F238E27FC236}">
                <a16:creationId xmlns:a16="http://schemas.microsoft.com/office/drawing/2014/main" id="{BB9E1CE7-CCFC-144E-A65B-1B064838E0D7}"/>
              </a:ext>
            </a:extLst>
          </p:cNvPr>
          <p:cNvSpPr txBox="1"/>
          <p:nvPr/>
        </p:nvSpPr>
        <p:spPr>
          <a:xfrm>
            <a:off x="990600" y="457200"/>
            <a:ext cx="6934200" cy="769441"/>
          </a:xfrm>
          <a:prstGeom prst="rect">
            <a:avLst/>
          </a:prstGeom>
          <a:noFill/>
        </p:spPr>
        <p:txBody>
          <a:bodyPr wrap="square" rtlCol="0">
            <a:spAutoFit/>
          </a:bodyPr>
          <a:lstStyle/>
          <a:p>
            <a:r>
              <a:rPr lang="en-US" sz="4400" dirty="0"/>
              <a:t>Cranial Bones and Sutures</a:t>
            </a:r>
          </a:p>
        </p:txBody>
      </p:sp>
    </p:spTree>
    <p:extLst>
      <p:ext uri="{BB962C8B-B14F-4D97-AF65-F5344CB8AC3E}">
        <p14:creationId xmlns:p14="http://schemas.microsoft.com/office/powerpoint/2010/main" val="590690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518646-BD73-394C-B690-5198E8A8D57D}"/>
              </a:ext>
            </a:extLst>
          </p:cNvPr>
          <p:cNvSpPr>
            <a:spLocks noGrp="1"/>
          </p:cNvSpPr>
          <p:nvPr>
            <p:ph type="title"/>
          </p:nvPr>
        </p:nvSpPr>
        <p:spPr>
          <a:xfrm>
            <a:off x="628650" y="274638"/>
            <a:ext cx="8058150" cy="1143000"/>
          </a:xfrm>
        </p:spPr>
        <p:txBody>
          <a:bodyPr>
            <a:normAutofit/>
          </a:bodyPr>
          <a:lstStyle/>
          <a:p>
            <a:pPr algn="l"/>
            <a:r>
              <a:rPr lang="en-US" dirty="0"/>
              <a:t>Classification</a:t>
            </a:r>
          </a:p>
        </p:txBody>
      </p:sp>
      <p:sp>
        <p:nvSpPr>
          <p:cNvPr id="11" name="Content Placeholder 10">
            <a:extLst>
              <a:ext uri="{FF2B5EF4-FFF2-40B4-BE49-F238E27FC236}">
                <a16:creationId xmlns:a16="http://schemas.microsoft.com/office/drawing/2014/main" id="{F8F7B0B7-4445-5F4F-B238-7C3EA4174E8D}"/>
              </a:ext>
            </a:extLst>
          </p:cNvPr>
          <p:cNvSpPr>
            <a:spLocks noGrp="1"/>
          </p:cNvSpPr>
          <p:nvPr>
            <p:ph idx="1"/>
          </p:nvPr>
        </p:nvSpPr>
        <p:spPr>
          <a:xfrm>
            <a:off x="628650" y="1828800"/>
            <a:ext cx="7886700" cy="4041775"/>
          </a:xfrm>
        </p:spPr>
        <p:txBody>
          <a:bodyPr>
            <a:normAutofit/>
          </a:bodyPr>
          <a:lstStyle/>
          <a:p>
            <a:pPr>
              <a:lnSpc>
                <a:spcPct val="100000"/>
              </a:lnSpc>
              <a:spcBef>
                <a:spcPts val="1200"/>
              </a:spcBef>
            </a:pPr>
            <a:r>
              <a:rPr lang="en-US" sz="3200" dirty="0">
                <a:latin typeface="+mj-lt"/>
              </a:rPr>
              <a:t>Overall incidence: ~1 : 2,000 live births</a:t>
            </a:r>
            <a:r>
              <a:rPr lang="en-US" sz="3200" baseline="30000" dirty="0">
                <a:latin typeface="+mj-lt"/>
              </a:rPr>
              <a:t>1</a:t>
            </a:r>
            <a:endParaRPr lang="en-US" sz="3200" dirty="0">
              <a:latin typeface="+mj-lt"/>
            </a:endParaRPr>
          </a:p>
          <a:p>
            <a:pPr>
              <a:lnSpc>
                <a:spcPct val="100000"/>
              </a:lnSpc>
              <a:spcBef>
                <a:spcPts val="1200"/>
              </a:spcBef>
            </a:pPr>
            <a:r>
              <a:rPr lang="en-US" sz="3200" dirty="0">
                <a:latin typeface="+mj-lt"/>
              </a:rPr>
              <a:t>Simple (non-syndromic: sagittal, coronal, metopic, lambdoid) – single suture </a:t>
            </a:r>
          </a:p>
          <a:p>
            <a:pPr>
              <a:lnSpc>
                <a:spcPct val="100000"/>
              </a:lnSpc>
              <a:spcBef>
                <a:spcPts val="1200"/>
              </a:spcBef>
            </a:pPr>
            <a:r>
              <a:rPr lang="en-US" sz="3200" dirty="0">
                <a:latin typeface="+mj-lt"/>
              </a:rPr>
              <a:t>Compound/complex: Non-syndromic with multiple sutures or syndromic</a:t>
            </a:r>
          </a:p>
          <a:p>
            <a:pPr marL="0" indent="0">
              <a:lnSpc>
                <a:spcPct val="100000"/>
              </a:lnSpc>
              <a:spcBef>
                <a:spcPts val="0"/>
              </a:spcBef>
              <a:buNone/>
            </a:pPr>
            <a:endParaRPr lang="en-US" dirty="0">
              <a:latin typeface="+mj-lt"/>
            </a:endParaRPr>
          </a:p>
          <a:p>
            <a:pPr>
              <a:lnSpc>
                <a:spcPct val="100000"/>
              </a:lnSpc>
              <a:spcBef>
                <a:spcPts val="0"/>
              </a:spcBef>
            </a:pPr>
            <a:endParaRPr lang="en-US" dirty="0">
              <a:latin typeface="+mj-lt"/>
            </a:endParaRPr>
          </a:p>
          <a:p>
            <a:pPr>
              <a:lnSpc>
                <a:spcPct val="100000"/>
              </a:lnSpc>
              <a:spcBef>
                <a:spcPts val="0"/>
              </a:spcBef>
            </a:pPr>
            <a:endParaRPr lang="en-US" dirty="0">
              <a:latin typeface="+mj-lt"/>
            </a:endParaRPr>
          </a:p>
        </p:txBody>
      </p:sp>
    </p:spTree>
    <p:extLst>
      <p:ext uri="{BB962C8B-B14F-4D97-AF65-F5344CB8AC3E}">
        <p14:creationId xmlns:p14="http://schemas.microsoft.com/office/powerpoint/2010/main" val="98062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518646-BD73-394C-B690-5198E8A8D57D}"/>
              </a:ext>
            </a:extLst>
          </p:cNvPr>
          <p:cNvSpPr>
            <a:spLocks noGrp="1"/>
          </p:cNvSpPr>
          <p:nvPr>
            <p:ph type="title"/>
          </p:nvPr>
        </p:nvSpPr>
        <p:spPr>
          <a:xfrm>
            <a:off x="457200" y="152400"/>
            <a:ext cx="8058150" cy="1325563"/>
          </a:xfrm>
        </p:spPr>
        <p:txBody>
          <a:bodyPr>
            <a:normAutofit/>
          </a:bodyPr>
          <a:lstStyle/>
          <a:p>
            <a:pPr algn="l"/>
            <a:r>
              <a:rPr lang="en-US" dirty="0">
                <a:latin typeface="+mn-lt"/>
              </a:rPr>
              <a:t>Anatomic Variations</a:t>
            </a:r>
          </a:p>
        </p:txBody>
      </p:sp>
      <p:pic>
        <p:nvPicPr>
          <p:cNvPr id="4" name="Content Placeholder 3">
            <a:extLst>
              <a:ext uri="{FF2B5EF4-FFF2-40B4-BE49-F238E27FC236}">
                <a16:creationId xmlns:a16="http://schemas.microsoft.com/office/drawing/2014/main" id="{BCEB43B0-FFDB-4048-A405-D9BBDFA086C7}"/>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57200" y="1981200"/>
            <a:ext cx="4167637" cy="3293591"/>
          </a:xfrm>
        </p:spPr>
      </p:pic>
      <p:sp>
        <p:nvSpPr>
          <p:cNvPr id="2" name="Content Placeholder 1">
            <a:extLst>
              <a:ext uri="{FF2B5EF4-FFF2-40B4-BE49-F238E27FC236}">
                <a16:creationId xmlns:a16="http://schemas.microsoft.com/office/drawing/2014/main" id="{8F92F8F3-75F3-3440-BD20-B918C2748D5B}"/>
              </a:ext>
            </a:extLst>
          </p:cNvPr>
          <p:cNvSpPr>
            <a:spLocks noGrp="1"/>
          </p:cNvSpPr>
          <p:nvPr>
            <p:ph sz="half" idx="2"/>
          </p:nvPr>
        </p:nvSpPr>
        <p:spPr>
          <a:xfrm>
            <a:off x="4690956" y="1371600"/>
            <a:ext cx="4224444" cy="4724400"/>
          </a:xfrm>
        </p:spPr>
        <p:txBody>
          <a:bodyPr>
            <a:normAutofit fontScale="92500"/>
          </a:bodyPr>
          <a:lstStyle/>
          <a:p>
            <a:pPr>
              <a:lnSpc>
                <a:spcPct val="100000"/>
              </a:lnSpc>
              <a:spcBef>
                <a:spcPts val="0"/>
              </a:spcBef>
              <a:spcAft>
                <a:spcPts val="600"/>
              </a:spcAft>
            </a:pPr>
            <a:r>
              <a:rPr lang="en-US" sz="2400" dirty="0">
                <a:latin typeface="+mj-lt"/>
              </a:rPr>
              <a:t>Trigonocephaly: fusion of the metopic suture that runs from the top of the head toward the nose (5-15% of cases)</a:t>
            </a:r>
          </a:p>
          <a:p>
            <a:pPr>
              <a:lnSpc>
                <a:spcPct val="100000"/>
              </a:lnSpc>
              <a:spcBef>
                <a:spcPts val="0"/>
              </a:spcBef>
              <a:spcAft>
                <a:spcPts val="600"/>
              </a:spcAft>
            </a:pPr>
            <a:r>
              <a:rPr lang="en-US" sz="2400" dirty="0">
                <a:latin typeface="+mj-lt"/>
              </a:rPr>
              <a:t>Scaphocephaly: The sagittal suture that runs from to back on top of the skull (40-55% of cases)</a:t>
            </a:r>
          </a:p>
          <a:p>
            <a:pPr>
              <a:lnSpc>
                <a:spcPct val="100000"/>
              </a:lnSpc>
              <a:spcBef>
                <a:spcPts val="0"/>
              </a:spcBef>
              <a:spcAft>
                <a:spcPts val="600"/>
              </a:spcAft>
            </a:pPr>
            <a:r>
              <a:rPr lang="en-US" sz="2400" dirty="0">
                <a:latin typeface="+mj-lt"/>
              </a:rPr>
              <a:t>Plagiocephaly: a fusion of either the right or left coronal suture (20-25% of cases)</a:t>
            </a:r>
          </a:p>
          <a:p>
            <a:pPr>
              <a:lnSpc>
                <a:spcPct val="100000"/>
              </a:lnSpc>
              <a:spcBef>
                <a:spcPts val="0"/>
              </a:spcBef>
              <a:spcAft>
                <a:spcPts val="600"/>
              </a:spcAft>
            </a:pPr>
            <a:r>
              <a:rPr lang="en-US" sz="2400" dirty="0">
                <a:latin typeface="+mj-lt"/>
              </a:rPr>
              <a:t>Brachycephaly: fusion of both coronal sutures</a:t>
            </a:r>
          </a:p>
        </p:txBody>
      </p:sp>
    </p:spTree>
    <p:extLst>
      <p:ext uri="{BB962C8B-B14F-4D97-AF65-F5344CB8AC3E}">
        <p14:creationId xmlns:p14="http://schemas.microsoft.com/office/powerpoint/2010/main" val="329919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518646-BD73-394C-B690-5198E8A8D57D}"/>
              </a:ext>
            </a:extLst>
          </p:cNvPr>
          <p:cNvSpPr>
            <a:spLocks noGrp="1"/>
          </p:cNvSpPr>
          <p:nvPr>
            <p:ph type="title"/>
          </p:nvPr>
        </p:nvSpPr>
        <p:spPr>
          <a:xfrm>
            <a:off x="628650" y="274638"/>
            <a:ext cx="8058150" cy="1143000"/>
          </a:xfrm>
        </p:spPr>
        <p:txBody>
          <a:bodyPr>
            <a:normAutofit/>
          </a:bodyPr>
          <a:lstStyle/>
          <a:p>
            <a:pPr algn="l"/>
            <a:r>
              <a:rPr lang="en-US" dirty="0"/>
              <a:t>Pathogenesis</a:t>
            </a:r>
          </a:p>
        </p:txBody>
      </p:sp>
      <p:sp>
        <p:nvSpPr>
          <p:cNvPr id="11" name="Content Placeholder 10">
            <a:extLst>
              <a:ext uri="{FF2B5EF4-FFF2-40B4-BE49-F238E27FC236}">
                <a16:creationId xmlns:a16="http://schemas.microsoft.com/office/drawing/2014/main" id="{F8F7B0B7-4445-5F4F-B238-7C3EA4174E8D}"/>
              </a:ext>
            </a:extLst>
          </p:cNvPr>
          <p:cNvSpPr>
            <a:spLocks noGrp="1"/>
          </p:cNvSpPr>
          <p:nvPr>
            <p:ph idx="1"/>
          </p:nvPr>
        </p:nvSpPr>
        <p:spPr>
          <a:xfrm>
            <a:off x="628650" y="1825625"/>
            <a:ext cx="7886700" cy="3965575"/>
          </a:xfrm>
        </p:spPr>
        <p:txBody>
          <a:bodyPr>
            <a:normAutofit/>
          </a:bodyPr>
          <a:lstStyle/>
          <a:p>
            <a:pPr>
              <a:lnSpc>
                <a:spcPct val="100000"/>
              </a:lnSpc>
              <a:spcBef>
                <a:spcPts val="1200"/>
              </a:spcBef>
            </a:pPr>
            <a:r>
              <a:rPr lang="en-US" sz="2800" dirty="0">
                <a:latin typeface="+mj-lt"/>
              </a:rPr>
              <a:t>Intrauterine constraint of fetal head</a:t>
            </a:r>
            <a:r>
              <a:rPr lang="en-US" sz="2800" baseline="30000" dirty="0">
                <a:latin typeface="+mj-lt"/>
              </a:rPr>
              <a:t>2</a:t>
            </a:r>
          </a:p>
          <a:p>
            <a:pPr>
              <a:lnSpc>
                <a:spcPct val="100000"/>
              </a:lnSpc>
              <a:spcBef>
                <a:spcPts val="1200"/>
              </a:spcBef>
            </a:pPr>
            <a:r>
              <a:rPr lang="en-US" sz="2800" dirty="0">
                <a:latin typeface="+mj-lt"/>
              </a:rPr>
              <a:t>Metabolic and hematological disorders (rickets, hypothyroidism, polycythemia vera, thalassemia)</a:t>
            </a:r>
          </a:p>
          <a:p>
            <a:pPr>
              <a:lnSpc>
                <a:spcPct val="100000"/>
              </a:lnSpc>
              <a:spcBef>
                <a:spcPts val="1200"/>
              </a:spcBef>
            </a:pPr>
            <a:r>
              <a:rPr lang="en-US" sz="2800" dirty="0">
                <a:latin typeface="+mj-lt"/>
              </a:rPr>
              <a:t>Teratogens (nicotine, retinoic acid, valproic acid, SSRIs)</a:t>
            </a:r>
          </a:p>
          <a:p>
            <a:pPr>
              <a:lnSpc>
                <a:spcPct val="100000"/>
              </a:lnSpc>
              <a:spcBef>
                <a:spcPts val="1200"/>
              </a:spcBef>
            </a:pPr>
            <a:r>
              <a:rPr lang="en-US" sz="2800" dirty="0">
                <a:latin typeface="+mj-lt"/>
              </a:rPr>
              <a:t>Genetic defects (discussed later under syndromic craniosynostosis)</a:t>
            </a:r>
          </a:p>
          <a:p>
            <a:pPr marL="0" indent="0">
              <a:lnSpc>
                <a:spcPct val="100000"/>
              </a:lnSpc>
              <a:spcBef>
                <a:spcPts val="0"/>
              </a:spcBef>
              <a:buNone/>
            </a:pPr>
            <a:endParaRPr lang="en-US" dirty="0">
              <a:latin typeface="+mj-lt"/>
            </a:endParaRPr>
          </a:p>
        </p:txBody>
      </p:sp>
    </p:spTree>
    <p:extLst>
      <p:ext uri="{BB962C8B-B14F-4D97-AF65-F5344CB8AC3E}">
        <p14:creationId xmlns:p14="http://schemas.microsoft.com/office/powerpoint/2010/main" val="2346168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07374F-6352-834D-8973-2111AEC7BB70}"/>
              </a:ext>
            </a:extLst>
          </p:cNvPr>
          <p:cNvSpPr>
            <a:spLocks noGrp="1"/>
          </p:cNvSpPr>
          <p:nvPr>
            <p:ph type="title"/>
          </p:nvPr>
        </p:nvSpPr>
        <p:spPr>
          <a:xfrm>
            <a:off x="628650" y="365125"/>
            <a:ext cx="7143750" cy="1325563"/>
          </a:xfrm>
        </p:spPr>
        <p:txBody>
          <a:bodyPr>
            <a:normAutofit fontScale="90000"/>
          </a:bodyPr>
          <a:lstStyle/>
          <a:p>
            <a:pPr algn="l"/>
            <a:r>
              <a:rPr lang="en-US" dirty="0">
                <a:latin typeface="+mn-lt"/>
              </a:rPr>
              <a:t>Pathophysiology, Clinical Features and Complications</a:t>
            </a:r>
          </a:p>
        </p:txBody>
      </p:sp>
      <p:pic>
        <p:nvPicPr>
          <p:cNvPr id="7" name="Content Placeholder 6">
            <a:extLst>
              <a:ext uri="{FF2B5EF4-FFF2-40B4-BE49-F238E27FC236}">
                <a16:creationId xmlns:a16="http://schemas.microsoft.com/office/drawing/2014/main" id="{5A1116D7-3050-DD45-B45A-2C8575CBCE2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81600" y="1828800"/>
            <a:ext cx="3536576" cy="3581400"/>
          </a:xfrm>
          <a:prstGeom prst="rect">
            <a:avLst/>
          </a:prstGeom>
        </p:spPr>
      </p:pic>
      <p:sp>
        <p:nvSpPr>
          <p:cNvPr id="6" name="Content Placeholder 5">
            <a:extLst>
              <a:ext uri="{FF2B5EF4-FFF2-40B4-BE49-F238E27FC236}">
                <a16:creationId xmlns:a16="http://schemas.microsoft.com/office/drawing/2014/main" id="{5637EE4C-5AC2-C04E-B370-1D97FDE5B5DC}"/>
              </a:ext>
            </a:extLst>
          </p:cNvPr>
          <p:cNvSpPr>
            <a:spLocks noGrp="1"/>
          </p:cNvSpPr>
          <p:nvPr>
            <p:ph sz="half" idx="2"/>
          </p:nvPr>
        </p:nvSpPr>
        <p:spPr>
          <a:xfrm>
            <a:off x="628650" y="1828800"/>
            <a:ext cx="4400550" cy="4351338"/>
          </a:xfrm>
        </p:spPr>
        <p:txBody>
          <a:bodyPr>
            <a:normAutofit fontScale="92500"/>
          </a:bodyPr>
          <a:lstStyle/>
          <a:p>
            <a:pPr>
              <a:lnSpc>
                <a:spcPct val="110000"/>
              </a:lnSpc>
              <a:spcBef>
                <a:spcPts val="0"/>
              </a:spcBef>
              <a:spcAft>
                <a:spcPts val="600"/>
              </a:spcAft>
            </a:pPr>
            <a:r>
              <a:rPr lang="en-US" dirty="0">
                <a:latin typeface="+mj-lt"/>
              </a:rPr>
              <a:t>Elevated intracranial pressure (ICP)</a:t>
            </a:r>
          </a:p>
          <a:p>
            <a:pPr>
              <a:lnSpc>
                <a:spcPct val="110000"/>
              </a:lnSpc>
              <a:spcBef>
                <a:spcPts val="0"/>
              </a:spcBef>
              <a:spcAft>
                <a:spcPts val="600"/>
              </a:spcAft>
            </a:pPr>
            <a:r>
              <a:rPr lang="en-US" dirty="0">
                <a:latin typeface="+mj-lt"/>
              </a:rPr>
              <a:t>Disturbances in intellectual and neurologic development</a:t>
            </a:r>
          </a:p>
          <a:p>
            <a:pPr>
              <a:lnSpc>
                <a:spcPct val="110000"/>
              </a:lnSpc>
              <a:spcBef>
                <a:spcPts val="0"/>
              </a:spcBef>
              <a:spcAft>
                <a:spcPts val="600"/>
              </a:spcAft>
            </a:pPr>
            <a:r>
              <a:rPr lang="en-US" dirty="0">
                <a:latin typeface="+mj-lt"/>
              </a:rPr>
              <a:t>Midface hypoplasia: associated with obstructive sleep apnea, airway complications, </a:t>
            </a:r>
            <a:r>
              <a:rPr lang="en-US" dirty="0" err="1">
                <a:latin typeface="+mj-lt"/>
              </a:rPr>
              <a:t>exorbitism</a:t>
            </a:r>
            <a:endParaRPr lang="en-US" dirty="0">
              <a:latin typeface="+mj-lt"/>
            </a:endParaRPr>
          </a:p>
        </p:txBody>
      </p:sp>
    </p:spTree>
    <p:extLst>
      <p:ext uri="{BB962C8B-B14F-4D97-AF65-F5344CB8AC3E}">
        <p14:creationId xmlns:p14="http://schemas.microsoft.com/office/powerpoint/2010/main" val="274013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1FF25-2F62-384F-A84C-9B95D225C6BC}"/>
              </a:ext>
            </a:extLst>
          </p:cNvPr>
          <p:cNvSpPr>
            <a:spLocks noGrp="1"/>
          </p:cNvSpPr>
          <p:nvPr>
            <p:ph type="title"/>
          </p:nvPr>
        </p:nvSpPr>
        <p:spPr>
          <a:xfrm>
            <a:off x="628650" y="381000"/>
            <a:ext cx="7886700" cy="1081088"/>
          </a:xfrm>
        </p:spPr>
        <p:txBody>
          <a:bodyPr>
            <a:normAutofit fontScale="90000"/>
          </a:bodyPr>
          <a:lstStyle/>
          <a:p>
            <a:pPr algn="l"/>
            <a:r>
              <a:rPr lang="en-US" dirty="0"/>
              <a:t>Syndromes Associated with Craniosynostosis</a:t>
            </a:r>
          </a:p>
        </p:txBody>
      </p:sp>
      <p:sp>
        <p:nvSpPr>
          <p:cNvPr id="3" name="Content Placeholder 2">
            <a:extLst>
              <a:ext uri="{FF2B5EF4-FFF2-40B4-BE49-F238E27FC236}">
                <a16:creationId xmlns:a16="http://schemas.microsoft.com/office/drawing/2014/main" id="{83C7C0A2-F704-9542-A737-E491B6E524C5}"/>
              </a:ext>
            </a:extLst>
          </p:cNvPr>
          <p:cNvSpPr>
            <a:spLocks noGrp="1"/>
          </p:cNvSpPr>
          <p:nvPr>
            <p:ph idx="1"/>
          </p:nvPr>
        </p:nvSpPr>
        <p:spPr/>
        <p:txBody>
          <a:bodyPr>
            <a:noAutofit/>
          </a:bodyPr>
          <a:lstStyle/>
          <a:p>
            <a:pPr>
              <a:spcBef>
                <a:spcPts val="0"/>
              </a:spcBef>
            </a:pPr>
            <a:r>
              <a:rPr lang="en-US" sz="3200" dirty="0">
                <a:latin typeface="+mj-lt"/>
              </a:rPr>
              <a:t>Most show an autosomal dominant pattern of inheritance</a:t>
            </a:r>
          </a:p>
          <a:p>
            <a:pPr>
              <a:spcBef>
                <a:spcPts val="0"/>
              </a:spcBef>
            </a:pPr>
            <a:r>
              <a:rPr lang="en-US" sz="3200" dirty="0">
                <a:latin typeface="+mj-lt"/>
              </a:rPr>
              <a:t>Most commonly associated with craniosynostosis:</a:t>
            </a:r>
          </a:p>
          <a:p>
            <a:pPr marL="688975" indent="-344488">
              <a:spcBef>
                <a:spcPts val="0"/>
              </a:spcBef>
              <a:buSzPct val="80000"/>
              <a:buFont typeface="System Font Regular"/>
              <a:buChar char="-"/>
            </a:pPr>
            <a:r>
              <a:rPr lang="en-US" sz="3200" dirty="0" err="1">
                <a:latin typeface="+mj-lt"/>
              </a:rPr>
              <a:t>Apert</a:t>
            </a:r>
            <a:endParaRPr lang="en-US" sz="3200" dirty="0">
              <a:latin typeface="+mj-lt"/>
            </a:endParaRPr>
          </a:p>
          <a:p>
            <a:pPr marL="688975" indent="-344488">
              <a:spcBef>
                <a:spcPts val="0"/>
              </a:spcBef>
              <a:buSzPct val="80000"/>
              <a:buFont typeface="System Font Regular"/>
              <a:buChar char="-"/>
            </a:pPr>
            <a:r>
              <a:rPr lang="en-US" sz="3200" dirty="0">
                <a:latin typeface="+mj-lt"/>
              </a:rPr>
              <a:t>Crouzon</a:t>
            </a:r>
          </a:p>
          <a:p>
            <a:pPr marL="688975" indent="-344488">
              <a:spcBef>
                <a:spcPts val="0"/>
              </a:spcBef>
              <a:buSzPct val="80000"/>
              <a:buFont typeface="System Font Regular"/>
              <a:buChar char="-"/>
            </a:pPr>
            <a:r>
              <a:rPr lang="en-US" sz="3200" dirty="0">
                <a:latin typeface="+mj-lt"/>
              </a:rPr>
              <a:t>Pfeiffer</a:t>
            </a:r>
          </a:p>
          <a:p>
            <a:pPr marL="688975" indent="-344488">
              <a:spcBef>
                <a:spcPts val="0"/>
              </a:spcBef>
              <a:buSzPct val="80000"/>
              <a:buFont typeface="System Font Regular"/>
              <a:buChar char="-"/>
            </a:pPr>
            <a:r>
              <a:rPr lang="en-US" sz="3200" dirty="0">
                <a:latin typeface="+mj-lt"/>
              </a:rPr>
              <a:t>Others: </a:t>
            </a:r>
            <a:r>
              <a:rPr lang="en-US" sz="3200" dirty="0" err="1">
                <a:latin typeface="+mj-lt"/>
              </a:rPr>
              <a:t>Saethre-Chotzen</a:t>
            </a:r>
            <a:r>
              <a:rPr lang="en-US" sz="3200" dirty="0">
                <a:latin typeface="+mj-lt"/>
              </a:rPr>
              <a:t>, </a:t>
            </a:r>
            <a:r>
              <a:rPr lang="en-US" sz="3200" dirty="0" err="1">
                <a:latin typeface="+mj-lt"/>
              </a:rPr>
              <a:t>Muekne</a:t>
            </a:r>
            <a:endParaRPr lang="en-US" sz="3200" dirty="0">
              <a:latin typeface="+mj-lt"/>
            </a:endParaRPr>
          </a:p>
        </p:txBody>
      </p:sp>
    </p:spTree>
    <p:extLst>
      <p:ext uri="{BB962C8B-B14F-4D97-AF65-F5344CB8AC3E}">
        <p14:creationId xmlns:p14="http://schemas.microsoft.com/office/powerpoint/2010/main" val="130749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1FF25-2F62-384F-A84C-9B95D225C6BC}"/>
              </a:ext>
            </a:extLst>
          </p:cNvPr>
          <p:cNvSpPr>
            <a:spLocks noGrp="1"/>
          </p:cNvSpPr>
          <p:nvPr>
            <p:ph type="title"/>
          </p:nvPr>
        </p:nvSpPr>
        <p:spPr>
          <a:xfrm>
            <a:off x="609600" y="304800"/>
            <a:ext cx="7886700" cy="1157288"/>
          </a:xfrm>
        </p:spPr>
        <p:txBody>
          <a:bodyPr>
            <a:normAutofit/>
          </a:bodyPr>
          <a:lstStyle/>
          <a:p>
            <a:pPr algn="l"/>
            <a:r>
              <a:rPr lang="en-US" dirty="0" err="1">
                <a:latin typeface="+mn-lt"/>
              </a:rPr>
              <a:t>Apert</a:t>
            </a:r>
            <a:r>
              <a:rPr lang="en-US" dirty="0">
                <a:latin typeface="+mn-lt"/>
              </a:rPr>
              <a:t> Syndrome</a:t>
            </a:r>
          </a:p>
        </p:txBody>
      </p:sp>
      <p:sp>
        <p:nvSpPr>
          <p:cNvPr id="3" name="Content Placeholder 2">
            <a:extLst>
              <a:ext uri="{FF2B5EF4-FFF2-40B4-BE49-F238E27FC236}">
                <a16:creationId xmlns:a16="http://schemas.microsoft.com/office/drawing/2014/main" id="{83C7C0A2-F704-9542-A737-E491B6E524C5}"/>
              </a:ext>
            </a:extLst>
          </p:cNvPr>
          <p:cNvSpPr>
            <a:spLocks noGrp="1"/>
          </p:cNvSpPr>
          <p:nvPr>
            <p:ph sz="half" idx="1"/>
          </p:nvPr>
        </p:nvSpPr>
        <p:spPr>
          <a:xfrm>
            <a:off x="609600" y="1466851"/>
            <a:ext cx="4171950" cy="4727575"/>
          </a:xfrm>
        </p:spPr>
        <p:txBody>
          <a:bodyPr>
            <a:noAutofit/>
          </a:bodyPr>
          <a:lstStyle/>
          <a:p>
            <a:pPr>
              <a:spcBef>
                <a:spcPts val="0"/>
              </a:spcBef>
            </a:pPr>
            <a:r>
              <a:rPr lang="en-US" sz="2600" dirty="0">
                <a:latin typeface="+mj-lt"/>
              </a:rPr>
              <a:t>Incidence: 1:65,000</a:t>
            </a:r>
          </a:p>
          <a:p>
            <a:pPr>
              <a:spcBef>
                <a:spcPts val="0"/>
              </a:spcBef>
            </a:pPr>
            <a:r>
              <a:rPr lang="en-US" sz="2600" dirty="0">
                <a:latin typeface="+mj-lt"/>
              </a:rPr>
              <a:t>Mutation: FGFR-2 (chromosome 10)</a:t>
            </a:r>
          </a:p>
          <a:p>
            <a:pPr>
              <a:spcBef>
                <a:spcPts val="0"/>
              </a:spcBef>
            </a:pPr>
            <a:r>
              <a:rPr lang="en-US" sz="2600" dirty="0">
                <a:latin typeface="+mj-lt"/>
              </a:rPr>
              <a:t>Autosomal dominant inheritance pattern or sporadic</a:t>
            </a:r>
          </a:p>
          <a:p>
            <a:pPr>
              <a:spcBef>
                <a:spcPts val="0"/>
              </a:spcBef>
            </a:pPr>
            <a:r>
              <a:rPr lang="en-US" sz="2600" dirty="0">
                <a:latin typeface="+mj-lt"/>
              </a:rPr>
              <a:t>Associated with midface hypoplasia, proptosis, hyper-</a:t>
            </a:r>
            <a:r>
              <a:rPr lang="en-US" sz="2600" dirty="0" err="1">
                <a:latin typeface="+mj-lt"/>
              </a:rPr>
              <a:t>telorism</a:t>
            </a:r>
            <a:r>
              <a:rPr lang="en-US" sz="2600" dirty="0">
                <a:latin typeface="+mj-lt"/>
              </a:rPr>
              <a:t>, cleft palate</a:t>
            </a:r>
          </a:p>
          <a:p>
            <a:pPr>
              <a:spcBef>
                <a:spcPts val="0"/>
              </a:spcBef>
            </a:pPr>
            <a:r>
              <a:rPr lang="en-US" sz="2600" dirty="0">
                <a:latin typeface="+mj-lt"/>
              </a:rPr>
              <a:t>Intelligence can be normal</a:t>
            </a:r>
          </a:p>
        </p:txBody>
      </p:sp>
      <p:pic>
        <p:nvPicPr>
          <p:cNvPr id="12" name="Content Placeholder 11">
            <a:extLst>
              <a:ext uri="{FF2B5EF4-FFF2-40B4-BE49-F238E27FC236}">
                <a16:creationId xmlns:a16="http://schemas.microsoft.com/office/drawing/2014/main" id="{03424EB8-8B4E-B642-8C04-320A3F5161E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41900" y="1634331"/>
            <a:ext cx="3111500" cy="4266158"/>
          </a:xfrm>
        </p:spPr>
      </p:pic>
    </p:spTree>
    <p:extLst>
      <p:ext uri="{BB962C8B-B14F-4D97-AF65-F5344CB8AC3E}">
        <p14:creationId xmlns:p14="http://schemas.microsoft.com/office/powerpoint/2010/main" val="26647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15B8D-079B-884B-88BD-12FC47FF5871}"/>
              </a:ext>
            </a:extLst>
          </p:cNvPr>
          <p:cNvSpPr>
            <a:spLocks noGrp="1"/>
          </p:cNvSpPr>
          <p:nvPr>
            <p:ph type="title"/>
          </p:nvPr>
        </p:nvSpPr>
        <p:spPr>
          <a:xfrm>
            <a:off x="457200" y="-76200"/>
            <a:ext cx="8050129" cy="1665287"/>
          </a:xfrm>
        </p:spPr>
        <p:txBody>
          <a:bodyPr>
            <a:normAutofit/>
          </a:bodyPr>
          <a:lstStyle/>
          <a:p>
            <a:pPr algn="l"/>
            <a:r>
              <a:rPr lang="en-US" dirty="0" err="1"/>
              <a:t>Apert</a:t>
            </a:r>
            <a:r>
              <a:rPr lang="en-US" dirty="0"/>
              <a:t> Syndrome: </a:t>
            </a:r>
            <a:br>
              <a:rPr lang="en-US" dirty="0"/>
            </a:br>
            <a:r>
              <a:rPr lang="en-US" dirty="0"/>
              <a:t>Anesthetic Implications</a:t>
            </a:r>
          </a:p>
        </p:txBody>
      </p:sp>
      <p:sp>
        <p:nvSpPr>
          <p:cNvPr id="3" name="Content Placeholder 2">
            <a:extLst>
              <a:ext uri="{FF2B5EF4-FFF2-40B4-BE49-F238E27FC236}">
                <a16:creationId xmlns:a16="http://schemas.microsoft.com/office/drawing/2014/main" id="{D72DAA34-854A-3D41-AD3B-4DEC76AF01C2}"/>
              </a:ext>
            </a:extLst>
          </p:cNvPr>
          <p:cNvSpPr>
            <a:spLocks noGrp="1"/>
          </p:cNvSpPr>
          <p:nvPr>
            <p:ph idx="1"/>
          </p:nvPr>
        </p:nvSpPr>
        <p:spPr>
          <a:xfrm>
            <a:off x="457200" y="1828800"/>
            <a:ext cx="4267200" cy="4800600"/>
          </a:xfrm>
        </p:spPr>
        <p:txBody>
          <a:bodyPr>
            <a:noAutofit/>
          </a:bodyPr>
          <a:lstStyle/>
          <a:p>
            <a:pPr marL="0" indent="0">
              <a:buNone/>
            </a:pPr>
            <a:r>
              <a:rPr lang="en-US" altLang="en-US" i="1" dirty="0">
                <a:latin typeface="+mj-lt"/>
                <a:ea typeface="ＭＳ Ｐゴシック" panose="020B0600070205080204" pitchFamily="34" charset="-128"/>
              </a:rPr>
              <a:t>Airway</a:t>
            </a:r>
          </a:p>
          <a:p>
            <a:pPr marL="288925" lvl="1" indent="-273050">
              <a:spcBef>
                <a:spcPts val="600"/>
              </a:spcBef>
              <a:buFont typeface="Arial" panose="020B0604020202020204" pitchFamily="34" charset="0"/>
              <a:buChar char="•"/>
            </a:pPr>
            <a:r>
              <a:rPr lang="en-US" altLang="en-US" dirty="0">
                <a:latin typeface="+mj-lt"/>
                <a:ea typeface="ＭＳ Ｐゴシック" panose="020B0600070205080204" pitchFamily="34" charset="-128"/>
              </a:rPr>
              <a:t>Midface hypoplasia</a:t>
            </a:r>
          </a:p>
          <a:p>
            <a:pPr marL="288925" lvl="1" indent="-273050">
              <a:spcBef>
                <a:spcPts val="600"/>
              </a:spcBef>
              <a:buFont typeface="Arial" panose="020B0604020202020204" pitchFamily="34" charset="0"/>
              <a:buChar char="•"/>
            </a:pPr>
            <a:r>
              <a:rPr lang="en-US" altLang="en-US" dirty="0">
                <a:latin typeface="+mj-lt"/>
                <a:ea typeface="ＭＳ Ｐゴシック" panose="020B0600070205080204" pitchFamily="34" charset="-128"/>
              </a:rPr>
              <a:t>Choanal stenosis/atresia</a:t>
            </a:r>
          </a:p>
          <a:p>
            <a:pPr marL="288925" lvl="1" indent="-273050">
              <a:spcBef>
                <a:spcPts val="600"/>
              </a:spcBef>
              <a:buFont typeface="Arial" panose="020B0604020202020204" pitchFamily="34" charset="0"/>
              <a:buChar char="•"/>
            </a:pPr>
            <a:r>
              <a:rPr lang="en-US" altLang="en-US" dirty="0">
                <a:latin typeface="+mj-lt"/>
                <a:ea typeface="ＭＳ Ｐゴシック" panose="020B0600070205080204" pitchFamily="34" charset="-128"/>
              </a:rPr>
              <a:t>Tracheal stenosis</a:t>
            </a:r>
          </a:p>
          <a:p>
            <a:pPr marL="288925" lvl="1" indent="-273050">
              <a:spcBef>
                <a:spcPts val="600"/>
              </a:spcBef>
              <a:buFont typeface="Arial" panose="020B0604020202020204" pitchFamily="34" charset="0"/>
              <a:buChar char="•"/>
            </a:pPr>
            <a:r>
              <a:rPr lang="en-US" altLang="en-US" dirty="0">
                <a:latin typeface="+mj-lt"/>
                <a:ea typeface="ＭＳ Ｐゴシック" panose="020B0600070205080204" pitchFamily="34" charset="-128"/>
              </a:rPr>
              <a:t>High arched palate</a:t>
            </a:r>
          </a:p>
          <a:p>
            <a:pPr marL="288925" lvl="1" indent="-273050">
              <a:spcBef>
                <a:spcPts val="600"/>
              </a:spcBef>
              <a:buFont typeface="Arial" panose="020B0604020202020204" pitchFamily="34" charset="0"/>
              <a:buChar char="•"/>
            </a:pPr>
            <a:r>
              <a:rPr lang="en-US" altLang="en-US" dirty="0">
                <a:latin typeface="+mj-lt"/>
                <a:ea typeface="ＭＳ Ｐゴシック" panose="020B0600070205080204" pitchFamily="34" charset="-128"/>
              </a:rPr>
              <a:t>C5-6 fusion</a:t>
            </a:r>
          </a:p>
          <a:p>
            <a:pPr marL="288925" lvl="1" indent="-273050">
              <a:spcBef>
                <a:spcPts val="600"/>
              </a:spcBef>
              <a:buFont typeface="Arial" panose="020B0604020202020204" pitchFamily="34" charset="0"/>
              <a:buChar char="•"/>
            </a:pPr>
            <a:r>
              <a:rPr lang="en-US" altLang="en-US" dirty="0">
                <a:latin typeface="+mj-lt"/>
                <a:ea typeface="ＭＳ Ｐゴシック" panose="020B0600070205080204" pitchFamily="34" charset="-128"/>
              </a:rPr>
              <a:t>40-50% with OSA</a:t>
            </a:r>
          </a:p>
          <a:p>
            <a:pPr marL="0" indent="0">
              <a:buNone/>
            </a:pPr>
            <a:endParaRPr lang="en-US" sz="2400" dirty="0">
              <a:latin typeface="+mj-lt"/>
            </a:endParaRPr>
          </a:p>
        </p:txBody>
      </p:sp>
      <p:sp>
        <p:nvSpPr>
          <p:cNvPr id="5" name="TextBox 4">
            <a:extLst>
              <a:ext uri="{FF2B5EF4-FFF2-40B4-BE49-F238E27FC236}">
                <a16:creationId xmlns:a16="http://schemas.microsoft.com/office/drawing/2014/main" id="{F8045D5B-4BCA-B246-B2B9-B6DC49BFB6EE}"/>
              </a:ext>
            </a:extLst>
          </p:cNvPr>
          <p:cNvSpPr txBox="1"/>
          <p:nvPr/>
        </p:nvSpPr>
        <p:spPr>
          <a:xfrm>
            <a:off x="4724400" y="1828800"/>
            <a:ext cx="4106778" cy="3323987"/>
          </a:xfrm>
          <a:prstGeom prst="rect">
            <a:avLst/>
          </a:prstGeom>
          <a:noFill/>
        </p:spPr>
        <p:txBody>
          <a:bodyPr wrap="square" rtlCol="0">
            <a:spAutoFit/>
          </a:bodyPr>
          <a:lstStyle/>
          <a:p>
            <a:r>
              <a:rPr lang="en-US" altLang="en-US" sz="3200" i="1" dirty="0">
                <a:ea typeface="ＭＳ Ｐゴシック" panose="020B0600070205080204" pitchFamily="34" charset="-128"/>
              </a:rPr>
              <a:t>Cardiovascular</a:t>
            </a:r>
          </a:p>
          <a:p>
            <a:pPr marL="234950" lvl="1" indent="-219075">
              <a:spcBef>
                <a:spcPts val="600"/>
              </a:spcBef>
              <a:buFont typeface="Arial" panose="020B0604020202020204" pitchFamily="34" charset="0"/>
              <a:buChar char="•"/>
            </a:pPr>
            <a:r>
              <a:rPr lang="en-US" altLang="en-US" sz="2800" dirty="0">
                <a:ea typeface="ＭＳ Ｐゴシック" panose="020B0600070205080204" pitchFamily="34" charset="-128"/>
              </a:rPr>
              <a:t>10% have congenital heart disease</a:t>
            </a:r>
          </a:p>
          <a:p>
            <a:pPr marL="234950" lvl="1" indent="-219075">
              <a:spcBef>
                <a:spcPts val="600"/>
              </a:spcBef>
              <a:buFont typeface="Arial" panose="020B0604020202020204" pitchFamily="34" charset="0"/>
              <a:buChar char="•"/>
            </a:pPr>
            <a:r>
              <a:rPr lang="en-US" altLang="en-US" sz="2800" dirty="0">
                <a:ea typeface="ＭＳ Ｐゴシック" panose="020B0600070205080204" pitchFamily="34" charset="-128"/>
              </a:rPr>
              <a:t>Pulmonary stenosis</a:t>
            </a:r>
          </a:p>
          <a:p>
            <a:pPr marL="234950" lvl="1" indent="-219075">
              <a:spcBef>
                <a:spcPts val="600"/>
              </a:spcBef>
              <a:buFont typeface="Arial" panose="020B0604020202020204" pitchFamily="34" charset="0"/>
              <a:buChar char="•"/>
            </a:pPr>
            <a:r>
              <a:rPr lang="en-US" altLang="en-US" sz="2800" dirty="0">
                <a:ea typeface="ＭＳ Ｐゴシック" panose="020B0600070205080204" pitchFamily="34" charset="-128"/>
              </a:rPr>
              <a:t>ASD/VSD</a:t>
            </a:r>
          </a:p>
          <a:p>
            <a:pPr marL="234950" lvl="1" indent="-219075">
              <a:spcBef>
                <a:spcPts val="600"/>
              </a:spcBef>
              <a:buFont typeface="Arial" panose="020B0604020202020204" pitchFamily="34" charset="0"/>
              <a:buChar char="•"/>
            </a:pPr>
            <a:r>
              <a:rPr lang="en-US" altLang="en-US" sz="2800" dirty="0">
                <a:ea typeface="ＭＳ Ｐゴシック" panose="020B0600070205080204" pitchFamily="34" charset="-128"/>
              </a:rPr>
              <a:t>Tetralogy of Fallot</a:t>
            </a:r>
          </a:p>
          <a:p>
            <a:endParaRPr lang="en-US" dirty="0"/>
          </a:p>
        </p:txBody>
      </p:sp>
    </p:spTree>
    <p:extLst>
      <p:ext uri="{BB962C8B-B14F-4D97-AF65-F5344CB8AC3E}">
        <p14:creationId xmlns:p14="http://schemas.microsoft.com/office/powerpoint/2010/main" val="1679360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15B8D-079B-884B-88BD-12FC47FF5871}"/>
              </a:ext>
            </a:extLst>
          </p:cNvPr>
          <p:cNvSpPr>
            <a:spLocks noGrp="1"/>
          </p:cNvSpPr>
          <p:nvPr>
            <p:ph type="title"/>
          </p:nvPr>
        </p:nvSpPr>
        <p:spPr>
          <a:xfrm>
            <a:off x="457200" y="-76200"/>
            <a:ext cx="8050129" cy="1665287"/>
          </a:xfrm>
        </p:spPr>
        <p:txBody>
          <a:bodyPr>
            <a:normAutofit/>
          </a:bodyPr>
          <a:lstStyle/>
          <a:p>
            <a:pPr algn="l"/>
            <a:r>
              <a:rPr lang="en-US" dirty="0" err="1"/>
              <a:t>Apert</a:t>
            </a:r>
            <a:r>
              <a:rPr lang="en-US" dirty="0"/>
              <a:t> Syndrome: </a:t>
            </a:r>
            <a:br>
              <a:rPr lang="en-US" dirty="0"/>
            </a:br>
            <a:r>
              <a:rPr lang="en-US" dirty="0"/>
              <a:t>Anesthetic Implications</a:t>
            </a:r>
          </a:p>
        </p:txBody>
      </p:sp>
      <p:sp>
        <p:nvSpPr>
          <p:cNvPr id="3" name="Content Placeholder 2">
            <a:extLst>
              <a:ext uri="{FF2B5EF4-FFF2-40B4-BE49-F238E27FC236}">
                <a16:creationId xmlns:a16="http://schemas.microsoft.com/office/drawing/2014/main" id="{D72DAA34-854A-3D41-AD3B-4DEC76AF01C2}"/>
              </a:ext>
            </a:extLst>
          </p:cNvPr>
          <p:cNvSpPr>
            <a:spLocks noGrp="1"/>
          </p:cNvSpPr>
          <p:nvPr>
            <p:ph idx="1"/>
          </p:nvPr>
        </p:nvSpPr>
        <p:spPr>
          <a:xfrm>
            <a:off x="457200" y="1828800"/>
            <a:ext cx="4267200" cy="4800600"/>
          </a:xfrm>
        </p:spPr>
        <p:txBody>
          <a:bodyPr>
            <a:noAutofit/>
          </a:bodyPr>
          <a:lstStyle/>
          <a:p>
            <a:pPr marL="0" indent="0">
              <a:buNone/>
            </a:pPr>
            <a:r>
              <a:rPr lang="en-US" altLang="en-US" i="1" dirty="0">
                <a:ea typeface="ＭＳ Ｐゴシック" panose="020B0600070205080204" pitchFamily="34" charset="-128"/>
              </a:rPr>
              <a:t>Neuromuscular</a:t>
            </a:r>
            <a:endParaRPr lang="en-US" altLang="en-US" i="1" dirty="0">
              <a:latin typeface="+mj-lt"/>
              <a:ea typeface="ＭＳ Ｐゴシック" panose="020B0600070205080204" pitchFamily="34" charset="-128"/>
            </a:endParaRPr>
          </a:p>
          <a:p>
            <a:pPr marL="288925" lvl="1" indent="-273050">
              <a:spcBef>
                <a:spcPts val="600"/>
              </a:spcBef>
              <a:buFont typeface="Arial" panose="020B0604020202020204" pitchFamily="34" charset="0"/>
              <a:buChar char="•"/>
            </a:pPr>
            <a:r>
              <a:rPr lang="en-US" altLang="en-US" dirty="0">
                <a:latin typeface="+mj-lt"/>
                <a:ea typeface="ＭＳ Ｐゴシック" panose="020B0600070205080204" pitchFamily="34" charset="-128"/>
              </a:rPr>
              <a:t>Possible cognitive delay</a:t>
            </a:r>
          </a:p>
          <a:p>
            <a:pPr marL="288925" lvl="1" indent="-273050">
              <a:spcBef>
                <a:spcPts val="600"/>
              </a:spcBef>
              <a:buFont typeface="Arial" panose="020B0604020202020204" pitchFamily="34" charset="0"/>
              <a:buChar char="•"/>
            </a:pPr>
            <a:r>
              <a:rPr lang="en-US" altLang="en-US" dirty="0" err="1">
                <a:latin typeface="+mj-lt"/>
                <a:ea typeface="ＭＳ Ｐゴシック" panose="020B0600070205080204" pitchFamily="34" charset="-128"/>
              </a:rPr>
              <a:t>Crainosynostosis</a:t>
            </a:r>
            <a:endParaRPr lang="en-US" altLang="en-US" dirty="0">
              <a:latin typeface="+mj-lt"/>
              <a:ea typeface="ＭＳ Ｐゴシック" panose="020B0600070205080204" pitchFamily="34" charset="-128"/>
            </a:endParaRPr>
          </a:p>
          <a:p>
            <a:pPr marL="288925" lvl="1" indent="-273050">
              <a:spcBef>
                <a:spcPts val="600"/>
              </a:spcBef>
              <a:buFont typeface="Arial" panose="020B0604020202020204" pitchFamily="34" charset="0"/>
              <a:buChar char="•"/>
            </a:pPr>
            <a:r>
              <a:rPr lang="en-US" altLang="en-US" dirty="0">
                <a:latin typeface="+mj-lt"/>
                <a:ea typeface="ＭＳ Ｐゴシック" panose="020B0600070205080204" pitchFamily="34" charset="-128"/>
              </a:rPr>
              <a:t>Corpus </a:t>
            </a:r>
            <a:r>
              <a:rPr lang="en-US" altLang="en-US" dirty="0">
                <a:ea typeface="ＭＳ Ｐゴシック" panose="020B0600070205080204" pitchFamily="34" charset="-128"/>
              </a:rPr>
              <a:t>callosum agenesis</a:t>
            </a:r>
          </a:p>
          <a:p>
            <a:pPr marL="288925" lvl="1" indent="-273050">
              <a:spcBef>
                <a:spcPts val="600"/>
              </a:spcBef>
              <a:buFont typeface="Arial" panose="020B0604020202020204" pitchFamily="34" charset="0"/>
              <a:buChar char="•"/>
            </a:pPr>
            <a:r>
              <a:rPr lang="en-US" altLang="en-US" dirty="0">
                <a:ea typeface="ＭＳ Ｐゴシック" panose="020B0600070205080204" pitchFamily="34" charset="-128"/>
              </a:rPr>
              <a:t>Increased ICP</a:t>
            </a:r>
          </a:p>
          <a:p>
            <a:pPr marL="0" indent="0">
              <a:buNone/>
            </a:pPr>
            <a:endParaRPr lang="en-US" sz="2400" dirty="0">
              <a:latin typeface="+mj-lt"/>
            </a:endParaRPr>
          </a:p>
        </p:txBody>
      </p:sp>
      <p:sp>
        <p:nvSpPr>
          <p:cNvPr id="5" name="TextBox 4">
            <a:extLst>
              <a:ext uri="{FF2B5EF4-FFF2-40B4-BE49-F238E27FC236}">
                <a16:creationId xmlns:a16="http://schemas.microsoft.com/office/drawing/2014/main" id="{F8045D5B-4BCA-B246-B2B9-B6DC49BFB6EE}"/>
              </a:ext>
            </a:extLst>
          </p:cNvPr>
          <p:cNvSpPr txBox="1"/>
          <p:nvPr/>
        </p:nvSpPr>
        <p:spPr>
          <a:xfrm>
            <a:off x="4953000" y="1828800"/>
            <a:ext cx="3554329" cy="2954655"/>
          </a:xfrm>
          <a:prstGeom prst="rect">
            <a:avLst/>
          </a:prstGeom>
          <a:noFill/>
        </p:spPr>
        <p:txBody>
          <a:bodyPr wrap="square" rtlCol="0">
            <a:spAutoFit/>
          </a:bodyPr>
          <a:lstStyle/>
          <a:p>
            <a:r>
              <a:rPr lang="en-US" altLang="en-US" sz="3200" i="1" dirty="0">
                <a:ea typeface="ＭＳ Ｐゴシック" panose="020B0600070205080204" pitchFamily="34" charset="-128"/>
              </a:rPr>
              <a:t>Genitourinary</a:t>
            </a:r>
          </a:p>
          <a:p>
            <a:pPr marL="288925" lvl="1" indent="-273050">
              <a:spcBef>
                <a:spcPts val="600"/>
              </a:spcBef>
              <a:buFont typeface="Arial" panose="020B0604020202020204" pitchFamily="34" charset="0"/>
              <a:buChar char="•"/>
            </a:pPr>
            <a:r>
              <a:rPr lang="en-US" altLang="en-US" sz="2800" dirty="0">
                <a:ea typeface="ＭＳ Ｐゴシック" panose="020B0600070205080204" pitchFamily="34" charset="-128"/>
              </a:rPr>
              <a:t>10% have renal abnormalities</a:t>
            </a:r>
          </a:p>
          <a:p>
            <a:pPr marL="15875" lvl="1">
              <a:spcBef>
                <a:spcPts val="600"/>
              </a:spcBef>
            </a:pPr>
            <a:r>
              <a:rPr lang="en-US" altLang="en-US" sz="3200" i="1" dirty="0">
                <a:ea typeface="ＭＳ Ｐゴシック" panose="020B0600070205080204" pitchFamily="34" charset="-128"/>
              </a:rPr>
              <a:t>Musculoskeletal </a:t>
            </a:r>
            <a:endParaRPr lang="en-US" altLang="en-US" sz="2800" i="1" dirty="0">
              <a:ea typeface="ＭＳ Ｐゴシック" panose="020B0600070205080204" pitchFamily="34" charset="-128"/>
            </a:endParaRPr>
          </a:p>
          <a:p>
            <a:pPr marL="288925" lvl="1" indent="-277813">
              <a:buFont typeface="Arial" panose="020B0604020202020204" pitchFamily="34" charset="0"/>
              <a:buChar char="•"/>
            </a:pPr>
            <a:r>
              <a:rPr lang="en-US" altLang="en-US" sz="2800" dirty="0">
                <a:ea typeface="ＭＳ Ｐゴシック" panose="020B0600070205080204" pitchFamily="34" charset="-128"/>
              </a:rPr>
              <a:t>Syndactyly </a:t>
            </a:r>
            <a:r>
              <a:rPr lang="en-US" altLang="en-US" sz="2800" dirty="0">
                <a:ea typeface="ＭＳ Ｐゴシック" panose="020B0600070205080204" pitchFamily="34" charset="-128"/>
                <a:sym typeface="Wingdings" pitchFamily="2" charset="2"/>
              </a:rPr>
              <a:t> difficult IV access</a:t>
            </a:r>
            <a:endParaRPr lang="en-US" altLang="en-US" sz="2000" dirty="0">
              <a:ea typeface="ＭＳ Ｐゴシック" panose="020B0600070205080204" pitchFamily="34" charset="-128"/>
            </a:endParaRPr>
          </a:p>
        </p:txBody>
      </p:sp>
    </p:spTree>
    <p:extLst>
      <p:ext uri="{BB962C8B-B14F-4D97-AF65-F5344CB8AC3E}">
        <p14:creationId xmlns:p14="http://schemas.microsoft.com/office/powerpoint/2010/main" val="1130131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1FF25-2F62-384F-A84C-9B95D225C6BC}"/>
              </a:ext>
            </a:extLst>
          </p:cNvPr>
          <p:cNvSpPr>
            <a:spLocks noGrp="1"/>
          </p:cNvSpPr>
          <p:nvPr>
            <p:ph type="title"/>
          </p:nvPr>
        </p:nvSpPr>
        <p:spPr>
          <a:xfrm>
            <a:off x="628650" y="365125"/>
            <a:ext cx="7886700" cy="1082675"/>
          </a:xfrm>
        </p:spPr>
        <p:txBody>
          <a:bodyPr>
            <a:normAutofit/>
          </a:bodyPr>
          <a:lstStyle/>
          <a:p>
            <a:pPr algn="l"/>
            <a:r>
              <a:rPr lang="en-US" dirty="0">
                <a:latin typeface="+mn-lt"/>
              </a:rPr>
              <a:t>Crouzon Syndrome</a:t>
            </a:r>
          </a:p>
        </p:txBody>
      </p:sp>
      <p:sp>
        <p:nvSpPr>
          <p:cNvPr id="3" name="Content Placeholder 2">
            <a:extLst>
              <a:ext uri="{FF2B5EF4-FFF2-40B4-BE49-F238E27FC236}">
                <a16:creationId xmlns:a16="http://schemas.microsoft.com/office/drawing/2014/main" id="{83C7C0A2-F704-9542-A737-E491B6E524C5}"/>
              </a:ext>
            </a:extLst>
          </p:cNvPr>
          <p:cNvSpPr>
            <a:spLocks noGrp="1"/>
          </p:cNvSpPr>
          <p:nvPr>
            <p:ph sz="half" idx="1"/>
          </p:nvPr>
        </p:nvSpPr>
        <p:spPr>
          <a:xfrm>
            <a:off x="4572000" y="1524000"/>
            <a:ext cx="4248150" cy="4786312"/>
          </a:xfrm>
        </p:spPr>
        <p:txBody>
          <a:bodyPr>
            <a:normAutofit lnSpcReduction="10000"/>
          </a:bodyPr>
          <a:lstStyle/>
          <a:p>
            <a:pPr>
              <a:lnSpc>
                <a:spcPct val="100000"/>
              </a:lnSpc>
            </a:pPr>
            <a:r>
              <a:rPr lang="en-US" dirty="0">
                <a:latin typeface="+mj-lt"/>
              </a:rPr>
              <a:t>Incidence: 1:60,000</a:t>
            </a:r>
          </a:p>
          <a:p>
            <a:pPr>
              <a:lnSpc>
                <a:spcPct val="100000"/>
              </a:lnSpc>
            </a:pPr>
            <a:r>
              <a:rPr lang="en-US" dirty="0">
                <a:latin typeface="+mj-lt"/>
              </a:rPr>
              <a:t>2/3 familial – autosomal dominant; 1/3 sporadic</a:t>
            </a:r>
          </a:p>
          <a:p>
            <a:pPr>
              <a:lnSpc>
                <a:spcPct val="100000"/>
              </a:lnSpc>
            </a:pPr>
            <a:r>
              <a:rPr lang="en-US" dirty="0">
                <a:latin typeface="+mj-lt"/>
              </a:rPr>
              <a:t>Mutation: FGFR2 on chromosome 10</a:t>
            </a:r>
          </a:p>
          <a:p>
            <a:pPr>
              <a:lnSpc>
                <a:spcPct val="100000"/>
              </a:lnSpc>
            </a:pPr>
            <a:r>
              <a:rPr lang="en-US" dirty="0">
                <a:latin typeface="+mj-lt"/>
              </a:rPr>
              <a:t>Characterized by brachycephaly, maxillary hypoplasia, strabismus, beaked nose</a:t>
            </a:r>
          </a:p>
          <a:p>
            <a:pPr>
              <a:lnSpc>
                <a:spcPct val="100000"/>
              </a:lnSpc>
            </a:pPr>
            <a:r>
              <a:rPr lang="en-US" dirty="0">
                <a:latin typeface="+mj-lt"/>
              </a:rPr>
              <a:t>Often have normal intelligence</a:t>
            </a:r>
          </a:p>
        </p:txBody>
      </p:sp>
      <p:pic>
        <p:nvPicPr>
          <p:cNvPr id="4" name="Picture 3">
            <a:extLst>
              <a:ext uri="{FF2B5EF4-FFF2-40B4-BE49-F238E27FC236}">
                <a16:creationId xmlns:a16="http://schemas.microsoft.com/office/drawing/2014/main" id="{DE97CBC8-5072-9D4E-987A-C4DE35F32166}"/>
              </a:ext>
            </a:extLst>
          </p:cNvPr>
          <p:cNvPicPr>
            <a:picLocks noChangeAspect="1"/>
          </p:cNvPicPr>
          <p:nvPr/>
        </p:nvPicPr>
        <p:blipFill>
          <a:blip r:embed="rId3"/>
          <a:stretch>
            <a:fillRect/>
          </a:stretch>
        </p:blipFill>
        <p:spPr>
          <a:xfrm>
            <a:off x="762000" y="2209800"/>
            <a:ext cx="3604193" cy="3210632"/>
          </a:xfrm>
          <a:prstGeom prst="rect">
            <a:avLst/>
          </a:prstGeom>
        </p:spPr>
      </p:pic>
    </p:spTree>
    <p:extLst>
      <p:ext uri="{BB962C8B-B14F-4D97-AF65-F5344CB8AC3E}">
        <p14:creationId xmlns:p14="http://schemas.microsoft.com/office/powerpoint/2010/main" val="2378209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15B8D-079B-884B-88BD-12FC47FF5871}"/>
              </a:ext>
            </a:extLst>
          </p:cNvPr>
          <p:cNvSpPr>
            <a:spLocks noGrp="1"/>
          </p:cNvSpPr>
          <p:nvPr>
            <p:ph type="title"/>
          </p:nvPr>
        </p:nvSpPr>
        <p:spPr>
          <a:xfrm>
            <a:off x="628650" y="152400"/>
            <a:ext cx="7886700" cy="1539875"/>
          </a:xfrm>
        </p:spPr>
        <p:txBody>
          <a:bodyPr>
            <a:normAutofit/>
          </a:bodyPr>
          <a:lstStyle/>
          <a:p>
            <a:pPr algn="l"/>
            <a:r>
              <a:rPr lang="en-US" dirty="0"/>
              <a:t>Crouzon Syndrome: </a:t>
            </a:r>
            <a:br>
              <a:rPr lang="en-US" dirty="0"/>
            </a:br>
            <a:r>
              <a:rPr lang="en-US" dirty="0"/>
              <a:t>Anesthetic Implications</a:t>
            </a:r>
          </a:p>
        </p:txBody>
      </p:sp>
      <p:sp>
        <p:nvSpPr>
          <p:cNvPr id="3" name="Content Placeholder 2">
            <a:extLst>
              <a:ext uri="{FF2B5EF4-FFF2-40B4-BE49-F238E27FC236}">
                <a16:creationId xmlns:a16="http://schemas.microsoft.com/office/drawing/2014/main" id="{D72DAA34-854A-3D41-AD3B-4DEC76AF01C2}"/>
              </a:ext>
            </a:extLst>
          </p:cNvPr>
          <p:cNvSpPr>
            <a:spLocks noGrp="1"/>
          </p:cNvSpPr>
          <p:nvPr>
            <p:ph idx="1"/>
          </p:nvPr>
        </p:nvSpPr>
        <p:spPr>
          <a:xfrm>
            <a:off x="628650" y="1981200"/>
            <a:ext cx="7886700" cy="2895600"/>
          </a:xfrm>
        </p:spPr>
        <p:txBody>
          <a:bodyPr>
            <a:noAutofit/>
          </a:bodyPr>
          <a:lstStyle/>
          <a:p>
            <a:pPr marL="344488" lvl="1" indent="-284163">
              <a:buFont typeface="Arial" panose="020B0604020202020204" pitchFamily="34" charset="0"/>
              <a:buChar char="•"/>
            </a:pPr>
            <a:r>
              <a:rPr lang="en-US" altLang="en-US" sz="2700" dirty="0">
                <a:latin typeface="+mj-lt"/>
                <a:ea typeface="ＭＳ Ｐゴシック" panose="020B0600070205080204" pitchFamily="34" charset="-128"/>
              </a:rPr>
              <a:t>Prognathism </a:t>
            </a:r>
            <a:r>
              <a:rPr lang="en-US" altLang="en-US" sz="2700" dirty="0">
                <a:latin typeface="+mj-lt"/>
                <a:ea typeface="ＭＳ Ｐゴシック" panose="020B0600070205080204" pitchFamily="34" charset="-128"/>
                <a:sym typeface="Wingdings" pitchFamily="2" charset="2"/>
              </a:rPr>
              <a:t> </a:t>
            </a:r>
            <a:r>
              <a:rPr lang="en-US" altLang="en-US" sz="2700" dirty="0">
                <a:latin typeface="+mj-lt"/>
                <a:ea typeface="ＭＳ Ｐゴシック" panose="020B0600070205080204" pitchFamily="34" charset="-128"/>
              </a:rPr>
              <a:t>difficult mask ventilation</a:t>
            </a:r>
          </a:p>
          <a:p>
            <a:pPr marL="344488" lvl="1" indent="-284163">
              <a:buFont typeface="Arial" panose="020B0604020202020204" pitchFamily="34" charset="0"/>
              <a:buChar char="•"/>
            </a:pPr>
            <a:r>
              <a:rPr lang="en-US" altLang="en-US" sz="2700" dirty="0">
                <a:latin typeface="+mj-lt"/>
                <a:ea typeface="ＭＳ Ｐゴシック" panose="020B0600070205080204" pitchFamily="34" charset="-128"/>
              </a:rPr>
              <a:t>High-arched palate and retrognathism </a:t>
            </a:r>
            <a:r>
              <a:rPr lang="en-US" altLang="en-US" sz="2700" dirty="0">
                <a:latin typeface="+mj-lt"/>
                <a:ea typeface="ＭＳ Ｐゴシック" panose="020B0600070205080204" pitchFamily="34" charset="-128"/>
                <a:sym typeface="Wingdings" pitchFamily="2" charset="2"/>
              </a:rPr>
              <a:t> difficult intubation (consider </a:t>
            </a:r>
            <a:r>
              <a:rPr lang="en-US" altLang="en-US" sz="2700" dirty="0" err="1">
                <a:latin typeface="+mj-lt"/>
                <a:ea typeface="ＭＳ Ｐゴシック" panose="020B0600070205080204" pitchFamily="34" charset="-128"/>
                <a:sym typeface="Wingdings" pitchFamily="2" charset="2"/>
              </a:rPr>
              <a:t>videolaryngoscopy</a:t>
            </a:r>
            <a:r>
              <a:rPr lang="en-US" altLang="en-US" sz="2700" dirty="0">
                <a:latin typeface="+mj-lt"/>
                <a:ea typeface="ＭＳ Ｐゴシック" panose="020B0600070205080204" pitchFamily="34" charset="-128"/>
                <a:sym typeface="Wingdings" pitchFamily="2" charset="2"/>
              </a:rPr>
              <a:t>)</a:t>
            </a:r>
            <a:endParaRPr lang="en-US" altLang="en-US" sz="2700" dirty="0">
              <a:latin typeface="+mj-lt"/>
              <a:ea typeface="ＭＳ Ｐゴシック" panose="020B0600070205080204" pitchFamily="34" charset="-128"/>
            </a:endParaRPr>
          </a:p>
          <a:p>
            <a:pPr marL="344488" lvl="1" indent="-284163">
              <a:buFont typeface="Arial" panose="020B0604020202020204" pitchFamily="34" charset="0"/>
              <a:buChar char="•"/>
            </a:pPr>
            <a:r>
              <a:rPr lang="en-US" altLang="en-US" sz="2700" dirty="0">
                <a:latin typeface="+mj-lt"/>
                <a:ea typeface="ＭＳ Ｐゴシック" panose="020B0600070205080204" pitchFamily="34" charset="-128"/>
              </a:rPr>
              <a:t>Ocular proptosis </a:t>
            </a:r>
            <a:r>
              <a:rPr lang="en-US" altLang="en-US" sz="2700" dirty="0">
                <a:latin typeface="+mj-lt"/>
                <a:ea typeface="ＭＳ Ｐゴシック" panose="020B0600070205080204" pitchFamily="34" charset="-128"/>
                <a:sym typeface="Wingdings" pitchFamily="2" charset="2"/>
              </a:rPr>
              <a:t> </a:t>
            </a:r>
            <a:r>
              <a:rPr lang="en-US" altLang="en-US" sz="2700" dirty="0">
                <a:latin typeface="+mj-lt"/>
                <a:ea typeface="ＭＳ Ｐゴシック" panose="020B0600070205080204" pitchFamily="34" charset="-128"/>
              </a:rPr>
              <a:t>higher risk for corneal abrasions</a:t>
            </a:r>
            <a:endParaRPr lang="en-US" sz="2400" dirty="0">
              <a:latin typeface="+mj-lt"/>
            </a:endParaRPr>
          </a:p>
        </p:txBody>
      </p:sp>
    </p:spTree>
    <p:extLst>
      <p:ext uri="{BB962C8B-B14F-4D97-AF65-F5344CB8AC3E}">
        <p14:creationId xmlns:p14="http://schemas.microsoft.com/office/powerpoint/2010/main" val="2814170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1FF25-2F62-384F-A84C-9B95D225C6BC}"/>
              </a:ext>
            </a:extLst>
          </p:cNvPr>
          <p:cNvSpPr>
            <a:spLocks noGrp="1"/>
          </p:cNvSpPr>
          <p:nvPr>
            <p:ph type="title"/>
          </p:nvPr>
        </p:nvSpPr>
        <p:spPr/>
        <p:txBody>
          <a:bodyPr>
            <a:normAutofit/>
          </a:bodyPr>
          <a:lstStyle/>
          <a:p>
            <a:pPr algn="l"/>
            <a:r>
              <a:rPr lang="en-US" sz="4800" dirty="0">
                <a:latin typeface="+mn-lt"/>
              </a:rPr>
              <a:t>Pfeiffer Syndrome</a:t>
            </a:r>
          </a:p>
        </p:txBody>
      </p:sp>
      <p:sp>
        <p:nvSpPr>
          <p:cNvPr id="3" name="Content Placeholder 2">
            <a:extLst>
              <a:ext uri="{FF2B5EF4-FFF2-40B4-BE49-F238E27FC236}">
                <a16:creationId xmlns:a16="http://schemas.microsoft.com/office/drawing/2014/main" id="{83C7C0A2-F704-9542-A737-E491B6E524C5}"/>
              </a:ext>
            </a:extLst>
          </p:cNvPr>
          <p:cNvSpPr>
            <a:spLocks noGrp="1"/>
          </p:cNvSpPr>
          <p:nvPr>
            <p:ph sz="half" idx="1"/>
          </p:nvPr>
        </p:nvSpPr>
        <p:spPr>
          <a:xfrm>
            <a:off x="457200" y="1524000"/>
            <a:ext cx="4038600" cy="4727575"/>
          </a:xfrm>
        </p:spPr>
        <p:txBody>
          <a:bodyPr>
            <a:noAutofit/>
          </a:bodyPr>
          <a:lstStyle/>
          <a:p>
            <a:pPr marL="234950" indent="-234950">
              <a:lnSpc>
                <a:spcPct val="100000"/>
              </a:lnSpc>
            </a:pPr>
            <a:r>
              <a:rPr lang="en-US" sz="2200" dirty="0">
                <a:latin typeface="+mj-lt"/>
              </a:rPr>
              <a:t>Incidence: 1:100,000 (most autosomal dominant, some sporadic)</a:t>
            </a:r>
          </a:p>
          <a:p>
            <a:pPr marL="234950" indent="-234950">
              <a:lnSpc>
                <a:spcPct val="100000"/>
              </a:lnSpc>
            </a:pPr>
            <a:r>
              <a:rPr lang="en-US" sz="2200" dirty="0">
                <a:latin typeface="+mj-lt"/>
              </a:rPr>
              <a:t>Mutations: </a:t>
            </a:r>
          </a:p>
          <a:p>
            <a:pPr marL="471488" lvl="1" indent="-236538">
              <a:lnSpc>
                <a:spcPct val="100000"/>
              </a:lnSpc>
              <a:buFont typeface="System Font Regular"/>
              <a:buChar char="-"/>
            </a:pPr>
            <a:r>
              <a:rPr lang="en-US" sz="1800" dirty="0">
                <a:latin typeface="+mj-lt"/>
              </a:rPr>
              <a:t>FGFR1 (chromosome 8)</a:t>
            </a:r>
          </a:p>
          <a:p>
            <a:pPr marL="471488" lvl="1" indent="-236538">
              <a:lnSpc>
                <a:spcPct val="100000"/>
              </a:lnSpc>
              <a:buFont typeface="System Font Regular"/>
              <a:buChar char="-"/>
            </a:pPr>
            <a:r>
              <a:rPr lang="en-US" sz="1800" dirty="0">
                <a:latin typeface="+mj-lt"/>
              </a:rPr>
              <a:t>FRGR2 (chromosome 10)</a:t>
            </a:r>
            <a:endParaRPr lang="en-US" sz="700" dirty="0">
              <a:latin typeface="+mj-lt"/>
            </a:endParaRPr>
          </a:p>
          <a:p>
            <a:pPr marL="234950" indent="-234950">
              <a:lnSpc>
                <a:spcPct val="100000"/>
              </a:lnSpc>
            </a:pPr>
            <a:r>
              <a:rPr lang="en-US" sz="2200" dirty="0">
                <a:latin typeface="+mj-lt"/>
              </a:rPr>
              <a:t>Characterized by midface hypoplasia, proptosis, strabismus, beaked nose, hearing loss, cartilaginous tracheal sleeve</a:t>
            </a:r>
          </a:p>
          <a:p>
            <a:pPr marL="234950" indent="-234950">
              <a:lnSpc>
                <a:spcPct val="100000"/>
              </a:lnSpc>
            </a:pPr>
            <a:r>
              <a:rPr lang="en-US" sz="2200" dirty="0">
                <a:latin typeface="+mj-lt"/>
              </a:rPr>
              <a:t>Often normal intelligence</a:t>
            </a:r>
          </a:p>
          <a:p>
            <a:pPr marL="0" indent="0">
              <a:lnSpc>
                <a:spcPct val="100000"/>
              </a:lnSpc>
              <a:buNone/>
            </a:pPr>
            <a:endParaRPr lang="en-US" sz="2000" dirty="0">
              <a:latin typeface="+mj-lt"/>
            </a:endParaRPr>
          </a:p>
        </p:txBody>
      </p:sp>
      <p:pic>
        <p:nvPicPr>
          <p:cNvPr id="6" name="Content Placeholder 5">
            <a:extLst>
              <a:ext uri="{FF2B5EF4-FFF2-40B4-BE49-F238E27FC236}">
                <a16:creationId xmlns:a16="http://schemas.microsoft.com/office/drawing/2014/main" id="{759C36E1-8D85-F142-BAF0-8A46759D2A2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81550" y="1981200"/>
            <a:ext cx="3733800" cy="3733800"/>
          </a:xfrm>
        </p:spPr>
      </p:pic>
    </p:spTree>
    <p:extLst>
      <p:ext uri="{BB962C8B-B14F-4D97-AF65-F5344CB8AC3E}">
        <p14:creationId xmlns:p14="http://schemas.microsoft.com/office/powerpoint/2010/main" val="2517019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15B8D-079B-884B-88BD-12FC47FF5871}"/>
              </a:ext>
            </a:extLst>
          </p:cNvPr>
          <p:cNvSpPr>
            <a:spLocks noGrp="1"/>
          </p:cNvSpPr>
          <p:nvPr>
            <p:ph type="title"/>
          </p:nvPr>
        </p:nvSpPr>
        <p:spPr>
          <a:xfrm>
            <a:off x="628650" y="76200"/>
            <a:ext cx="7886700" cy="1539875"/>
          </a:xfrm>
        </p:spPr>
        <p:txBody>
          <a:bodyPr>
            <a:normAutofit/>
          </a:bodyPr>
          <a:lstStyle/>
          <a:p>
            <a:pPr algn="l"/>
            <a:r>
              <a:rPr lang="en-US" dirty="0"/>
              <a:t>Pfeiffer Syndrome: </a:t>
            </a:r>
            <a:br>
              <a:rPr lang="en-US" dirty="0"/>
            </a:br>
            <a:r>
              <a:rPr lang="en-US" dirty="0"/>
              <a:t>Anesthetic Implications</a:t>
            </a:r>
          </a:p>
        </p:txBody>
      </p:sp>
      <p:sp>
        <p:nvSpPr>
          <p:cNvPr id="4" name="Content Placeholder 2">
            <a:extLst>
              <a:ext uri="{FF2B5EF4-FFF2-40B4-BE49-F238E27FC236}">
                <a16:creationId xmlns:a16="http://schemas.microsoft.com/office/drawing/2014/main" id="{EDE90ACB-62DD-5545-BE97-7A53AA6157DD}"/>
              </a:ext>
            </a:extLst>
          </p:cNvPr>
          <p:cNvSpPr txBox="1">
            <a:spLocks/>
          </p:cNvSpPr>
          <p:nvPr/>
        </p:nvSpPr>
        <p:spPr>
          <a:xfrm>
            <a:off x="628650" y="1752600"/>
            <a:ext cx="7467600" cy="37338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9250" lvl="1" indent="-288925">
              <a:spcBef>
                <a:spcPts val="300"/>
              </a:spcBef>
              <a:spcAft>
                <a:spcPts val="600"/>
              </a:spcAft>
            </a:pPr>
            <a:r>
              <a:rPr lang="en-US" altLang="en-US" sz="2800" dirty="0">
                <a:latin typeface="+mj-lt"/>
                <a:ea typeface="ＭＳ Ｐゴシック" panose="020B0600070205080204" pitchFamily="34" charset="-128"/>
              </a:rPr>
              <a:t>All major sutures and skull base involved</a:t>
            </a:r>
          </a:p>
          <a:p>
            <a:pPr marL="695325" lvl="1" indent="-342900">
              <a:spcBef>
                <a:spcPts val="300"/>
              </a:spcBef>
              <a:spcAft>
                <a:spcPts val="600"/>
              </a:spcAft>
              <a:buFont typeface="System Font Regular"/>
              <a:buChar char="-"/>
            </a:pPr>
            <a:r>
              <a:rPr lang="en-US" altLang="en-US" sz="2400" dirty="0">
                <a:latin typeface="+mj-lt"/>
                <a:ea typeface="ＭＳ Ｐゴシック" panose="020B0600070205080204" pitchFamily="34" charset="-128"/>
              </a:rPr>
              <a:t>Increased ICP </a:t>
            </a:r>
          </a:p>
          <a:p>
            <a:pPr marL="695325" lvl="1" indent="-342900">
              <a:spcBef>
                <a:spcPts val="300"/>
              </a:spcBef>
              <a:spcAft>
                <a:spcPts val="600"/>
              </a:spcAft>
              <a:buFont typeface="System Font Regular"/>
              <a:buChar char="-"/>
            </a:pPr>
            <a:r>
              <a:rPr lang="en-US" altLang="en-US" sz="2400" dirty="0">
                <a:latin typeface="+mj-lt"/>
                <a:ea typeface="ＭＳ Ｐゴシック" panose="020B0600070205080204" pitchFamily="34" charset="-128"/>
              </a:rPr>
              <a:t>Chiari malformations </a:t>
            </a:r>
          </a:p>
          <a:p>
            <a:pPr marL="695325" lvl="1" indent="-342900">
              <a:spcBef>
                <a:spcPts val="300"/>
              </a:spcBef>
              <a:spcAft>
                <a:spcPts val="600"/>
              </a:spcAft>
              <a:buFont typeface="System Font Regular"/>
              <a:buChar char="-"/>
            </a:pPr>
            <a:r>
              <a:rPr lang="en-US" altLang="en-US" sz="2400" dirty="0">
                <a:latin typeface="+mj-lt"/>
                <a:ea typeface="ＭＳ Ｐゴシック" panose="020B0600070205080204" pitchFamily="34" charset="-128"/>
              </a:rPr>
              <a:t>Hydrocephalus</a:t>
            </a:r>
          </a:p>
          <a:p>
            <a:pPr marL="349250" lvl="1" indent="-288925">
              <a:spcBef>
                <a:spcPts val="300"/>
              </a:spcBef>
              <a:spcAft>
                <a:spcPts val="600"/>
              </a:spcAft>
            </a:pPr>
            <a:r>
              <a:rPr lang="en-US" altLang="en-US" sz="2800" dirty="0">
                <a:latin typeface="+mj-lt"/>
                <a:ea typeface="ＭＳ Ｐゴシック" panose="020B0600070205080204" pitchFamily="34" charset="-128"/>
              </a:rPr>
              <a:t>OSA </a:t>
            </a:r>
            <a:r>
              <a:rPr lang="en-US" altLang="en-US" sz="2800" dirty="0">
                <a:ea typeface="ＭＳ Ｐゴシック" panose="020B0600070205080204" pitchFamily="34" charset="-128"/>
                <a:sym typeface="Wingdings" pitchFamily="2" charset="2"/>
              </a:rPr>
              <a:t> </a:t>
            </a:r>
            <a:r>
              <a:rPr lang="en-US" altLang="en-US" sz="2800" dirty="0">
                <a:latin typeface="+mj-lt"/>
                <a:ea typeface="ＭＳ Ｐゴシック" panose="020B0600070205080204" pitchFamily="34" charset="-128"/>
              </a:rPr>
              <a:t>Monitor for airway obstruction</a:t>
            </a:r>
          </a:p>
          <a:p>
            <a:pPr marL="349250" lvl="1" indent="-288925">
              <a:spcBef>
                <a:spcPts val="300"/>
              </a:spcBef>
              <a:spcAft>
                <a:spcPts val="600"/>
              </a:spcAft>
            </a:pPr>
            <a:r>
              <a:rPr lang="en-US" altLang="en-US" sz="2800" dirty="0">
                <a:latin typeface="+mj-lt"/>
                <a:ea typeface="ＭＳ Ｐゴシック" panose="020B0600070205080204" pitchFamily="34" charset="-128"/>
              </a:rPr>
              <a:t>Difficult airway management rare</a:t>
            </a:r>
          </a:p>
          <a:p>
            <a:pPr marL="344488" lvl="1" indent="-284163">
              <a:spcBef>
                <a:spcPts val="300"/>
              </a:spcBef>
              <a:buFont typeface="Arial" panose="020B0604020202020204" pitchFamily="34" charset="0"/>
              <a:buChar char="•"/>
            </a:pPr>
            <a:r>
              <a:rPr lang="en-US" altLang="en-US" sz="2800" dirty="0">
                <a:ea typeface="ＭＳ Ｐゴシック" panose="020B0600070205080204" pitchFamily="34" charset="-128"/>
              </a:rPr>
              <a:t>Ocular proptosis </a:t>
            </a:r>
            <a:r>
              <a:rPr lang="en-US" altLang="en-US" sz="2800" dirty="0">
                <a:ea typeface="ＭＳ Ｐゴシック" panose="020B0600070205080204" pitchFamily="34" charset="-128"/>
                <a:sym typeface="Wingdings" pitchFamily="2" charset="2"/>
              </a:rPr>
              <a:t> </a:t>
            </a:r>
            <a:r>
              <a:rPr lang="en-US" altLang="en-US" sz="2800" dirty="0">
                <a:ea typeface="ＭＳ Ｐゴシック" panose="020B0600070205080204" pitchFamily="34" charset="-128"/>
              </a:rPr>
              <a:t>higher risk for corneal abrasions</a:t>
            </a:r>
            <a:endParaRPr lang="en-US" sz="2800" dirty="0"/>
          </a:p>
          <a:p>
            <a:endParaRPr lang="en-US" sz="2400" dirty="0">
              <a:latin typeface="+mj-lt"/>
            </a:endParaRPr>
          </a:p>
        </p:txBody>
      </p:sp>
    </p:spTree>
    <p:extLst>
      <p:ext uri="{BB962C8B-B14F-4D97-AF65-F5344CB8AC3E}">
        <p14:creationId xmlns:p14="http://schemas.microsoft.com/office/powerpoint/2010/main" val="1381107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F7046-6E9B-CC45-B280-44EBE1CFB82A}"/>
              </a:ext>
            </a:extLst>
          </p:cNvPr>
          <p:cNvSpPr>
            <a:spLocks noGrp="1"/>
          </p:cNvSpPr>
          <p:nvPr>
            <p:ph type="title"/>
          </p:nvPr>
        </p:nvSpPr>
        <p:spPr>
          <a:xfrm>
            <a:off x="457200" y="274637"/>
            <a:ext cx="7886700" cy="1477963"/>
          </a:xfrm>
        </p:spPr>
        <p:txBody>
          <a:bodyPr>
            <a:normAutofit/>
          </a:bodyPr>
          <a:lstStyle/>
          <a:p>
            <a:pPr algn="l"/>
            <a:r>
              <a:rPr lang="en-US" dirty="0"/>
              <a:t>Craniosynostosis: </a:t>
            </a:r>
            <a:br>
              <a:rPr lang="en-US" dirty="0"/>
            </a:br>
            <a:r>
              <a:rPr lang="en-US" dirty="0"/>
              <a:t>Indications for Surgery</a:t>
            </a:r>
          </a:p>
        </p:txBody>
      </p:sp>
      <p:sp>
        <p:nvSpPr>
          <p:cNvPr id="3" name="Content Placeholder 2">
            <a:extLst>
              <a:ext uri="{FF2B5EF4-FFF2-40B4-BE49-F238E27FC236}">
                <a16:creationId xmlns:a16="http://schemas.microsoft.com/office/drawing/2014/main" id="{88849165-E5C5-954D-A422-1435901E2368}"/>
              </a:ext>
            </a:extLst>
          </p:cNvPr>
          <p:cNvSpPr>
            <a:spLocks noGrp="1"/>
          </p:cNvSpPr>
          <p:nvPr>
            <p:ph idx="1"/>
          </p:nvPr>
        </p:nvSpPr>
        <p:spPr>
          <a:xfrm>
            <a:off x="457200" y="1752600"/>
            <a:ext cx="8250936" cy="4261073"/>
          </a:xfrm>
        </p:spPr>
        <p:txBody>
          <a:bodyPr>
            <a:normAutofit/>
          </a:bodyPr>
          <a:lstStyle/>
          <a:p>
            <a:pPr>
              <a:buFont typeface="Arial" panose="020B0604020202020204" pitchFamily="34" charset="0"/>
              <a:buChar char="•"/>
            </a:pPr>
            <a:r>
              <a:rPr lang="en-US" altLang="en-US" dirty="0">
                <a:latin typeface="+mj-lt"/>
                <a:ea typeface="ＭＳ Ｐゴシック" panose="020B0600070205080204" pitchFamily="34" charset="-128"/>
              </a:rPr>
              <a:t>Increased ICP</a:t>
            </a:r>
          </a:p>
          <a:p>
            <a:pPr>
              <a:buFont typeface="Arial" panose="020B0604020202020204" pitchFamily="34" charset="0"/>
              <a:buChar char="•"/>
            </a:pPr>
            <a:r>
              <a:rPr lang="en-US" altLang="en-US" dirty="0">
                <a:latin typeface="+mj-lt"/>
                <a:ea typeface="ＭＳ Ｐゴシック" panose="020B0600070205080204" pitchFamily="34" charset="-128"/>
              </a:rPr>
              <a:t>Severe exophthalmos</a:t>
            </a:r>
          </a:p>
          <a:p>
            <a:pPr>
              <a:buFont typeface="Arial" panose="020B0604020202020204" pitchFamily="34" charset="0"/>
              <a:buChar char="•"/>
            </a:pPr>
            <a:r>
              <a:rPr lang="en-US" altLang="en-US" dirty="0">
                <a:latin typeface="+mj-lt"/>
                <a:ea typeface="ＭＳ Ｐゴシック" panose="020B0600070205080204" pitchFamily="34" charset="-128"/>
              </a:rPr>
              <a:t>OSA</a:t>
            </a:r>
          </a:p>
          <a:p>
            <a:pPr>
              <a:buFont typeface="Arial" panose="020B0604020202020204" pitchFamily="34" charset="0"/>
              <a:buChar char="•"/>
            </a:pPr>
            <a:r>
              <a:rPr lang="en-US" altLang="en-US" dirty="0">
                <a:latin typeface="+mj-lt"/>
                <a:ea typeface="ＭＳ Ｐゴシック" panose="020B0600070205080204" pitchFamily="34" charset="-128"/>
              </a:rPr>
              <a:t>Craniofacial deformity</a:t>
            </a:r>
          </a:p>
          <a:p>
            <a:pPr>
              <a:buFont typeface="Arial" panose="020B0604020202020204" pitchFamily="34" charset="0"/>
              <a:buChar char="•"/>
            </a:pPr>
            <a:r>
              <a:rPr lang="en-US" altLang="en-US" dirty="0">
                <a:latin typeface="+mj-lt"/>
                <a:ea typeface="ＭＳ Ｐゴシック" panose="020B0600070205080204" pitchFamily="34" charset="-128"/>
              </a:rPr>
              <a:t>Prevention of neurologic sequelae</a:t>
            </a:r>
          </a:p>
          <a:p>
            <a:pPr>
              <a:buFont typeface="Arial" panose="020B0604020202020204" pitchFamily="34" charset="0"/>
              <a:buChar char="•"/>
            </a:pPr>
            <a:r>
              <a:rPr lang="en-US" altLang="en-US" dirty="0">
                <a:latin typeface="+mj-lt"/>
                <a:ea typeface="ＭＳ Ｐゴシック" panose="020B0600070205080204" pitchFamily="34" charset="-128"/>
              </a:rPr>
              <a:t>Psychosocial concerns</a:t>
            </a:r>
          </a:p>
          <a:p>
            <a:pPr lvl="1">
              <a:buFont typeface="Wingdings" pitchFamily="2" charset="2"/>
              <a:buChar char="Ø"/>
            </a:pPr>
            <a:endParaRPr lang="en-US" altLang="en-US" sz="2000" dirty="0">
              <a:latin typeface="+mj-lt"/>
              <a:ea typeface="ＭＳ Ｐゴシック" panose="020B0600070205080204" pitchFamily="34" charset="-128"/>
            </a:endParaRPr>
          </a:p>
          <a:p>
            <a:pPr marL="290513" lvl="1" indent="-276225">
              <a:buFont typeface="Arial" panose="020B0604020202020204" pitchFamily="34" charset="0"/>
              <a:buChar char="•"/>
            </a:pPr>
            <a:endParaRPr lang="en-US" altLang="en-US" sz="2400" dirty="0">
              <a:latin typeface="+mj-lt"/>
              <a:ea typeface="ＭＳ Ｐゴシック" panose="020B0600070205080204" pitchFamily="34" charset="-128"/>
            </a:endParaRPr>
          </a:p>
        </p:txBody>
      </p:sp>
    </p:spTree>
    <p:extLst>
      <p:ext uri="{BB962C8B-B14F-4D97-AF65-F5344CB8AC3E}">
        <p14:creationId xmlns:p14="http://schemas.microsoft.com/office/powerpoint/2010/main" val="3349247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F7046-6E9B-CC45-B280-44EBE1CFB82A}"/>
              </a:ext>
            </a:extLst>
          </p:cNvPr>
          <p:cNvSpPr>
            <a:spLocks noGrp="1"/>
          </p:cNvSpPr>
          <p:nvPr>
            <p:ph type="title"/>
          </p:nvPr>
        </p:nvSpPr>
        <p:spPr>
          <a:xfrm>
            <a:off x="628650" y="304800"/>
            <a:ext cx="7886700" cy="1006475"/>
          </a:xfrm>
        </p:spPr>
        <p:txBody>
          <a:bodyPr>
            <a:normAutofit/>
          </a:bodyPr>
          <a:lstStyle/>
          <a:p>
            <a:pPr algn="l"/>
            <a:r>
              <a:rPr lang="en-US" dirty="0"/>
              <a:t>Timing of Surgery</a:t>
            </a:r>
          </a:p>
        </p:txBody>
      </p:sp>
      <p:sp>
        <p:nvSpPr>
          <p:cNvPr id="3" name="Content Placeholder 2">
            <a:extLst>
              <a:ext uri="{FF2B5EF4-FFF2-40B4-BE49-F238E27FC236}">
                <a16:creationId xmlns:a16="http://schemas.microsoft.com/office/drawing/2014/main" id="{88849165-E5C5-954D-A422-1435901E2368}"/>
              </a:ext>
            </a:extLst>
          </p:cNvPr>
          <p:cNvSpPr>
            <a:spLocks noGrp="1"/>
          </p:cNvSpPr>
          <p:nvPr>
            <p:ph idx="1"/>
          </p:nvPr>
        </p:nvSpPr>
        <p:spPr>
          <a:xfrm>
            <a:off x="628650" y="1433511"/>
            <a:ext cx="7886700" cy="4805363"/>
          </a:xfrm>
        </p:spPr>
        <p:txBody>
          <a:bodyPr>
            <a:normAutofit fontScale="92500" lnSpcReduction="20000"/>
          </a:bodyPr>
          <a:lstStyle/>
          <a:p>
            <a:pPr>
              <a:buFont typeface="Arial" panose="020B0604020202020204" pitchFamily="34" charset="0"/>
              <a:buChar char="•"/>
            </a:pPr>
            <a:r>
              <a:rPr lang="en-US" altLang="en-US" sz="3500" dirty="0">
                <a:latin typeface="+mj-lt"/>
                <a:ea typeface="ＭＳ Ｐゴシック" panose="020B0600070205080204" pitchFamily="34" charset="-128"/>
              </a:rPr>
              <a:t>Emergency surgery required in cases of raised ICP</a:t>
            </a:r>
          </a:p>
          <a:p>
            <a:pPr>
              <a:buFont typeface="Arial" panose="020B0604020202020204" pitchFamily="34" charset="0"/>
              <a:buChar char="•"/>
            </a:pPr>
            <a:r>
              <a:rPr lang="en-US" altLang="en-US" sz="3500" dirty="0">
                <a:latin typeface="+mj-lt"/>
                <a:ea typeface="ＭＳ Ｐゴシック" panose="020B0600070205080204" pitchFamily="34" charset="-128"/>
              </a:rPr>
              <a:t>Benefits of early surgery (4-6 months of age) include softer, more malleable bone and continued growth </a:t>
            </a:r>
            <a:r>
              <a:rPr lang="en-US" altLang="en-US" sz="3200" dirty="0">
                <a:latin typeface="+mj-lt"/>
                <a:ea typeface="ＭＳ Ｐゴシック" panose="020B0600070205080204" pitchFamily="34" charset="-128"/>
              </a:rPr>
              <a:t>of cranial vault</a:t>
            </a:r>
          </a:p>
          <a:p>
            <a:pPr>
              <a:buFont typeface="Arial" panose="020B0604020202020204" pitchFamily="34" charset="0"/>
              <a:buChar char="•"/>
            </a:pPr>
            <a:r>
              <a:rPr lang="en-US" altLang="en-US" sz="3200" dirty="0">
                <a:latin typeface="+mj-lt"/>
                <a:ea typeface="ＭＳ Ｐゴシック" panose="020B0600070205080204" pitchFamily="34" charset="-128"/>
              </a:rPr>
              <a:t>Disadvantages include risks of anesthesia in a younger patient, potential for increased relative blood loss</a:t>
            </a:r>
          </a:p>
          <a:p>
            <a:pPr>
              <a:buFont typeface="Arial" panose="020B0604020202020204" pitchFamily="34" charset="0"/>
              <a:buChar char="•"/>
            </a:pPr>
            <a:endParaRPr lang="en-US" altLang="en-US" sz="1100" dirty="0">
              <a:latin typeface="+mj-lt"/>
              <a:ea typeface="ＭＳ Ｐゴシック" panose="020B0600070205080204" pitchFamily="34" charset="-128"/>
            </a:endParaRPr>
          </a:p>
          <a:p>
            <a:pPr marL="0" indent="0">
              <a:buNone/>
            </a:pPr>
            <a:r>
              <a:rPr lang="en-US" altLang="en-US" sz="3500" i="1" dirty="0">
                <a:latin typeface="+mj-lt"/>
                <a:ea typeface="ＭＳ Ｐゴシック" panose="020B0600070205080204" pitchFamily="34" charset="-128"/>
              </a:rPr>
              <a:t>Surgery generally performed between 6-12 months of age</a:t>
            </a:r>
          </a:p>
          <a:p>
            <a:pPr marL="290513" lvl="1" indent="-276225">
              <a:buFont typeface="Arial" panose="020B0604020202020204" pitchFamily="34" charset="0"/>
              <a:buChar char="•"/>
            </a:pPr>
            <a:endParaRPr lang="en-US" altLang="en-US" sz="2400" dirty="0">
              <a:latin typeface="+mj-lt"/>
              <a:ea typeface="ＭＳ Ｐゴシック" panose="020B0600070205080204" pitchFamily="34" charset="-128"/>
            </a:endParaRPr>
          </a:p>
        </p:txBody>
      </p:sp>
    </p:spTree>
    <p:extLst>
      <p:ext uri="{BB962C8B-B14F-4D97-AF65-F5344CB8AC3E}">
        <p14:creationId xmlns:p14="http://schemas.microsoft.com/office/powerpoint/2010/main" val="734528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F7046-6E9B-CC45-B280-44EBE1CFB82A}"/>
              </a:ext>
            </a:extLst>
          </p:cNvPr>
          <p:cNvSpPr>
            <a:spLocks noGrp="1"/>
          </p:cNvSpPr>
          <p:nvPr>
            <p:ph type="title"/>
          </p:nvPr>
        </p:nvSpPr>
        <p:spPr>
          <a:xfrm>
            <a:off x="457200" y="274637"/>
            <a:ext cx="5334000" cy="1550987"/>
          </a:xfrm>
        </p:spPr>
        <p:txBody>
          <a:bodyPr>
            <a:normAutofit/>
          </a:bodyPr>
          <a:lstStyle/>
          <a:p>
            <a:pPr algn="l"/>
            <a:r>
              <a:rPr lang="en-US" dirty="0"/>
              <a:t>Surgical Techniques: Strip Craniectomy</a:t>
            </a:r>
          </a:p>
        </p:txBody>
      </p:sp>
      <p:sp>
        <p:nvSpPr>
          <p:cNvPr id="3" name="Content Placeholder 2">
            <a:extLst>
              <a:ext uri="{FF2B5EF4-FFF2-40B4-BE49-F238E27FC236}">
                <a16:creationId xmlns:a16="http://schemas.microsoft.com/office/drawing/2014/main" id="{88849165-E5C5-954D-A422-1435901E2368}"/>
              </a:ext>
            </a:extLst>
          </p:cNvPr>
          <p:cNvSpPr>
            <a:spLocks noGrp="1"/>
          </p:cNvSpPr>
          <p:nvPr>
            <p:ph idx="1"/>
          </p:nvPr>
        </p:nvSpPr>
        <p:spPr>
          <a:xfrm>
            <a:off x="457200" y="2057400"/>
            <a:ext cx="8286750" cy="3657600"/>
          </a:xfrm>
        </p:spPr>
        <p:txBody>
          <a:bodyPr>
            <a:normAutofit/>
          </a:bodyPr>
          <a:lstStyle/>
          <a:p>
            <a:pPr marL="296863" indent="-280988">
              <a:buFont typeface="Arial" panose="020B0604020202020204" pitchFamily="34" charset="0"/>
              <a:buChar char="•"/>
            </a:pPr>
            <a:r>
              <a:rPr lang="en-US" altLang="en-US" sz="3400" dirty="0">
                <a:latin typeface="+mj-lt"/>
                <a:ea typeface="ＭＳ Ｐゴシック" panose="020B0600070205080204" pitchFamily="34" charset="-128"/>
              </a:rPr>
              <a:t>Cranial vault split into multiple segments</a:t>
            </a:r>
          </a:p>
          <a:p>
            <a:pPr marL="296863" indent="-280988">
              <a:buFont typeface="Arial" panose="020B0604020202020204" pitchFamily="34" charset="0"/>
              <a:buChar char="•"/>
            </a:pPr>
            <a:r>
              <a:rPr lang="en-US" altLang="en-US" sz="3400" dirty="0">
                <a:latin typeface="+mj-lt"/>
                <a:ea typeface="ＭＳ Ｐゴシック" panose="020B0600070205080204" pitchFamily="34" charset="-128"/>
              </a:rPr>
              <a:t>Allows skull to grow with brain</a:t>
            </a:r>
          </a:p>
          <a:p>
            <a:pPr marL="296863" indent="-280988">
              <a:buFont typeface="Arial" panose="020B0604020202020204" pitchFamily="34" charset="0"/>
              <a:buChar char="•"/>
            </a:pPr>
            <a:r>
              <a:rPr lang="en-US" altLang="en-US" sz="3400" dirty="0">
                <a:latin typeface="+mj-lt"/>
                <a:ea typeface="ＭＳ Ｐゴシック" panose="020B0600070205080204" pitchFamily="34" charset="-128"/>
              </a:rPr>
              <a:t>Requires protective helmet post-op</a:t>
            </a:r>
          </a:p>
          <a:p>
            <a:pPr marL="296863" indent="-280988">
              <a:buFont typeface="Arial" panose="020B0604020202020204" pitchFamily="34" charset="0"/>
              <a:buChar char="•"/>
            </a:pPr>
            <a:r>
              <a:rPr lang="en-US" altLang="en-US" sz="3400" dirty="0">
                <a:latin typeface="+mj-lt"/>
                <a:ea typeface="ＭＳ Ｐゴシック" panose="020B0600070205080204" pitchFamily="34" charset="-128"/>
              </a:rPr>
              <a:t>Used for children less than 6 months old</a:t>
            </a:r>
          </a:p>
          <a:p>
            <a:pPr marL="296863" indent="-280988">
              <a:buFont typeface="Arial" panose="020B0604020202020204" pitchFamily="34" charset="0"/>
              <a:buChar char="•"/>
            </a:pPr>
            <a:r>
              <a:rPr lang="en-US" altLang="en-US" sz="3400" dirty="0">
                <a:latin typeface="+mj-lt"/>
                <a:ea typeface="ＭＳ Ｐゴシック" panose="020B0600070205080204" pitchFamily="34" charset="-128"/>
              </a:rPr>
              <a:t>May be done endoscopically</a:t>
            </a:r>
          </a:p>
          <a:p>
            <a:pPr marL="290513" lvl="1" indent="-276225">
              <a:buFont typeface="Arial" panose="020B0604020202020204" pitchFamily="34" charset="0"/>
              <a:buChar char="•"/>
            </a:pPr>
            <a:endParaRPr lang="en-US" altLang="en-US" sz="2400" dirty="0">
              <a:latin typeface="+mj-lt"/>
              <a:ea typeface="ＭＳ Ｐゴシック" panose="020B0600070205080204" pitchFamily="34" charset="-128"/>
            </a:endParaRPr>
          </a:p>
        </p:txBody>
      </p:sp>
    </p:spTree>
    <p:extLst>
      <p:ext uri="{BB962C8B-B14F-4D97-AF65-F5344CB8AC3E}">
        <p14:creationId xmlns:p14="http://schemas.microsoft.com/office/powerpoint/2010/main" val="2663281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F7046-6E9B-CC45-B280-44EBE1CFB82A}"/>
              </a:ext>
            </a:extLst>
          </p:cNvPr>
          <p:cNvSpPr>
            <a:spLocks noGrp="1"/>
          </p:cNvSpPr>
          <p:nvPr>
            <p:ph type="title"/>
          </p:nvPr>
        </p:nvSpPr>
        <p:spPr>
          <a:xfrm>
            <a:off x="457200" y="425226"/>
            <a:ext cx="8229600" cy="1479773"/>
          </a:xfrm>
        </p:spPr>
        <p:txBody>
          <a:bodyPr>
            <a:normAutofit/>
          </a:bodyPr>
          <a:lstStyle/>
          <a:p>
            <a:pPr algn="l"/>
            <a:r>
              <a:rPr lang="en-US" dirty="0"/>
              <a:t>Surgical Techniques: </a:t>
            </a:r>
            <a:br>
              <a:rPr lang="en-US" dirty="0"/>
            </a:br>
            <a:r>
              <a:rPr lang="en-US" altLang="en-US" dirty="0">
                <a:ea typeface="ＭＳ Ｐゴシック" panose="020B0600070205080204" pitchFamily="34" charset="-128"/>
              </a:rPr>
              <a:t>Spring Assisted Cranioplasty</a:t>
            </a:r>
            <a:endParaRPr lang="en-US" dirty="0"/>
          </a:p>
        </p:txBody>
      </p:sp>
      <p:sp>
        <p:nvSpPr>
          <p:cNvPr id="3" name="Content Placeholder 2">
            <a:extLst>
              <a:ext uri="{FF2B5EF4-FFF2-40B4-BE49-F238E27FC236}">
                <a16:creationId xmlns:a16="http://schemas.microsoft.com/office/drawing/2014/main" id="{88849165-E5C5-954D-A422-1435901E2368}"/>
              </a:ext>
            </a:extLst>
          </p:cNvPr>
          <p:cNvSpPr>
            <a:spLocks noGrp="1"/>
          </p:cNvSpPr>
          <p:nvPr>
            <p:ph idx="1"/>
          </p:nvPr>
        </p:nvSpPr>
        <p:spPr>
          <a:xfrm>
            <a:off x="457200" y="1904999"/>
            <a:ext cx="8229600" cy="3956274"/>
          </a:xfrm>
        </p:spPr>
        <p:txBody>
          <a:bodyPr>
            <a:normAutofit/>
          </a:bodyPr>
          <a:lstStyle/>
          <a:p>
            <a:pPr lvl="1"/>
            <a:endParaRPr lang="en-US" altLang="en-US" sz="800" dirty="0">
              <a:latin typeface="+mj-lt"/>
              <a:ea typeface="ＭＳ Ｐゴシック" panose="020B0600070205080204" pitchFamily="34" charset="-128"/>
            </a:endParaRPr>
          </a:p>
          <a:p>
            <a:pPr marL="296863" indent="-296863">
              <a:buFont typeface="Arial" panose="020B0604020202020204" pitchFamily="34" charset="0"/>
              <a:buChar char="•"/>
            </a:pPr>
            <a:r>
              <a:rPr lang="en-US" altLang="en-US" sz="3200" dirty="0">
                <a:latin typeface="+mj-lt"/>
                <a:ea typeface="ＭＳ Ｐゴシック" panose="020B0600070205080204" pitchFamily="34" charset="-128"/>
              </a:rPr>
              <a:t>Used in infants 4-6 months</a:t>
            </a:r>
          </a:p>
          <a:p>
            <a:pPr marL="296863" indent="-296863">
              <a:buFont typeface="Arial" panose="020B0604020202020204" pitchFamily="34" charset="0"/>
              <a:buChar char="•"/>
            </a:pPr>
            <a:r>
              <a:rPr lang="en-US" altLang="en-US" sz="3200" dirty="0">
                <a:latin typeface="+mj-lt"/>
                <a:ea typeface="ＭＳ Ｐゴシック" panose="020B0600070205080204" pitchFamily="34" charset="-128"/>
              </a:rPr>
              <a:t>Midline osteotomy along sagittal suture: springs placed to increase dimensions</a:t>
            </a:r>
          </a:p>
          <a:p>
            <a:pPr marL="296863" indent="-296863">
              <a:buSzPct val="80000"/>
              <a:buFont typeface="Arial" panose="020B0604020202020204" pitchFamily="34" charset="0"/>
              <a:buChar char="•"/>
            </a:pPr>
            <a:r>
              <a:rPr lang="en-US" altLang="en-US" sz="3200" dirty="0">
                <a:latin typeface="+mj-lt"/>
                <a:ea typeface="ＭＳ Ｐゴシック" panose="020B0600070205080204" pitchFamily="34" charset="-128"/>
              </a:rPr>
              <a:t>Advantages</a:t>
            </a:r>
          </a:p>
          <a:p>
            <a:pPr marL="579438" indent="-290513">
              <a:buSzPct val="80000"/>
              <a:buFont typeface="System Font Regular"/>
              <a:buChar char="-"/>
            </a:pPr>
            <a:r>
              <a:rPr lang="en-US" altLang="en-US" sz="2800" dirty="0">
                <a:latin typeface="+mj-lt"/>
                <a:ea typeface="ＭＳ Ｐゴシック" panose="020B0600070205080204" pitchFamily="34" charset="-128"/>
              </a:rPr>
              <a:t>Lower transfusion requirement</a:t>
            </a:r>
          </a:p>
          <a:p>
            <a:pPr marL="579438" indent="-290513">
              <a:buSzPct val="80000"/>
              <a:buFont typeface="System Font Regular"/>
              <a:buChar char="-"/>
            </a:pPr>
            <a:r>
              <a:rPr lang="en-US" altLang="en-US" sz="2800" dirty="0">
                <a:latin typeface="+mj-lt"/>
                <a:ea typeface="ＭＳ Ｐゴシック" panose="020B0600070205080204" pitchFamily="34" charset="-128"/>
              </a:rPr>
              <a:t>Shorter surgery, faster recovery</a:t>
            </a:r>
          </a:p>
          <a:p>
            <a:pPr marL="290513" lvl="1" indent="-276225">
              <a:buFont typeface="Arial" panose="020B0604020202020204" pitchFamily="34" charset="0"/>
              <a:buChar char="•"/>
            </a:pPr>
            <a:endParaRPr lang="en-US" altLang="en-US" sz="2400" dirty="0">
              <a:latin typeface="+mj-lt"/>
              <a:ea typeface="ＭＳ Ｐゴシック" panose="020B0600070205080204" pitchFamily="34" charset="-128"/>
            </a:endParaRPr>
          </a:p>
        </p:txBody>
      </p:sp>
    </p:spTree>
    <p:extLst>
      <p:ext uri="{BB962C8B-B14F-4D97-AF65-F5344CB8AC3E}">
        <p14:creationId xmlns:p14="http://schemas.microsoft.com/office/powerpoint/2010/main" val="1886665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F7046-6E9B-CC45-B280-44EBE1CFB82A}"/>
              </a:ext>
            </a:extLst>
          </p:cNvPr>
          <p:cNvSpPr>
            <a:spLocks noGrp="1"/>
          </p:cNvSpPr>
          <p:nvPr>
            <p:ph type="title"/>
          </p:nvPr>
        </p:nvSpPr>
        <p:spPr>
          <a:xfrm>
            <a:off x="457200" y="274638"/>
            <a:ext cx="8229600" cy="2316162"/>
          </a:xfrm>
        </p:spPr>
        <p:txBody>
          <a:bodyPr>
            <a:normAutofit fontScale="90000"/>
          </a:bodyPr>
          <a:lstStyle/>
          <a:p>
            <a:pPr algn="l"/>
            <a:r>
              <a:rPr lang="en-US" dirty="0"/>
              <a:t>Surgical Techniques: </a:t>
            </a:r>
            <a:r>
              <a:rPr lang="en-US" altLang="en-US" dirty="0">
                <a:ea typeface="ＭＳ Ｐゴシック" panose="020B0600070205080204" pitchFamily="34" charset="-128"/>
              </a:rPr>
              <a:t>Total Vault Reconstruction, </a:t>
            </a:r>
            <a:r>
              <a:rPr lang="en-US" altLang="en-US" dirty="0" err="1">
                <a:ea typeface="ＭＳ Ｐゴシック" panose="020B0600070205080204" pitchFamily="34" charset="-128"/>
              </a:rPr>
              <a:t>Fronto</a:t>
            </a:r>
            <a:r>
              <a:rPr lang="en-US" altLang="en-US" dirty="0">
                <a:ea typeface="ＭＳ Ｐゴシック" panose="020B0600070205080204" pitchFamily="34" charset="-128"/>
              </a:rPr>
              <a:t>-orbital Remodeling</a:t>
            </a:r>
            <a:br>
              <a:rPr lang="en-US" altLang="en-US" dirty="0">
                <a:ea typeface="ＭＳ Ｐゴシック" panose="020B0600070205080204" pitchFamily="34" charset="-128"/>
              </a:rPr>
            </a:br>
            <a:endParaRPr lang="en-US" dirty="0"/>
          </a:p>
        </p:txBody>
      </p:sp>
      <p:sp>
        <p:nvSpPr>
          <p:cNvPr id="3" name="Content Placeholder 2">
            <a:extLst>
              <a:ext uri="{FF2B5EF4-FFF2-40B4-BE49-F238E27FC236}">
                <a16:creationId xmlns:a16="http://schemas.microsoft.com/office/drawing/2014/main" id="{88849165-E5C5-954D-A422-1435901E2368}"/>
              </a:ext>
            </a:extLst>
          </p:cNvPr>
          <p:cNvSpPr>
            <a:spLocks noGrp="1"/>
          </p:cNvSpPr>
          <p:nvPr>
            <p:ph idx="1"/>
          </p:nvPr>
        </p:nvSpPr>
        <p:spPr>
          <a:xfrm>
            <a:off x="457200" y="2362201"/>
            <a:ext cx="4267200" cy="3810000"/>
          </a:xfrm>
        </p:spPr>
        <p:txBody>
          <a:bodyPr>
            <a:normAutofit/>
          </a:bodyPr>
          <a:lstStyle/>
          <a:p>
            <a:pPr marL="346075" lvl="1" indent="-330200">
              <a:buFont typeface="Arial" panose="020B0604020202020204" pitchFamily="34" charset="0"/>
              <a:buChar char="•"/>
            </a:pPr>
            <a:r>
              <a:rPr lang="en-US" altLang="en-US" sz="2700" dirty="0">
                <a:latin typeface="+mj-lt"/>
                <a:ea typeface="ＭＳ Ｐゴシック" panose="020B0600070205080204" pitchFamily="34" charset="-128"/>
              </a:rPr>
              <a:t>Removal of plates and reconstruction </a:t>
            </a:r>
          </a:p>
          <a:p>
            <a:pPr marL="346075" lvl="1" indent="-330200">
              <a:buFont typeface="Arial" panose="020B0604020202020204" pitchFamily="34" charset="0"/>
              <a:buChar char="•"/>
            </a:pPr>
            <a:r>
              <a:rPr lang="en-US" altLang="en-US" sz="2700" dirty="0">
                <a:latin typeface="+mj-lt"/>
                <a:ea typeface="ＭＳ Ｐゴシック" panose="020B0600070205080204" pitchFamily="34" charset="-128"/>
              </a:rPr>
              <a:t>Longer surgery</a:t>
            </a:r>
          </a:p>
          <a:p>
            <a:pPr marL="346075" lvl="1" indent="-330200">
              <a:buFont typeface="Arial" panose="020B0604020202020204" pitchFamily="34" charset="0"/>
              <a:buChar char="•"/>
            </a:pPr>
            <a:r>
              <a:rPr lang="en-US" altLang="en-US" sz="2700" dirty="0">
                <a:latin typeface="+mj-lt"/>
                <a:ea typeface="ＭＳ Ｐゴシック" panose="020B0600070205080204" pitchFamily="34" charset="-128"/>
              </a:rPr>
              <a:t>Higher blood loss</a:t>
            </a:r>
          </a:p>
          <a:p>
            <a:pPr marL="346075" lvl="1" indent="-330200">
              <a:buFont typeface="Arial" panose="020B0604020202020204" pitchFamily="34" charset="0"/>
              <a:buChar char="•"/>
            </a:pPr>
            <a:r>
              <a:rPr lang="en-US" altLang="en-US" sz="2700" dirty="0">
                <a:latin typeface="+mj-lt"/>
                <a:ea typeface="ＭＳ Ｐゴシック" panose="020B0600070205080204" pitchFamily="34" charset="-128"/>
              </a:rPr>
              <a:t>Specific procedures include: </a:t>
            </a:r>
          </a:p>
          <a:p>
            <a:pPr marL="579438" lvl="2" indent="-233363">
              <a:buFont typeface="System Font Regular"/>
              <a:buChar char="-"/>
            </a:pPr>
            <a:r>
              <a:rPr lang="en-US" altLang="en-US" dirty="0">
                <a:latin typeface="+mj-lt"/>
                <a:ea typeface="ＭＳ Ｐゴシック" panose="020B0600070205080204" pitchFamily="34" charset="-128"/>
              </a:rPr>
              <a:t>Frontal advancement</a:t>
            </a:r>
          </a:p>
          <a:p>
            <a:pPr marL="579438" lvl="2" indent="-233363">
              <a:buFont typeface="System Font Regular"/>
              <a:buChar char="-"/>
            </a:pPr>
            <a:r>
              <a:rPr lang="en-US" altLang="en-US" dirty="0">
                <a:latin typeface="+mj-lt"/>
                <a:ea typeface="ＭＳ Ｐゴシック" panose="020B0600070205080204" pitchFamily="34" charset="-128"/>
              </a:rPr>
              <a:t>Posterior vault expansion</a:t>
            </a:r>
          </a:p>
          <a:p>
            <a:pPr marL="290513" lvl="1" indent="-276225">
              <a:buFont typeface="Arial" panose="020B0604020202020204" pitchFamily="34" charset="0"/>
              <a:buChar char="•"/>
            </a:pPr>
            <a:endParaRPr lang="en-US" altLang="en-US" sz="2400" dirty="0">
              <a:latin typeface="+mj-lt"/>
              <a:ea typeface="ＭＳ Ｐゴシック" panose="020B0600070205080204" pitchFamily="34" charset="-128"/>
            </a:endParaRPr>
          </a:p>
        </p:txBody>
      </p:sp>
      <p:pic>
        <p:nvPicPr>
          <p:cNvPr id="5" name="Picture 4">
            <a:extLst>
              <a:ext uri="{FF2B5EF4-FFF2-40B4-BE49-F238E27FC236}">
                <a16:creationId xmlns:a16="http://schemas.microsoft.com/office/drawing/2014/main" id="{FF468E30-6BAE-6F40-9E50-4F3C493688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5202" y="2362200"/>
            <a:ext cx="3712028" cy="3505199"/>
          </a:xfrm>
          <a:prstGeom prst="rect">
            <a:avLst/>
          </a:prstGeom>
        </p:spPr>
      </p:pic>
    </p:spTree>
    <p:extLst>
      <p:ext uri="{BB962C8B-B14F-4D97-AF65-F5344CB8AC3E}">
        <p14:creationId xmlns:p14="http://schemas.microsoft.com/office/powerpoint/2010/main" val="2695440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15BA-BBCB-3242-98A4-5ED1AC1432E0}"/>
              </a:ext>
            </a:extLst>
          </p:cNvPr>
          <p:cNvSpPr>
            <a:spLocks noGrp="1"/>
          </p:cNvSpPr>
          <p:nvPr>
            <p:ph type="title"/>
          </p:nvPr>
        </p:nvSpPr>
        <p:spPr/>
        <p:txBody>
          <a:bodyPr/>
          <a:lstStyle/>
          <a:p>
            <a:pPr algn="l"/>
            <a:r>
              <a:rPr lang="en-US" dirty="0"/>
              <a:t>Preoperative Considerations</a:t>
            </a:r>
          </a:p>
        </p:txBody>
      </p:sp>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p:txBody>
          <a:bodyPr>
            <a:normAutofit fontScale="92500" lnSpcReduction="20000"/>
          </a:bodyPr>
          <a:lstStyle/>
          <a:p>
            <a:r>
              <a:rPr lang="en-US" sz="2800" dirty="0">
                <a:latin typeface="+mj-lt"/>
              </a:rPr>
              <a:t>Most patients with non-syndromic craniosynostosis are otherwise healthy</a:t>
            </a:r>
            <a:endParaRPr lang="en-US" sz="800" dirty="0">
              <a:latin typeface="+mj-lt"/>
            </a:endParaRPr>
          </a:p>
          <a:p>
            <a:r>
              <a:rPr lang="en-US" sz="2800" dirty="0">
                <a:latin typeface="+mj-lt"/>
              </a:rPr>
              <a:t>Preoperative testing for these and all other patients should generally include a complete blood count and specimen for type and screen/type and cross</a:t>
            </a:r>
            <a:endParaRPr lang="en-US" sz="1000" dirty="0">
              <a:latin typeface="+mj-lt"/>
            </a:endParaRPr>
          </a:p>
          <a:p>
            <a:r>
              <a:rPr lang="en-US" sz="2800" dirty="0">
                <a:latin typeface="+mj-lt"/>
              </a:rPr>
              <a:t>Coagulation profile routinely performed at some centers</a:t>
            </a:r>
            <a:endParaRPr lang="en-US" sz="800" dirty="0">
              <a:latin typeface="+mj-lt"/>
            </a:endParaRPr>
          </a:p>
          <a:p>
            <a:r>
              <a:rPr lang="en-US" sz="2800" dirty="0">
                <a:latin typeface="+mj-lt"/>
              </a:rPr>
              <a:t>Syndromic craniosynostosis may be associated with midface hypoplasia or retrusion resulting in OSA and other perioperative airway considerations</a:t>
            </a:r>
          </a:p>
          <a:p>
            <a:r>
              <a:rPr lang="en-US" sz="2800" dirty="0">
                <a:latin typeface="+mj-lt"/>
              </a:rPr>
              <a:t>Use preoperative sedatives with caution in the setting of severe obstructive disease</a:t>
            </a:r>
          </a:p>
          <a:p>
            <a:endParaRPr lang="en-US" sz="900" dirty="0">
              <a:latin typeface="+mj-lt"/>
            </a:endParaRPr>
          </a:p>
        </p:txBody>
      </p:sp>
    </p:spTree>
    <p:extLst>
      <p:ext uri="{BB962C8B-B14F-4D97-AF65-F5344CB8AC3E}">
        <p14:creationId xmlns:p14="http://schemas.microsoft.com/office/powerpoint/2010/main" val="4245782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15BA-BBCB-3242-98A4-5ED1AC1432E0}"/>
              </a:ext>
            </a:extLst>
          </p:cNvPr>
          <p:cNvSpPr>
            <a:spLocks noGrp="1"/>
          </p:cNvSpPr>
          <p:nvPr>
            <p:ph type="title"/>
          </p:nvPr>
        </p:nvSpPr>
        <p:spPr>
          <a:xfrm>
            <a:off x="628650" y="152400"/>
            <a:ext cx="7886700" cy="1325563"/>
          </a:xfrm>
        </p:spPr>
        <p:txBody>
          <a:bodyPr>
            <a:normAutofit/>
          </a:bodyPr>
          <a:lstStyle/>
          <a:p>
            <a:pPr algn="l"/>
            <a:r>
              <a:rPr lang="en-US" dirty="0"/>
              <a:t>Preoperative Considerations </a:t>
            </a:r>
            <a:endParaRPr lang="en-US" dirty="0">
              <a:latin typeface="+mj-lt"/>
            </a:endParaRPr>
          </a:p>
        </p:txBody>
      </p:sp>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628650" y="1524000"/>
            <a:ext cx="7886700" cy="4351338"/>
          </a:xfrm>
        </p:spPr>
        <p:txBody>
          <a:bodyPr>
            <a:normAutofit/>
          </a:bodyPr>
          <a:lstStyle/>
          <a:p>
            <a:r>
              <a:rPr lang="en-US" sz="2800" dirty="0">
                <a:latin typeface="+mj-lt"/>
              </a:rPr>
              <a:t>In severe cases, patients may present for surgery with a tracheostomy, or one may be placed intraoperatively prior to the surgical procedure</a:t>
            </a:r>
            <a:endParaRPr lang="en-US" sz="800" dirty="0">
              <a:latin typeface="+mj-lt"/>
            </a:endParaRPr>
          </a:p>
          <a:p>
            <a:r>
              <a:rPr lang="en-US" sz="2800" dirty="0">
                <a:latin typeface="+mj-lt"/>
              </a:rPr>
              <a:t>Further evaluation may be necessary in the setting of syndromic craniosynostosis and associated congenital cardiac disease</a:t>
            </a:r>
          </a:p>
          <a:p>
            <a:r>
              <a:rPr lang="en-US" sz="2800" dirty="0">
                <a:latin typeface="+mj-lt"/>
              </a:rPr>
              <a:t>Induction usually performed via inhalational technique; consider IV induction in the setting of intracranial hypertension</a:t>
            </a:r>
          </a:p>
          <a:p>
            <a:endParaRPr lang="en-US" sz="1000" dirty="0">
              <a:latin typeface="+mj-lt"/>
            </a:endParaRPr>
          </a:p>
        </p:txBody>
      </p:sp>
    </p:spTree>
    <p:extLst>
      <p:ext uri="{BB962C8B-B14F-4D97-AF65-F5344CB8AC3E}">
        <p14:creationId xmlns:p14="http://schemas.microsoft.com/office/powerpoint/2010/main" val="1900337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15BA-BBCB-3242-98A4-5ED1AC1432E0}"/>
              </a:ext>
            </a:extLst>
          </p:cNvPr>
          <p:cNvSpPr>
            <a:spLocks noGrp="1"/>
          </p:cNvSpPr>
          <p:nvPr>
            <p:ph type="title"/>
          </p:nvPr>
        </p:nvSpPr>
        <p:spPr>
          <a:xfrm>
            <a:off x="609599" y="228600"/>
            <a:ext cx="7920037" cy="1158875"/>
          </a:xfrm>
        </p:spPr>
        <p:txBody>
          <a:bodyPr>
            <a:normAutofit/>
          </a:bodyPr>
          <a:lstStyle/>
          <a:p>
            <a:pPr algn="l"/>
            <a:r>
              <a:rPr lang="en-US" dirty="0"/>
              <a:t>Airway Management</a:t>
            </a:r>
          </a:p>
        </p:txBody>
      </p:sp>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609599" y="1447800"/>
            <a:ext cx="8134351" cy="4351338"/>
          </a:xfrm>
        </p:spPr>
        <p:txBody>
          <a:bodyPr>
            <a:normAutofit fontScale="85000" lnSpcReduction="10000"/>
          </a:bodyPr>
          <a:lstStyle/>
          <a:p>
            <a:endParaRPr lang="en-US" sz="800" dirty="0">
              <a:latin typeface="+mj-lt"/>
            </a:endParaRPr>
          </a:p>
          <a:p>
            <a:pPr marL="346075" indent="-330200">
              <a:buFont typeface="Arial" panose="020B0604020202020204" pitchFamily="34" charset="0"/>
              <a:buChar char="•"/>
            </a:pPr>
            <a:r>
              <a:rPr lang="en-US" sz="3000" dirty="0">
                <a:latin typeface="+mj-lt"/>
              </a:rPr>
              <a:t>Obtaining facemask seal may be difficult</a:t>
            </a:r>
            <a:endParaRPr lang="en-US" sz="800" dirty="0">
              <a:latin typeface="+mj-lt"/>
            </a:endParaRPr>
          </a:p>
          <a:p>
            <a:pPr marL="346075" indent="-330200">
              <a:buFont typeface="Arial" panose="020B0604020202020204" pitchFamily="34" charset="0"/>
              <a:buChar char="•"/>
            </a:pPr>
            <a:r>
              <a:rPr lang="en-US" sz="3000" dirty="0">
                <a:latin typeface="+mj-lt"/>
              </a:rPr>
              <a:t>Endotracheal tube may be oral or nasal</a:t>
            </a:r>
          </a:p>
          <a:p>
            <a:pPr marL="346075" indent="-330200">
              <a:buFont typeface="Arial" panose="020B0604020202020204" pitchFamily="34" charset="0"/>
              <a:buChar char="•"/>
            </a:pPr>
            <a:r>
              <a:rPr lang="en-US" sz="3000" dirty="0">
                <a:latin typeface="+mj-lt"/>
              </a:rPr>
              <a:t>Secure endotracheal tube carefully </a:t>
            </a:r>
          </a:p>
          <a:p>
            <a:pPr marL="346075" indent="-330200">
              <a:buFont typeface="Arial" panose="020B0604020202020204" pitchFamily="34" charset="0"/>
              <a:buChar char="•"/>
            </a:pPr>
            <a:r>
              <a:rPr lang="en-US" sz="3000" dirty="0">
                <a:latin typeface="+mj-lt"/>
              </a:rPr>
              <a:t>Verify endotracheal tube position in both flexed, extended and rotated head positions with auscultation or fiberoptic bronchoscope</a:t>
            </a:r>
          </a:p>
          <a:p>
            <a:pPr marL="346075" indent="-330200">
              <a:buFont typeface="Arial" panose="020B0604020202020204" pitchFamily="34" charset="0"/>
              <a:buChar char="•"/>
            </a:pPr>
            <a:r>
              <a:rPr lang="en-US" sz="3000" dirty="0">
                <a:latin typeface="+mj-lt"/>
              </a:rPr>
              <a:t>It is critical to have various forms of emergency airway management equipment available and techniques discussed should the preoperative evaluation suggest any possibility of a difficult intubation</a:t>
            </a:r>
          </a:p>
        </p:txBody>
      </p:sp>
    </p:spTree>
    <p:extLst>
      <p:ext uri="{BB962C8B-B14F-4D97-AF65-F5344CB8AC3E}">
        <p14:creationId xmlns:p14="http://schemas.microsoft.com/office/powerpoint/2010/main" val="1050710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15BA-BBCB-3242-98A4-5ED1AC1432E0}"/>
              </a:ext>
            </a:extLst>
          </p:cNvPr>
          <p:cNvSpPr>
            <a:spLocks noGrp="1"/>
          </p:cNvSpPr>
          <p:nvPr>
            <p:ph type="title"/>
          </p:nvPr>
        </p:nvSpPr>
        <p:spPr>
          <a:xfrm>
            <a:off x="304800" y="304800"/>
            <a:ext cx="8210550" cy="1020763"/>
          </a:xfrm>
        </p:spPr>
        <p:txBody>
          <a:bodyPr>
            <a:normAutofit/>
          </a:bodyPr>
          <a:lstStyle/>
          <a:p>
            <a:pPr algn="l"/>
            <a:r>
              <a:rPr lang="en-US" sz="4800" dirty="0">
                <a:latin typeface="+mn-lt"/>
              </a:rPr>
              <a:t>Blood Management</a:t>
            </a:r>
          </a:p>
        </p:txBody>
      </p:sp>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304800" y="1325563"/>
            <a:ext cx="8210550" cy="4846637"/>
          </a:xfrm>
        </p:spPr>
        <p:txBody>
          <a:bodyPr>
            <a:normAutofit lnSpcReduction="10000"/>
          </a:bodyPr>
          <a:lstStyle/>
          <a:p>
            <a:endParaRPr lang="en-US" sz="800" dirty="0">
              <a:latin typeface="+mj-lt"/>
            </a:endParaRPr>
          </a:p>
          <a:p>
            <a:pPr marL="346075" indent="-280988">
              <a:buFont typeface="Arial" panose="020B0604020202020204" pitchFamily="34" charset="0"/>
              <a:buChar char="•"/>
            </a:pPr>
            <a:r>
              <a:rPr lang="en-US" sz="2800" dirty="0">
                <a:latin typeface="+mj-lt"/>
              </a:rPr>
              <a:t>Significant and often unrecognized blood loss.</a:t>
            </a:r>
            <a:r>
              <a:rPr lang="en-US" sz="2800" baseline="30000" dirty="0">
                <a:latin typeface="+mj-lt"/>
              </a:rPr>
              <a:t>4</a:t>
            </a:r>
            <a:endParaRPr lang="en-US" sz="2800" dirty="0">
              <a:latin typeface="+mj-lt"/>
            </a:endParaRPr>
          </a:p>
          <a:p>
            <a:pPr marL="346075" indent="-280988">
              <a:buFont typeface="Arial" panose="020B0604020202020204" pitchFamily="34" charset="0"/>
              <a:buChar char="•"/>
            </a:pPr>
            <a:r>
              <a:rPr lang="en-US" sz="2800" dirty="0">
                <a:latin typeface="+mj-lt"/>
              </a:rPr>
              <a:t>Large bore intravenous access required (at least 22-20G preferred in infants)</a:t>
            </a:r>
          </a:p>
          <a:p>
            <a:pPr marL="346075" indent="-280988">
              <a:buFont typeface="Arial" panose="020B0604020202020204" pitchFamily="34" charset="0"/>
              <a:buChar char="•"/>
            </a:pPr>
            <a:r>
              <a:rPr lang="en-US" sz="2800" dirty="0">
                <a:latin typeface="+mj-lt"/>
              </a:rPr>
              <a:t>Antifibrinolytic infusion: TXA </a:t>
            </a:r>
          </a:p>
          <a:p>
            <a:pPr marL="346075" indent="-280988">
              <a:buFont typeface="Arial" panose="020B0604020202020204" pitchFamily="34" charset="0"/>
              <a:buChar char="•"/>
            </a:pPr>
            <a:r>
              <a:rPr lang="en-US" sz="2800" dirty="0">
                <a:latin typeface="+mj-lt"/>
              </a:rPr>
              <a:t>Invasive arterial catheter useful during open procedures</a:t>
            </a:r>
          </a:p>
          <a:p>
            <a:pPr marL="346075" indent="-280988">
              <a:buFont typeface="Arial" panose="020B0604020202020204" pitchFamily="34" charset="0"/>
              <a:buChar char="•"/>
            </a:pPr>
            <a:r>
              <a:rPr lang="en-US" sz="2800" dirty="0">
                <a:latin typeface="+mj-lt"/>
              </a:rPr>
              <a:t>Central venous access usually not required unless peripheral access difficult</a:t>
            </a:r>
          </a:p>
          <a:p>
            <a:pPr marL="346075" indent="-280988">
              <a:buFont typeface="Arial" panose="020B0604020202020204" pitchFamily="34" charset="0"/>
              <a:buChar char="•"/>
            </a:pPr>
            <a:r>
              <a:rPr lang="en-US" sz="2800" dirty="0">
                <a:latin typeface="+mj-lt"/>
              </a:rPr>
              <a:t>Urinary catheter required for urine output monitoring</a:t>
            </a:r>
          </a:p>
        </p:txBody>
      </p:sp>
    </p:spTree>
    <p:extLst>
      <p:ext uri="{BB962C8B-B14F-4D97-AF65-F5344CB8AC3E}">
        <p14:creationId xmlns:p14="http://schemas.microsoft.com/office/powerpoint/2010/main" val="2771078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422910" y="1486947"/>
            <a:ext cx="8210550" cy="4351338"/>
          </a:xfrm>
        </p:spPr>
        <p:txBody>
          <a:bodyPr>
            <a:normAutofit fontScale="92500" lnSpcReduction="10000"/>
          </a:bodyPr>
          <a:lstStyle/>
          <a:p>
            <a:endParaRPr lang="en-US" sz="800" dirty="0">
              <a:latin typeface="+mj-lt"/>
            </a:endParaRPr>
          </a:p>
          <a:p>
            <a:pPr marL="346075" indent="-280988">
              <a:buFont typeface="Arial" panose="020B0604020202020204" pitchFamily="34" charset="0"/>
              <a:buChar char="•"/>
            </a:pPr>
            <a:r>
              <a:rPr lang="en-US" sz="2600" dirty="0">
                <a:latin typeface="+mj-lt"/>
              </a:rPr>
              <a:t>Transfuse </a:t>
            </a:r>
            <a:r>
              <a:rPr lang="en-US" sz="2600" dirty="0" err="1">
                <a:latin typeface="+mj-lt"/>
              </a:rPr>
              <a:t>pRBCs</a:t>
            </a:r>
            <a:r>
              <a:rPr lang="en-US" sz="2600" dirty="0">
                <a:latin typeface="+mj-lt"/>
              </a:rPr>
              <a:t> by following hemoglobin and hematocrit; low MAPs may indicate need for transfusion</a:t>
            </a:r>
          </a:p>
          <a:p>
            <a:pPr marL="692150" indent="-296863" defTabSz="803275">
              <a:buFont typeface="Wingdings" panose="05000000000000000000" pitchFamily="2" charset="2"/>
              <a:buChar char="Ø"/>
            </a:pPr>
            <a:endParaRPr lang="en-US" sz="400" dirty="0">
              <a:latin typeface="+mj-lt"/>
            </a:endParaRPr>
          </a:p>
          <a:p>
            <a:pPr marL="346075" indent="-280988">
              <a:buFont typeface="Arial" panose="020B0604020202020204" pitchFamily="34" charset="0"/>
              <a:buChar char="•"/>
            </a:pPr>
            <a:r>
              <a:rPr lang="en-US" sz="2600" dirty="0">
                <a:latin typeface="+mj-lt"/>
              </a:rPr>
              <a:t>Administer FFP in a 1:1 ratio with pRBCs</a:t>
            </a:r>
            <a:r>
              <a:rPr lang="en-US" sz="2400" baseline="30000" dirty="0">
                <a:latin typeface="+mj-lt"/>
              </a:rPr>
              <a:t>5</a:t>
            </a:r>
          </a:p>
          <a:p>
            <a:pPr marL="346075" indent="-280988">
              <a:buFont typeface="Arial" panose="020B0604020202020204" pitchFamily="34" charset="0"/>
              <a:buChar char="•"/>
            </a:pPr>
            <a:endParaRPr lang="en-US" sz="400" baseline="30000" dirty="0">
              <a:latin typeface="+mj-lt"/>
            </a:endParaRPr>
          </a:p>
          <a:p>
            <a:pPr marL="346075" indent="-280988">
              <a:buFont typeface="Arial" panose="020B0604020202020204" pitchFamily="34" charset="0"/>
              <a:buChar char="•"/>
            </a:pPr>
            <a:r>
              <a:rPr lang="en-US" sz="2600" dirty="0">
                <a:latin typeface="+mj-lt"/>
              </a:rPr>
              <a:t>Albumin use may result in increased transfusion requirements and coagulation abnormalities</a:t>
            </a:r>
          </a:p>
          <a:p>
            <a:pPr marL="346075" indent="-280988">
              <a:buFont typeface="Arial" panose="020B0604020202020204" pitchFamily="34" charset="0"/>
              <a:buChar char="•"/>
            </a:pPr>
            <a:endParaRPr lang="en-US" sz="400" dirty="0">
              <a:latin typeface="+mj-lt"/>
            </a:endParaRPr>
          </a:p>
          <a:p>
            <a:pPr marL="346075" indent="-280988">
              <a:buFont typeface="Arial" panose="020B0604020202020204" pitchFamily="34" charset="0"/>
              <a:buChar char="•"/>
            </a:pPr>
            <a:r>
              <a:rPr lang="en-US" sz="2600" dirty="0">
                <a:latin typeface="+mj-lt"/>
              </a:rPr>
              <a:t>Check arterial blood gases at least every hour, more frequently if bleeding is severe, and monitor glucose, electrolytes.</a:t>
            </a:r>
          </a:p>
          <a:p>
            <a:pPr marL="346075" indent="-280988">
              <a:buFont typeface="Arial" panose="020B0604020202020204" pitchFamily="34" charset="0"/>
              <a:buChar char="•"/>
            </a:pPr>
            <a:endParaRPr lang="en-US" sz="500" dirty="0">
              <a:latin typeface="+mj-lt"/>
            </a:endParaRPr>
          </a:p>
          <a:p>
            <a:pPr marL="346075" indent="-280988">
              <a:buFont typeface="Arial" panose="020B0604020202020204" pitchFamily="34" charset="0"/>
              <a:buChar char="•"/>
            </a:pPr>
            <a:r>
              <a:rPr lang="en-US" sz="2600" dirty="0">
                <a:latin typeface="+mj-lt"/>
              </a:rPr>
              <a:t>If available, pulse pressure variation can guide fluid therapy (values above ~12% suggest fluid responsiveness)</a:t>
            </a:r>
          </a:p>
          <a:p>
            <a:pPr marL="346075" indent="-280988">
              <a:buFont typeface="Arial" panose="020B0604020202020204" pitchFamily="34" charset="0"/>
              <a:buChar char="•"/>
            </a:pPr>
            <a:endParaRPr lang="en-US" sz="2600" dirty="0">
              <a:latin typeface="+mj-lt"/>
            </a:endParaRPr>
          </a:p>
        </p:txBody>
      </p:sp>
      <p:sp>
        <p:nvSpPr>
          <p:cNvPr id="4" name="Title 1">
            <a:extLst>
              <a:ext uri="{FF2B5EF4-FFF2-40B4-BE49-F238E27FC236}">
                <a16:creationId xmlns:a16="http://schemas.microsoft.com/office/drawing/2014/main" id="{410015BA-BBCB-3242-98A4-5ED1AC1432E0}"/>
              </a:ext>
            </a:extLst>
          </p:cNvPr>
          <p:cNvSpPr txBox="1">
            <a:spLocks/>
          </p:cNvSpPr>
          <p:nvPr/>
        </p:nvSpPr>
        <p:spPr>
          <a:xfrm>
            <a:off x="422910" y="167480"/>
            <a:ext cx="821055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r>
              <a:rPr lang="en-US" dirty="0"/>
              <a:t>Blood Management (</a:t>
            </a:r>
            <a:r>
              <a:rPr lang="en-US" dirty="0" err="1"/>
              <a:t>con’t</a:t>
            </a:r>
            <a:r>
              <a:rPr lang="en-US" dirty="0"/>
              <a:t>)</a:t>
            </a:r>
          </a:p>
        </p:txBody>
      </p:sp>
    </p:spTree>
    <p:extLst>
      <p:ext uri="{BB962C8B-B14F-4D97-AF65-F5344CB8AC3E}">
        <p14:creationId xmlns:p14="http://schemas.microsoft.com/office/powerpoint/2010/main" val="2844773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331573" y="1371600"/>
            <a:ext cx="8336177" cy="4572000"/>
          </a:xfrm>
        </p:spPr>
        <p:txBody>
          <a:bodyPr>
            <a:normAutofit/>
          </a:bodyPr>
          <a:lstStyle/>
          <a:p>
            <a:pPr marL="0" indent="0">
              <a:buNone/>
            </a:pPr>
            <a:r>
              <a:rPr lang="en-US" dirty="0">
                <a:latin typeface="+mj-lt"/>
              </a:rPr>
              <a:t>Intraoperative strategies to minimize blood loss</a:t>
            </a:r>
            <a:r>
              <a:rPr lang="en-US" baseline="30000" dirty="0">
                <a:latin typeface="+mj-lt"/>
              </a:rPr>
              <a:t>6</a:t>
            </a:r>
            <a:endParaRPr lang="en-US" dirty="0">
              <a:latin typeface="+mj-lt"/>
            </a:endParaRPr>
          </a:p>
          <a:p>
            <a:endParaRPr lang="en-US" sz="800" dirty="0">
              <a:latin typeface="+mj-lt"/>
            </a:endParaRPr>
          </a:p>
          <a:p>
            <a:pPr marL="346075" indent="-280988">
              <a:buFont typeface="Arial" panose="020B0604020202020204" pitchFamily="34" charset="0"/>
              <a:buChar char="•"/>
            </a:pPr>
            <a:r>
              <a:rPr lang="en-US" sz="2800" dirty="0">
                <a:latin typeface="+mj-lt"/>
              </a:rPr>
              <a:t>Maintain </a:t>
            </a:r>
            <a:r>
              <a:rPr lang="en-US" sz="2800" dirty="0" err="1">
                <a:latin typeface="+mj-lt"/>
              </a:rPr>
              <a:t>normothermia</a:t>
            </a:r>
            <a:endParaRPr lang="en-US" sz="2800" dirty="0">
              <a:latin typeface="+mj-lt"/>
            </a:endParaRPr>
          </a:p>
          <a:p>
            <a:pPr marL="346075" indent="-280988">
              <a:buFont typeface="Arial" panose="020B0604020202020204" pitchFamily="34" charset="0"/>
              <a:buChar char="•"/>
            </a:pPr>
            <a:r>
              <a:rPr lang="en-US" sz="2800" dirty="0">
                <a:latin typeface="+mj-lt"/>
              </a:rPr>
              <a:t>Intraoperative cell salvage (CS)</a:t>
            </a:r>
          </a:p>
          <a:p>
            <a:pPr marL="346075" indent="-280988">
              <a:buFont typeface="Arial" panose="020B0604020202020204" pitchFamily="34" charset="0"/>
              <a:buChar char="•"/>
            </a:pPr>
            <a:r>
              <a:rPr lang="en-US" sz="2800" dirty="0">
                <a:latin typeface="+mj-lt"/>
              </a:rPr>
              <a:t>Acute </a:t>
            </a:r>
            <a:r>
              <a:rPr lang="en-US" sz="2800" dirty="0" err="1">
                <a:latin typeface="+mj-lt"/>
              </a:rPr>
              <a:t>normovolemic</a:t>
            </a:r>
            <a:r>
              <a:rPr lang="en-US" sz="2800" dirty="0">
                <a:latin typeface="+mj-lt"/>
              </a:rPr>
              <a:t> </a:t>
            </a:r>
            <a:r>
              <a:rPr lang="en-US" sz="2800" dirty="0" err="1">
                <a:latin typeface="+mj-lt"/>
              </a:rPr>
              <a:t>hemodilution</a:t>
            </a:r>
            <a:r>
              <a:rPr lang="en-US" sz="2800" dirty="0">
                <a:latin typeface="+mj-lt"/>
              </a:rPr>
              <a:t> (ANH)</a:t>
            </a:r>
          </a:p>
          <a:p>
            <a:pPr marL="346075" indent="-280988">
              <a:buFont typeface="Arial" panose="020B0604020202020204" pitchFamily="34" charset="0"/>
              <a:buChar char="•"/>
            </a:pPr>
            <a:r>
              <a:rPr lang="en-US" sz="2800" dirty="0">
                <a:latin typeface="+mj-lt"/>
              </a:rPr>
              <a:t>Fibrin sealants</a:t>
            </a:r>
          </a:p>
          <a:p>
            <a:pPr marL="346075" indent="-280988">
              <a:buFont typeface="Arial" panose="020B0604020202020204" pitchFamily="34" charset="0"/>
              <a:buChar char="•"/>
            </a:pPr>
            <a:r>
              <a:rPr lang="en-US" sz="2800" dirty="0" err="1">
                <a:latin typeface="+mj-lt"/>
              </a:rPr>
              <a:t>Antifibrinolytics:Tranexamic</a:t>
            </a:r>
            <a:r>
              <a:rPr lang="en-US" sz="2800" dirty="0">
                <a:latin typeface="+mj-lt"/>
              </a:rPr>
              <a:t> acid (TXA) 10 mg/kg bolus followed by continuous infusion of 5 mg/kg/hr</a:t>
            </a:r>
            <a:r>
              <a:rPr lang="en-US" sz="2800" baseline="30000" dirty="0">
                <a:latin typeface="+mj-lt"/>
              </a:rPr>
              <a:t>7</a:t>
            </a:r>
            <a:endParaRPr lang="en-US" sz="2800" dirty="0">
              <a:latin typeface="+mj-lt"/>
            </a:endParaRPr>
          </a:p>
        </p:txBody>
      </p:sp>
      <p:sp>
        <p:nvSpPr>
          <p:cNvPr id="4" name="Title 1">
            <a:extLst>
              <a:ext uri="{FF2B5EF4-FFF2-40B4-BE49-F238E27FC236}">
                <a16:creationId xmlns:a16="http://schemas.microsoft.com/office/drawing/2014/main" id="{410015BA-BBCB-3242-98A4-5ED1AC1432E0}"/>
              </a:ext>
            </a:extLst>
          </p:cNvPr>
          <p:cNvSpPr txBox="1">
            <a:spLocks/>
          </p:cNvSpPr>
          <p:nvPr/>
        </p:nvSpPr>
        <p:spPr>
          <a:xfrm>
            <a:off x="331573" y="228600"/>
            <a:ext cx="8210550" cy="1096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r>
              <a:rPr lang="en-US" dirty="0"/>
              <a:t>Blood Management (</a:t>
            </a:r>
            <a:r>
              <a:rPr lang="en-US" dirty="0" err="1"/>
              <a:t>con’t</a:t>
            </a:r>
            <a:r>
              <a:rPr lang="en-US" dirty="0"/>
              <a:t>)</a:t>
            </a:r>
          </a:p>
        </p:txBody>
      </p:sp>
    </p:spTree>
    <p:extLst>
      <p:ext uri="{BB962C8B-B14F-4D97-AF65-F5344CB8AC3E}">
        <p14:creationId xmlns:p14="http://schemas.microsoft.com/office/powerpoint/2010/main" val="3942396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331573" y="1630363"/>
            <a:ext cx="8336177" cy="4351338"/>
          </a:xfrm>
        </p:spPr>
        <p:txBody>
          <a:bodyPr>
            <a:normAutofit/>
          </a:bodyPr>
          <a:lstStyle/>
          <a:p>
            <a:pPr marL="0" indent="0">
              <a:buNone/>
            </a:pPr>
            <a:r>
              <a:rPr lang="en-US" sz="3600" dirty="0">
                <a:latin typeface="+mj-lt"/>
              </a:rPr>
              <a:t>Transfusion related concerns:</a:t>
            </a:r>
          </a:p>
          <a:p>
            <a:endParaRPr lang="en-US" sz="800" dirty="0">
              <a:latin typeface="+mj-lt"/>
            </a:endParaRPr>
          </a:p>
          <a:p>
            <a:pPr marL="346075" indent="-280988">
              <a:buFont typeface="Arial" panose="020B0604020202020204" pitchFamily="34" charset="0"/>
              <a:buChar char="•"/>
            </a:pPr>
            <a:r>
              <a:rPr lang="en-US" sz="2800" dirty="0"/>
              <a:t>Allergic/febrile/</a:t>
            </a:r>
            <a:r>
              <a:rPr lang="en-US" sz="2800" dirty="0" err="1"/>
              <a:t>hypersenitivity</a:t>
            </a:r>
            <a:r>
              <a:rPr lang="en-US" sz="2800" dirty="0"/>
              <a:t> reactions</a:t>
            </a:r>
          </a:p>
          <a:p>
            <a:pPr marL="346075" indent="-280988">
              <a:buFont typeface="Arial" panose="020B0604020202020204" pitchFamily="34" charset="0"/>
              <a:buChar char="•"/>
            </a:pPr>
            <a:r>
              <a:rPr lang="en-US" sz="2800" dirty="0"/>
              <a:t>Metabolic/electrolyte derangements (hypocalcemia, hyperkalemia in the setting of massive transfusion)</a:t>
            </a:r>
          </a:p>
          <a:p>
            <a:pPr marL="346075" indent="-280988">
              <a:buFont typeface="Arial" panose="020B0604020202020204" pitchFamily="34" charset="0"/>
              <a:buChar char="•"/>
            </a:pPr>
            <a:r>
              <a:rPr lang="en-US" sz="2800" dirty="0"/>
              <a:t>Transfusion-associated Lung Injury (TRALI)</a:t>
            </a:r>
          </a:p>
          <a:p>
            <a:pPr marL="346075" indent="-280988">
              <a:buFont typeface="Arial" panose="020B0604020202020204" pitchFamily="34" charset="0"/>
              <a:buChar char="•"/>
            </a:pPr>
            <a:r>
              <a:rPr lang="en-US" sz="2800" dirty="0"/>
              <a:t>Transfusion-associated circulatory overload (TACO)</a:t>
            </a:r>
            <a:r>
              <a:rPr lang="en-US" sz="2800" baseline="30000" dirty="0"/>
              <a:t> 8</a:t>
            </a:r>
            <a:endParaRPr lang="en-US" sz="2800" dirty="0"/>
          </a:p>
        </p:txBody>
      </p:sp>
      <p:sp>
        <p:nvSpPr>
          <p:cNvPr id="4" name="Title 1">
            <a:extLst>
              <a:ext uri="{FF2B5EF4-FFF2-40B4-BE49-F238E27FC236}">
                <a16:creationId xmlns:a16="http://schemas.microsoft.com/office/drawing/2014/main" id="{410015BA-BBCB-3242-98A4-5ED1AC1432E0}"/>
              </a:ext>
            </a:extLst>
          </p:cNvPr>
          <p:cNvSpPr txBox="1">
            <a:spLocks/>
          </p:cNvSpPr>
          <p:nvPr/>
        </p:nvSpPr>
        <p:spPr>
          <a:xfrm>
            <a:off x="331573" y="304800"/>
            <a:ext cx="8210550" cy="1096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r>
              <a:rPr lang="en-US" dirty="0"/>
              <a:t>Blood Management (</a:t>
            </a:r>
            <a:r>
              <a:rPr lang="en-US" dirty="0" err="1"/>
              <a:t>con’t</a:t>
            </a:r>
            <a:r>
              <a:rPr lang="en-US" dirty="0"/>
              <a:t>)</a:t>
            </a:r>
          </a:p>
        </p:txBody>
      </p:sp>
    </p:spTree>
    <p:extLst>
      <p:ext uri="{BB962C8B-B14F-4D97-AF65-F5344CB8AC3E}">
        <p14:creationId xmlns:p14="http://schemas.microsoft.com/office/powerpoint/2010/main" val="1512484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15BA-BBCB-3242-98A4-5ED1AC1432E0}"/>
              </a:ext>
            </a:extLst>
          </p:cNvPr>
          <p:cNvSpPr>
            <a:spLocks noGrp="1"/>
          </p:cNvSpPr>
          <p:nvPr>
            <p:ph type="title"/>
          </p:nvPr>
        </p:nvSpPr>
        <p:spPr>
          <a:xfrm>
            <a:off x="381000" y="304800"/>
            <a:ext cx="8134350" cy="1325563"/>
          </a:xfrm>
        </p:spPr>
        <p:txBody>
          <a:bodyPr>
            <a:normAutofit/>
          </a:bodyPr>
          <a:lstStyle/>
          <a:p>
            <a:pPr algn="l"/>
            <a:r>
              <a:rPr lang="en-US" sz="4000" dirty="0"/>
              <a:t>Positioning and Temperature Management</a:t>
            </a:r>
          </a:p>
        </p:txBody>
      </p:sp>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381000" y="1752600"/>
            <a:ext cx="8210550" cy="3813175"/>
          </a:xfrm>
        </p:spPr>
        <p:txBody>
          <a:bodyPr>
            <a:normAutofit fontScale="92500" lnSpcReduction="20000"/>
          </a:bodyPr>
          <a:lstStyle/>
          <a:p>
            <a:pPr marL="0" indent="0">
              <a:buNone/>
            </a:pPr>
            <a:endParaRPr lang="en-US" sz="800" dirty="0">
              <a:latin typeface="+mj-lt"/>
            </a:endParaRPr>
          </a:p>
          <a:p>
            <a:pPr marL="346075" indent="-280988">
              <a:buFont typeface="Arial" panose="020B0604020202020204" pitchFamily="34" charset="0"/>
              <a:buChar char="•"/>
            </a:pPr>
            <a:r>
              <a:rPr lang="en-US" sz="2600" dirty="0">
                <a:latin typeface="+mj-lt"/>
              </a:rPr>
              <a:t>Patient may be supine (coronal, metopic sutures), prone or modified prone (sagittal, lambdoid sutures)</a:t>
            </a:r>
          </a:p>
          <a:p>
            <a:pPr marL="346075" indent="-280988">
              <a:buFont typeface="Arial" panose="020B0604020202020204" pitchFamily="34" charset="0"/>
              <a:buChar char="•"/>
            </a:pPr>
            <a:r>
              <a:rPr lang="en-US" sz="2600" dirty="0">
                <a:latin typeface="+mj-lt"/>
              </a:rPr>
              <a:t>Proper padding of joints, peripheral nerves, and head is critical</a:t>
            </a:r>
          </a:p>
          <a:p>
            <a:pPr marL="346075" indent="-280988">
              <a:buFont typeface="Arial" panose="020B0604020202020204" pitchFamily="34" charset="0"/>
              <a:buChar char="•"/>
            </a:pPr>
            <a:r>
              <a:rPr lang="en-US" sz="2600" dirty="0">
                <a:latin typeface="+mj-lt"/>
              </a:rPr>
              <a:t>Eye care provided by transparent film dressing or corneal shields placed by surgeon superior to eye tape only</a:t>
            </a:r>
          </a:p>
          <a:p>
            <a:pPr marL="346075" indent="-280988">
              <a:buFont typeface="Arial" panose="020B0604020202020204" pitchFamily="34" charset="0"/>
              <a:buChar char="•"/>
            </a:pPr>
            <a:r>
              <a:rPr lang="en-US" sz="2600" dirty="0">
                <a:latin typeface="+mj-lt"/>
              </a:rPr>
              <a:t>Patients with midface hypoplasia or proptosis will require extra care to ensure eyes are adequately protected</a:t>
            </a:r>
          </a:p>
          <a:p>
            <a:pPr marL="346075" indent="-280988">
              <a:buFont typeface="Arial" panose="020B0604020202020204" pitchFamily="34" charset="0"/>
              <a:buChar char="•"/>
            </a:pPr>
            <a:r>
              <a:rPr lang="en-US" sz="2600" dirty="0">
                <a:latin typeface="+mj-lt"/>
              </a:rPr>
              <a:t>Long operations with wide tissue exposure will require measures such as forced-air warming, blankets, warmed fluids to maintain temperature homeostasis</a:t>
            </a:r>
          </a:p>
        </p:txBody>
      </p:sp>
    </p:spTree>
    <p:extLst>
      <p:ext uri="{BB962C8B-B14F-4D97-AF65-F5344CB8AC3E}">
        <p14:creationId xmlns:p14="http://schemas.microsoft.com/office/powerpoint/2010/main" val="2605976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Screen Shot 2020-01-03 at 11.52.42 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38201"/>
            <a:ext cx="4419600" cy="2592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MG_513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3100720"/>
            <a:ext cx="3887325" cy="2919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772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15BA-BBCB-3242-98A4-5ED1AC1432E0}"/>
              </a:ext>
            </a:extLst>
          </p:cNvPr>
          <p:cNvSpPr>
            <a:spLocks noGrp="1"/>
          </p:cNvSpPr>
          <p:nvPr>
            <p:ph type="title"/>
          </p:nvPr>
        </p:nvSpPr>
        <p:spPr>
          <a:xfrm>
            <a:off x="409575" y="228600"/>
            <a:ext cx="8134350" cy="914400"/>
          </a:xfrm>
        </p:spPr>
        <p:txBody>
          <a:bodyPr>
            <a:normAutofit/>
          </a:bodyPr>
          <a:lstStyle/>
          <a:p>
            <a:pPr algn="l"/>
            <a:r>
              <a:rPr lang="en-US" sz="4200" dirty="0"/>
              <a:t>Venous Air Embolism (VAE)</a:t>
            </a:r>
          </a:p>
        </p:txBody>
      </p:sp>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533400" y="1066800"/>
            <a:ext cx="7886700" cy="4800600"/>
          </a:xfrm>
        </p:spPr>
        <p:txBody>
          <a:bodyPr>
            <a:normAutofit fontScale="62500" lnSpcReduction="20000"/>
          </a:bodyPr>
          <a:lstStyle/>
          <a:p>
            <a:pPr marL="0" indent="0">
              <a:buNone/>
            </a:pPr>
            <a:r>
              <a:rPr lang="en-US" altLang="en-US" sz="4400" b="1" dirty="0">
                <a:latin typeface="+mj-lt"/>
                <a:ea typeface="ＭＳ Ｐゴシック" panose="020B0600070205080204" pitchFamily="34" charset="-128"/>
              </a:rPr>
              <a:t>Causes:</a:t>
            </a:r>
          </a:p>
          <a:p>
            <a:pPr marL="344488" indent="-327025">
              <a:buSzPct val="80000"/>
            </a:pPr>
            <a:r>
              <a:rPr lang="en-US" altLang="en-US" dirty="0">
                <a:latin typeface="+mj-lt"/>
                <a:ea typeface="ＭＳ Ｐゴシック" panose="020B0600070205080204" pitchFamily="34" charset="-128"/>
              </a:rPr>
              <a:t>Surgical field above heart with open sinusoids</a:t>
            </a:r>
          </a:p>
          <a:p>
            <a:pPr marL="344488" indent="-327025">
              <a:buSzPct val="80000"/>
            </a:pPr>
            <a:r>
              <a:rPr lang="en-US" altLang="en-US" dirty="0">
                <a:latin typeface="+mj-lt"/>
                <a:ea typeface="ＭＳ Ｐゴシック" panose="020B0600070205080204" pitchFamily="34" charset="-128"/>
              </a:rPr>
              <a:t>CVP decreased due to hypovolemia (bleeding) – air entrained due to pressure gradient formed between the surgical site and the right atrium</a:t>
            </a:r>
          </a:p>
          <a:p>
            <a:pPr marL="519113" indent="-284163">
              <a:buSzPct val="80000"/>
              <a:buFont typeface="Wingdings" panose="05000000000000000000" pitchFamily="2" charset="2"/>
              <a:buChar char="Ø"/>
            </a:pPr>
            <a:endParaRPr lang="en-US" altLang="en-US" sz="1500" dirty="0">
              <a:latin typeface="+mj-lt"/>
              <a:ea typeface="ＭＳ Ｐゴシック" panose="020B0600070205080204" pitchFamily="34" charset="-128"/>
            </a:endParaRPr>
          </a:p>
          <a:p>
            <a:pPr marL="0" indent="0">
              <a:buNone/>
            </a:pPr>
            <a:r>
              <a:rPr lang="en-US" altLang="en-US" sz="4400" b="1" dirty="0">
                <a:latin typeface="+mj-lt"/>
                <a:ea typeface="ＭＳ Ｐゴシック" panose="020B0600070205080204" pitchFamily="34" charset="-128"/>
              </a:rPr>
              <a:t>Prevention:</a:t>
            </a:r>
          </a:p>
          <a:p>
            <a:pPr marL="344488" indent="-327025">
              <a:buSzPct val="80000"/>
            </a:pPr>
            <a:r>
              <a:rPr lang="en-US" altLang="en-US" dirty="0">
                <a:latin typeface="+mj-lt"/>
                <a:ea typeface="ＭＳ Ｐゴシック" panose="020B0600070205080204" pitchFamily="34" charset="-128"/>
              </a:rPr>
              <a:t>Surgeon should apply bone wax to open edges of bone</a:t>
            </a:r>
          </a:p>
          <a:p>
            <a:pPr marL="344488" indent="-327025">
              <a:buSzPct val="80000"/>
            </a:pPr>
            <a:r>
              <a:rPr lang="en-US" altLang="en-US" dirty="0">
                <a:latin typeface="+mj-lt"/>
                <a:ea typeface="ＭＳ Ｐゴシック" panose="020B0600070205080204" pitchFamily="34" charset="-128"/>
              </a:rPr>
              <a:t>Limit reverse Trendelenburg positioning, but remember that </a:t>
            </a:r>
            <a:r>
              <a:rPr lang="en-US" altLang="en-US" dirty="0">
                <a:ea typeface="ＭＳ Ｐゴシック" panose="020B0600070205080204" pitchFamily="34" charset="-128"/>
              </a:rPr>
              <a:t>even when supine, children may be at risk due to their larger heads</a:t>
            </a:r>
          </a:p>
          <a:p>
            <a:pPr marL="457200" indent="-222250">
              <a:buSzPct val="80000"/>
              <a:buFont typeface="Wingdings" panose="05000000000000000000" pitchFamily="2" charset="2"/>
              <a:buChar char="Ø"/>
            </a:pPr>
            <a:endParaRPr lang="en-US" altLang="en-US" sz="1500" dirty="0">
              <a:latin typeface="+mj-lt"/>
              <a:ea typeface="ＭＳ Ｐゴシック" panose="020B0600070205080204" pitchFamily="34" charset="-128"/>
            </a:endParaRPr>
          </a:p>
          <a:p>
            <a:pPr marL="0" indent="0">
              <a:buNone/>
            </a:pPr>
            <a:r>
              <a:rPr lang="en-US" altLang="en-US" sz="4400" b="1" dirty="0">
                <a:latin typeface="+mj-lt"/>
                <a:ea typeface="ＭＳ Ｐゴシック" panose="020B0600070205080204" pitchFamily="34" charset="-128"/>
              </a:rPr>
              <a:t>Diagnosis:</a:t>
            </a:r>
          </a:p>
          <a:p>
            <a:pPr>
              <a:buSzPct val="80000"/>
            </a:pPr>
            <a:r>
              <a:rPr lang="en-US" altLang="en-US" dirty="0">
                <a:latin typeface="+mj-lt"/>
                <a:ea typeface="ＭＳ Ｐゴシック" panose="020B0600070205080204" pitchFamily="34" charset="-128"/>
              </a:rPr>
              <a:t>A precordial doppler may assist in early detection, but use not routine</a:t>
            </a:r>
            <a:r>
              <a:rPr lang="en-US" altLang="en-US" baseline="30000" dirty="0">
                <a:latin typeface="+mj-lt"/>
                <a:ea typeface="ＭＳ Ｐゴシック" panose="020B0600070205080204" pitchFamily="34" charset="-128"/>
              </a:rPr>
              <a:t>9</a:t>
            </a:r>
            <a:endParaRPr lang="en-US" altLang="en-US" dirty="0">
              <a:latin typeface="+mj-lt"/>
              <a:ea typeface="ＭＳ Ｐゴシック" panose="020B0600070205080204" pitchFamily="34" charset="-128"/>
            </a:endParaRPr>
          </a:p>
          <a:p>
            <a:pPr>
              <a:buSzPct val="80000"/>
            </a:pPr>
            <a:r>
              <a:rPr lang="en-US" altLang="en-US" dirty="0">
                <a:latin typeface="+mj-lt"/>
                <a:ea typeface="ＭＳ Ｐゴシック" panose="020B0600070205080204" pitchFamily="34" charset="-128"/>
              </a:rPr>
              <a:t>Hemodynamically significant VAEs rare (resulting from RV outflow obstruction), and may be heralded by hypoxemia, hypotension, decreased or absent end-tidal CO</a:t>
            </a:r>
            <a:r>
              <a:rPr lang="en-US" altLang="en-US" baseline="-25000" dirty="0">
                <a:latin typeface="+mj-lt"/>
                <a:ea typeface="ＭＳ Ｐゴシック" panose="020B0600070205080204" pitchFamily="34" charset="-128"/>
              </a:rPr>
              <a:t>2</a:t>
            </a:r>
            <a:r>
              <a:rPr lang="en-US" altLang="en-US" dirty="0">
                <a:latin typeface="+mj-lt"/>
                <a:ea typeface="ＭＳ Ｐゴシック" panose="020B0600070205080204" pitchFamily="34" charset="-128"/>
              </a:rPr>
              <a:t>, cardiac arrest in extreme cases)</a:t>
            </a:r>
          </a:p>
        </p:txBody>
      </p:sp>
    </p:spTree>
    <p:extLst>
      <p:ext uri="{BB962C8B-B14F-4D97-AF65-F5344CB8AC3E}">
        <p14:creationId xmlns:p14="http://schemas.microsoft.com/office/powerpoint/2010/main" val="4204624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10015BA-BBCB-3242-98A4-5ED1AC1432E0}"/>
              </a:ext>
            </a:extLst>
          </p:cNvPr>
          <p:cNvSpPr>
            <a:spLocks noGrp="1"/>
          </p:cNvSpPr>
          <p:nvPr>
            <p:ph type="title"/>
          </p:nvPr>
        </p:nvSpPr>
        <p:spPr>
          <a:xfrm>
            <a:off x="381000" y="304800"/>
            <a:ext cx="8134350" cy="914400"/>
          </a:xfrm>
        </p:spPr>
        <p:txBody>
          <a:bodyPr>
            <a:normAutofit/>
          </a:bodyPr>
          <a:lstStyle/>
          <a:p>
            <a:pPr algn="l"/>
            <a:r>
              <a:rPr lang="en-US" sz="4200" dirty="0"/>
              <a:t>Venous Air Embolism: Treatment</a:t>
            </a:r>
          </a:p>
        </p:txBody>
      </p:sp>
      <p:sp>
        <p:nvSpPr>
          <p:cNvPr id="3" name="Content Placeholder 2">
            <a:extLst>
              <a:ext uri="{FF2B5EF4-FFF2-40B4-BE49-F238E27FC236}">
                <a16:creationId xmlns:a16="http://schemas.microsoft.com/office/drawing/2014/main" id="{09E7FFAB-3ED8-1E42-8FBD-9A2EED45B8C3}"/>
              </a:ext>
            </a:extLst>
          </p:cNvPr>
          <p:cNvSpPr>
            <a:spLocks noGrp="1"/>
          </p:cNvSpPr>
          <p:nvPr>
            <p:ph idx="1"/>
          </p:nvPr>
        </p:nvSpPr>
        <p:spPr>
          <a:xfrm>
            <a:off x="381000" y="1371600"/>
            <a:ext cx="8134350" cy="4459288"/>
          </a:xfrm>
        </p:spPr>
        <p:txBody>
          <a:bodyPr>
            <a:normAutofit lnSpcReduction="10000"/>
          </a:bodyPr>
          <a:lstStyle/>
          <a:p>
            <a:pPr marL="344488" indent="-327025"/>
            <a:r>
              <a:rPr lang="en-US" altLang="en-US" dirty="0">
                <a:latin typeface="+mj-lt"/>
                <a:ea typeface="ＭＳ Ｐゴシック" panose="020B0600070205080204" pitchFamily="34" charset="-128"/>
              </a:rPr>
              <a:t>Notify surgeon to flood surgical field</a:t>
            </a:r>
          </a:p>
          <a:p>
            <a:pPr marL="344488" indent="-327025"/>
            <a:r>
              <a:rPr lang="en-US" altLang="en-US" dirty="0">
                <a:latin typeface="+mj-lt"/>
                <a:ea typeface="ＭＳ Ｐゴシック" panose="020B0600070205080204" pitchFamily="34" charset="-128"/>
              </a:rPr>
              <a:t>Lower surgical field relative to heart</a:t>
            </a:r>
          </a:p>
          <a:p>
            <a:pPr marL="344488" indent="-327025"/>
            <a:r>
              <a:rPr lang="en-US" altLang="en-US" dirty="0">
                <a:latin typeface="+mj-lt"/>
                <a:ea typeface="ＭＳ Ｐゴシック" panose="020B0600070205080204" pitchFamily="34" charset="-128"/>
              </a:rPr>
              <a:t>Increase central venous pressure with crystalloid,  colloids, blood products as indicated</a:t>
            </a:r>
          </a:p>
          <a:p>
            <a:pPr marL="344488" indent="-327025"/>
            <a:r>
              <a:rPr lang="en-US" altLang="en-US" dirty="0">
                <a:latin typeface="+mj-lt"/>
                <a:ea typeface="ＭＳ Ｐゴシック" panose="020B0600070205080204" pitchFamily="34" charset="-128"/>
              </a:rPr>
              <a:t>IV epinephrine may be necessary in the setting of  hypotension</a:t>
            </a:r>
          </a:p>
          <a:p>
            <a:pPr marL="344488" indent="-327025"/>
            <a:r>
              <a:rPr lang="en-US" altLang="en-US" dirty="0">
                <a:latin typeface="+mj-lt"/>
                <a:ea typeface="ＭＳ Ｐゴシック" panose="020B0600070205080204" pitchFamily="34" charset="-128"/>
              </a:rPr>
              <a:t>Aspirate air from central venous catheter if placed</a:t>
            </a:r>
          </a:p>
          <a:p>
            <a:pPr lvl="1">
              <a:buFont typeface="Wingdings" pitchFamily="2" charset="2"/>
              <a:buChar char="Ø"/>
            </a:pPr>
            <a:endParaRPr lang="en-US" altLang="en-US" dirty="0">
              <a:latin typeface="+mj-lt"/>
              <a:ea typeface="ＭＳ Ｐゴシック" panose="020B0600070205080204" pitchFamily="34" charset="-128"/>
            </a:endParaRPr>
          </a:p>
        </p:txBody>
      </p:sp>
    </p:spTree>
    <p:extLst>
      <p:ext uri="{BB962C8B-B14F-4D97-AF65-F5344CB8AC3E}">
        <p14:creationId xmlns:p14="http://schemas.microsoft.com/office/powerpoint/2010/main" val="887269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C618D-74A3-704A-96EB-076F579F016D}"/>
              </a:ext>
            </a:extLst>
          </p:cNvPr>
          <p:cNvSpPr>
            <a:spLocks noGrp="1"/>
          </p:cNvSpPr>
          <p:nvPr>
            <p:ph type="title"/>
          </p:nvPr>
        </p:nvSpPr>
        <p:spPr>
          <a:xfrm>
            <a:off x="457200" y="76200"/>
            <a:ext cx="8058150" cy="1325563"/>
          </a:xfrm>
        </p:spPr>
        <p:txBody>
          <a:bodyPr/>
          <a:lstStyle/>
          <a:p>
            <a:pPr algn="l"/>
            <a:r>
              <a:rPr lang="en-US" dirty="0"/>
              <a:t>Postoperative Considerations</a:t>
            </a:r>
          </a:p>
        </p:txBody>
      </p:sp>
      <p:sp>
        <p:nvSpPr>
          <p:cNvPr id="3" name="Content Placeholder 2">
            <a:extLst>
              <a:ext uri="{FF2B5EF4-FFF2-40B4-BE49-F238E27FC236}">
                <a16:creationId xmlns:a16="http://schemas.microsoft.com/office/drawing/2014/main" id="{3C2AC2F1-457B-024D-88F4-9780BFE9AD44}"/>
              </a:ext>
            </a:extLst>
          </p:cNvPr>
          <p:cNvSpPr>
            <a:spLocks noGrp="1"/>
          </p:cNvSpPr>
          <p:nvPr>
            <p:ph idx="1"/>
          </p:nvPr>
        </p:nvSpPr>
        <p:spPr>
          <a:xfrm>
            <a:off x="457200" y="1401763"/>
            <a:ext cx="8094726" cy="4351338"/>
          </a:xfrm>
        </p:spPr>
        <p:txBody>
          <a:bodyPr>
            <a:noAutofit/>
          </a:bodyPr>
          <a:lstStyle/>
          <a:p>
            <a:pPr marL="288925" lvl="1" indent="-271463">
              <a:buFont typeface="Arial" panose="020B0604020202020204" pitchFamily="34" charset="0"/>
              <a:buChar char="•"/>
            </a:pPr>
            <a:r>
              <a:rPr lang="en-US" altLang="en-US" sz="2400" dirty="0">
                <a:latin typeface="+mj-lt"/>
                <a:ea typeface="ＭＳ Ｐゴシック" panose="020B0600070205080204" pitchFamily="34" charset="-128"/>
              </a:rPr>
              <a:t>Most patients extubated at the end of surgery (consider delaying </a:t>
            </a:r>
            <a:r>
              <a:rPr lang="en-US" altLang="en-US" sz="2400" dirty="0" err="1">
                <a:latin typeface="+mj-lt"/>
                <a:ea typeface="ＭＳ Ｐゴシック" panose="020B0600070205080204" pitchFamily="34" charset="-128"/>
              </a:rPr>
              <a:t>extubation</a:t>
            </a:r>
            <a:r>
              <a:rPr lang="en-US" altLang="en-US" sz="2400" dirty="0">
                <a:latin typeface="+mj-lt"/>
                <a:ea typeface="ＭＳ Ｐゴシック" panose="020B0600070205080204" pitchFamily="34" charset="-128"/>
              </a:rPr>
              <a:t> after prolonged procedures, massive transfusion, prone positioning, preoperative OSA or airway concerns)</a:t>
            </a:r>
            <a:r>
              <a:rPr lang="en-US" altLang="en-US" sz="2400" baseline="30000" dirty="0">
                <a:latin typeface="+mj-lt"/>
                <a:ea typeface="ＭＳ Ｐゴシック" panose="020B0600070205080204" pitchFamily="34" charset="-128"/>
              </a:rPr>
              <a:t>10</a:t>
            </a:r>
            <a:endParaRPr lang="en-US" altLang="en-US" sz="2400" dirty="0">
              <a:latin typeface="+mj-lt"/>
              <a:ea typeface="ＭＳ Ｐゴシック" panose="020B0600070205080204" pitchFamily="34" charset="-128"/>
            </a:endParaRPr>
          </a:p>
          <a:p>
            <a:pPr marL="288925" lvl="2" indent="-271463"/>
            <a:r>
              <a:rPr lang="en-US" altLang="en-US" dirty="0">
                <a:latin typeface="+mj-lt"/>
                <a:ea typeface="ＭＳ Ｐゴシック" panose="020B0600070205080204" pitchFamily="34" charset="-128"/>
              </a:rPr>
              <a:t>Analgesia best achieved with combination of acetaminophen and IV opioids </a:t>
            </a:r>
          </a:p>
          <a:p>
            <a:pPr marL="288925" lvl="2" indent="-271463"/>
            <a:r>
              <a:rPr lang="en-US" altLang="en-US" dirty="0">
                <a:latin typeface="+mj-lt"/>
                <a:ea typeface="ＭＳ Ｐゴシック" panose="020B0600070205080204" pitchFamily="34" charset="-128"/>
              </a:rPr>
              <a:t>Local infiltration by the surgeon may be utilized to supplement</a:t>
            </a:r>
          </a:p>
          <a:p>
            <a:pPr marL="288925" lvl="1" indent="-271463">
              <a:buFont typeface="Arial" panose="020B0604020202020204" pitchFamily="34" charset="0"/>
              <a:buChar char="•"/>
            </a:pPr>
            <a:r>
              <a:rPr lang="en-US" altLang="en-US" sz="2400" dirty="0">
                <a:latin typeface="+mj-lt"/>
                <a:ea typeface="ＭＳ Ｐゴシック" panose="020B0600070205080204" pitchFamily="34" charset="-128"/>
              </a:rPr>
              <a:t>Monitor for airway obstruction, electrolyte disturbances (hyponatremia), and anemia/coagulation abnormalities from blood loss</a:t>
            </a:r>
            <a:endParaRPr lang="en-US" sz="2400" dirty="0">
              <a:latin typeface="+mj-lt"/>
            </a:endParaRPr>
          </a:p>
        </p:txBody>
      </p:sp>
    </p:spTree>
    <p:extLst>
      <p:ext uri="{BB962C8B-B14F-4D97-AF65-F5344CB8AC3E}">
        <p14:creationId xmlns:p14="http://schemas.microsoft.com/office/powerpoint/2010/main" val="4265637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Conclusions:</a:t>
            </a:r>
          </a:p>
        </p:txBody>
      </p:sp>
      <p:sp>
        <p:nvSpPr>
          <p:cNvPr id="3" name="Content Placeholder 2"/>
          <p:cNvSpPr>
            <a:spLocks noGrp="1"/>
          </p:cNvSpPr>
          <p:nvPr>
            <p:ph idx="1"/>
          </p:nvPr>
        </p:nvSpPr>
        <p:spPr>
          <a:xfrm>
            <a:off x="457200" y="1295400"/>
            <a:ext cx="8058150" cy="4953000"/>
          </a:xfrm>
        </p:spPr>
        <p:txBody>
          <a:bodyPr>
            <a:normAutofit fontScale="92500"/>
          </a:bodyPr>
          <a:lstStyle/>
          <a:p>
            <a:r>
              <a:rPr lang="en-US" sz="2400" dirty="0">
                <a:latin typeface="+mj-lt"/>
              </a:rPr>
              <a:t>Craniosynostosis is the premature fusion of one or more cranial sutures</a:t>
            </a:r>
          </a:p>
          <a:p>
            <a:r>
              <a:rPr lang="en-US" sz="2400" dirty="0">
                <a:latin typeface="+mj-lt"/>
              </a:rPr>
              <a:t>Craniosynostosis can occur in isolation or as part of a large number of associated syndromes</a:t>
            </a:r>
          </a:p>
          <a:p>
            <a:r>
              <a:rPr lang="en-US" sz="2400" dirty="0">
                <a:latin typeface="+mj-lt"/>
              </a:rPr>
              <a:t>Preoperative evaluation should focus on the presence of any comorbidities such as obstructive sleep apnea, congenital heart disease, and the possibility of difficult airway management</a:t>
            </a:r>
          </a:p>
          <a:p>
            <a:r>
              <a:rPr lang="en-US" sz="2400" dirty="0">
                <a:latin typeface="+mj-lt"/>
              </a:rPr>
              <a:t>Major intraoperative concerns include securing the endotracheal tube, significant blood loss, and hemodynamically significant venous air embolism</a:t>
            </a:r>
          </a:p>
          <a:p>
            <a:r>
              <a:rPr lang="en-US" sz="2400" dirty="0">
                <a:latin typeface="+mj-lt"/>
              </a:rPr>
              <a:t>Postoperative concerns include airway obstruction after </a:t>
            </a:r>
            <a:r>
              <a:rPr lang="en-US" sz="2400" dirty="0" err="1">
                <a:latin typeface="+mj-lt"/>
              </a:rPr>
              <a:t>extubation</a:t>
            </a:r>
            <a:r>
              <a:rPr lang="en-US" sz="2400" dirty="0">
                <a:latin typeface="+mj-lt"/>
              </a:rPr>
              <a:t>, electrolyte derangements, and anemia/coagulopathy</a:t>
            </a:r>
          </a:p>
        </p:txBody>
      </p:sp>
    </p:spTree>
    <p:extLst>
      <p:ext uri="{BB962C8B-B14F-4D97-AF65-F5344CB8AC3E}">
        <p14:creationId xmlns:p14="http://schemas.microsoft.com/office/powerpoint/2010/main" val="2146314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0512"/>
            <a:ext cx="7886700" cy="852488"/>
          </a:xfrm>
        </p:spPr>
        <p:txBody>
          <a:bodyPr>
            <a:normAutofit/>
          </a:bodyPr>
          <a:lstStyle/>
          <a:p>
            <a:pPr algn="l"/>
            <a:r>
              <a:rPr lang="en-US" dirty="0"/>
              <a:t>References</a:t>
            </a:r>
          </a:p>
        </p:txBody>
      </p:sp>
      <p:sp>
        <p:nvSpPr>
          <p:cNvPr id="3" name="Content Placeholder 2"/>
          <p:cNvSpPr>
            <a:spLocks noGrp="1"/>
          </p:cNvSpPr>
          <p:nvPr>
            <p:ph idx="1"/>
          </p:nvPr>
        </p:nvSpPr>
        <p:spPr>
          <a:xfrm>
            <a:off x="609600" y="1143000"/>
            <a:ext cx="8229600" cy="3889375"/>
          </a:xfrm>
        </p:spPr>
        <p:txBody>
          <a:bodyPr>
            <a:noAutofit/>
          </a:bodyPr>
          <a:lstStyle/>
          <a:p>
            <a:r>
              <a:rPr lang="en-US" sz="1400" dirty="0"/>
              <a:t>Durham EL, Howie RN, Cray JJ. Gene/environment interactions in craniosynostosis: a brief review. </a:t>
            </a:r>
            <a:r>
              <a:rPr lang="en-US" sz="1400" dirty="0" err="1"/>
              <a:t>Orthod</a:t>
            </a:r>
            <a:r>
              <a:rPr lang="en-US" sz="1400" dirty="0"/>
              <a:t> </a:t>
            </a:r>
            <a:r>
              <a:rPr lang="en-US" sz="1400" dirty="0" err="1"/>
              <a:t>Craniofac</a:t>
            </a:r>
            <a:r>
              <a:rPr lang="en-US" sz="1400" dirty="0"/>
              <a:t> Res. 2017 (20): 8–11</a:t>
            </a:r>
          </a:p>
          <a:p>
            <a:r>
              <a:rPr lang="en-US" sz="1400" dirty="0" err="1"/>
              <a:t>Faberowski</a:t>
            </a:r>
            <a:r>
              <a:rPr lang="en-US" sz="1400" dirty="0"/>
              <a:t> LW, Black S, Mickle JP: Blood loss and transfusion practice in the perioperative management of craniosynostosis repair. </a:t>
            </a:r>
            <a:r>
              <a:rPr lang="en-US" sz="1400" i="1" dirty="0"/>
              <a:t>J </a:t>
            </a:r>
            <a:r>
              <a:rPr lang="en-US" sz="1400" i="1" dirty="0" err="1"/>
              <a:t>Neurosurg</a:t>
            </a:r>
            <a:r>
              <a:rPr lang="en-US" sz="1400" i="1" dirty="0"/>
              <a:t> </a:t>
            </a:r>
            <a:r>
              <a:rPr lang="en-US" sz="1400" i="1" dirty="0" err="1"/>
              <a:t>Anesthesiol</a:t>
            </a:r>
            <a:r>
              <a:rPr lang="en-US" sz="1400" i="1" dirty="0"/>
              <a:t>.</a:t>
            </a:r>
            <a:r>
              <a:rPr lang="en-US" sz="1400" dirty="0"/>
              <a:t> 11:167 1999</a:t>
            </a:r>
          </a:p>
          <a:p>
            <a:r>
              <a:rPr lang="en-US" sz="1400" dirty="0" err="1"/>
              <a:t>Goobie</a:t>
            </a:r>
            <a:r>
              <a:rPr lang="en-US" sz="1400" dirty="0"/>
              <a:t> SM, Meier PM, </a:t>
            </a:r>
            <a:r>
              <a:rPr lang="en-US" sz="1400" dirty="0" err="1"/>
              <a:t>Sethna</a:t>
            </a:r>
            <a:r>
              <a:rPr lang="en-US" sz="1400" dirty="0"/>
              <a:t> NF et al. Population Pharmacokinetics of Tranexamic Acid in Pediatric Patients Undergoing Craniosynostosis Surgery. </a:t>
            </a:r>
            <a:r>
              <a:rPr lang="en-US" sz="1400" i="1" dirty="0" err="1"/>
              <a:t>Clin</a:t>
            </a:r>
            <a:r>
              <a:rPr lang="en-US" sz="1400" i="1" dirty="0"/>
              <a:t> </a:t>
            </a:r>
            <a:r>
              <a:rPr lang="en-US" sz="1400" i="1" dirty="0" err="1"/>
              <a:t>Pharmacokinet</a:t>
            </a:r>
            <a:r>
              <a:rPr lang="en-US" sz="1400" u="sng" dirty="0">
                <a:hlinkClick r:id="rId2"/>
              </a:rPr>
              <a:t>.</a:t>
            </a:r>
            <a:r>
              <a:rPr lang="en-US" sz="1400" dirty="0"/>
              <a:t> 2013 Apr;52(4):267-76</a:t>
            </a:r>
          </a:p>
          <a:p>
            <a:r>
              <a:rPr lang="en-US" sz="1400" dirty="0"/>
              <a:t>Hughes K, Thomas K, Johnson D et al. Anesthesia for surgery related to craniosynostosis. Part 2. </a:t>
            </a:r>
            <a:r>
              <a:rPr lang="en-US" sz="1400" i="1" dirty="0" err="1"/>
              <a:t>Pediatr</a:t>
            </a:r>
            <a:r>
              <a:rPr lang="en-US" sz="1400" i="1" dirty="0"/>
              <a:t> </a:t>
            </a:r>
            <a:r>
              <a:rPr lang="en-US" sz="1400" i="1" dirty="0" err="1"/>
              <a:t>Anesth</a:t>
            </a:r>
            <a:r>
              <a:rPr lang="en-US" sz="1400" dirty="0"/>
              <a:t> 2013(1): 22-7 </a:t>
            </a:r>
          </a:p>
          <a:p>
            <a:r>
              <a:rPr lang="en-US" sz="1400" dirty="0"/>
              <a:t>Pearson A, </a:t>
            </a:r>
            <a:r>
              <a:rPr lang="en-US" sz="1400" dirty="0" err="1"/>
              <a:t>Matava</a:t>
            </a:r>
            <a:r>
              <a:rPr lang="en-US" sz="1400" dirty="0"/>
              <a:t> CT. </a:t>
            </a:r>
            <a:r>
              <a:rPr lang="en-US" sz="1400" dirty="0" err="1"/>
              <a:t>Anaesthetic</a:t>
            </a:r>
            <a:r>
              <a:rPr lang="en-US" sz="1400" dirty="0"/>
              <a:t> management for craniosynostosis repair in children. </a:t>
            </a:r>
            <a:r>
              <a:rPr lang="en-US" sz="1400" i="1" dirty="0"/>
              <a:t>BJA </a:t>
            </a:r>
            <a:r>
              <a:rPr lang="en-US" sz="1400" i="1" dirty="0" err="1"/>
              <a:t>Educ</a:t>
            </a:r>
            <a:r>
              <a:rPr lang="en-US" sz="1400" i="1" dirty="0"/>
              <a:t> 2016;</a:t>
            </a:r>
            <a:r>
              <a:rPr lang="en-US" sz="1400" dirty="0"/>
              <a:t>16(12): 410-416</a:t>
            </a:r>
          </a:p>
          <a:p>
            <a:r>
              <a:rPr lang="en-US" sz="1400" dirty="0" err="1"/>
              <a:t>Stricker</a:t>
            </a:r>
            <a:r>
              <a:rPr lang="en-US" sz="1400" dirty="0"/>
              <a:t> PA, </a:t>
            </a:r>
            <a:r>
              <a:rPr lang="en-US" sz="1400" dirty="0" err="1"/>
              <a:t>Fiadjoe</a:t>
            </a:r>
            <a:r>
              <a:rPr lang="en-US" sz="1400" dirty="0"/>
              <a:t> JE. Anesthesia for Craniofacial Surgery in Infancy. </a:t>
            </a:r>
            <a:r>
              <a:rPr lang="en-US" sz="1400" i="1" dirty="0" err="1"/>
              <a:t>Anesthesiol</a:t>
            </a:r>
            <a:r>
              <a:rPr lang="en-US" sz="1400" i="1" dirty="0"/>
              <a:t> </a:t>
            </a:r>
            <a:r>
              <a:rPr lang="en-US" sz="1400" i="1" dirty="0" err="1"/>
              <a:t>Clin</a:t>
            </a:r>
            <a:r>
              <a:rPr lang="en-US" sz="1400" dirty="0"/>
              <a:t> 2014;32(1): 215-235</a:t>
            </a:r>
          </a:p>
          <a:p>
            <a:r>
              <a:rPr lang="en-US" sz="1400" dirty="0" err="1"/>
              <a:t>Stricker</a:t>
            </a:r>
            <a:r>
              <a:rPr lang="en-US" sz="1400" dirty="0"/>
              <a:t> PA, Shaw TL, </a:t>
            </a:r>
            <a:r>
              <a:rPr lang="en-US" sz="1400" dirty="0" err="1"/>
              <a:t>Desouza</a:t>
            </a:r>
            <a:r>
              <a:rPr lang="en-US" sz="1400" dirty="0"/>
              <a:t> DG et al. Blood loss, replacement, and associated morbidity in infants and children undergoing craniofacial surgery. </a:t>
            </a:r>
            <a:r>
              <a:rPr lang="en-US" sz="1400" i="1" dirty="0" err="1"/>
              <a:t>Pediatr</a:t>
            </a:r>
            <a:r>
              <a:rPr lang="en-US" sz="1400" i="1" dirty="0"/>
              <a:t> </a:t>
            </a:r>
            <a:r>
              <a:rPr lang="en-US" sz="1400" i="1" dirty="0" err="1"/>
              <a:t>Anesth</a:t>
            </a:r>
            <a:r>
              <a:rPr lang="en-US" sz="1400" dirty="0"/>
              <a:t> 2010(20): 150-159</a:t>
            </a:r>
          </a:p>
          <a:p>
            <a:r>
              <a:rPr lang="en-US" sz="1400" dirty="0" err="1"/>
              <a:t>Stricker</a:t>
            </a:r>
            <a:r>
              <a:rPr lang="en-US" sz="1400" dirty="0"/>
              <a:t> PA, </a:t>
            </a:r>
            <a:r>
              <a:rPr lang="en-US" sz="1400" dirty="0" err="1"/>
              <a:t>Goobie</a:t>
            </a:r>
            <a:r>
              <a:rPr lang="en-US" sz="1400" dirty="0"/>
              <a:t> SM, </a:t>
            </a:r>
            <a:r>
              <a:rPr lang="en-US" sz="1400" dirty="0" err="1"/>
              <a:t>Cladis</a:t>
            </a:r>
            <a:r>
              <a:rPr lang="en-US" sz="1400" dirty="0"/>
              <a:t> FP et al. Perioperative Outcomes and Management in Pediatric Complex Cranial Vault Reconstruction: A Multicenter Study from the Pediatric Craniofacial Collaborative Group. </a:t>
            </a:r>
            <a:r>
              <a:rPr lang="en-US" sz="1400" i="1" dirty="0"/>
              <a:t>Anesthesiology</a:t>
            </a:r>
            <a:r>
              <a:rPr lang="en-US" sz="1400" dirty="0"/>
              <a:t> 2017;(126):276-287 </a:t>
            </a:r>
          </a:p>
          <a:p>
            <a:r>
              <a:rPr lang="en-US" sz="1400" dirty="0"/>
              <a:t>Thomas K, Hughes C, Johnson D et al. Anesthesia for surgery related to craniosynostosis. Part 1. </a:t>
            </a:r>
            <a:r>
              <a:rPr lang="en-US" sz="1400" i="1" dirty="0" err="1"/>
              <a:t>Pediatr</a:t>
            </a:r>
            <a:r>
              <a:rPr lang="en-US" sz="1400" i="1" dirty="0"/>
              <a:t> </a:t>
            </a:r>
            <a:r>
              <a:rPr lang="en-US" sz="1400" i="1" dirty="0" err="1"/>
              <a:t>Anesth</a:t>
            </a:r>
            <a:r>
              <a:rPr lang="en-US" sz="1400" dirty="0"/>
              <a:t> 2012(11): 1033-41 </a:t>
            </a:r>
          </a:p>
          <a:p>
            <a:r>
              <a:rPr lang="en-US" sz="1400" dirty="0"/>
              <a:t>White N, </a:t>
            </a:r>
            <a:r>
              <a:rPr lang="en-US" sz="1400" dirty="0" err="1"/>
              <a:t>Bayliss</a:t>
            </a:r>
            <a:r>
              <a:rPr lang="en-US" sz="1400" dirty="0"/>
              <a:t> S, Moore D. Systematic review of interventions for </a:t>
            </a:r>
            <a:r>
              <a:rPr lang="en-US" sz="1400" dirty="0" err="1"/>
              <a:t>minimising</a:t>
            </a:r>
            <a:r>
              <a:rPr lang="en-US" sz="1400" dirty="0"/>
              <a:t> perioperative blood transfusion for surgery in craniosynostosis. </a:t>
            </a:r>
            <a:r>
              <a:rPr lang="en-US" sz="1400" i="1" dirty="0"/>
              <a:t>J Craniofacial </a:t>
            </a:r>
            <a:r>
              <a:rPr lang="en-US" sz="1400" i="1" dirty="0" err="1"/>
              <a:t>Surg</a:t>
            </a:r>
            <a:r>
              <a:rPr lang="en-US" sz="1400" dirty="0"/>
              <a:t>, 25 (2015), pp. 126-136</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2678</TotalTime>
  <Words>3934</Words>
  <Application>Microsoft Macintosh PowerPoint</Application>
  <PresentationFormat>On-screen Show (4:3)</PresentationFormat>
  <Paragraphs>333</Paragraphs>
  <Slides>36</Slides>
  <Notes>25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36</vt:i4>
      </vt:variant>
    </vt:vector>
  </HeadingPairs>
  <TitlesOfParts>
    <vt:vector size="45" baseType="lpstr">
      <vt:lpstr>System Font Regular</vt:lpstr>
      <vt:lpstr>Arial</vt:lpstr>
      <vt:lpstr>Calibri</vt:lpstr>
      <vt:lpstr>Calibri Light</vt:lpstr>
      <vt:lpstr>Wingdings</vt:lpstr>
      <vt:lpstr>SPACIES</vt:lpstr>
      <vt:lpstr>1_SPACIES</vt:lpstr>
      <vt:lpstr>Theme11</vt:lpstr>
      <vt:lpstr>Theme9</vt:lpstr>
      <vt:lpstr>Anesthetic Considerations for Craniosynostosis Repair</vt:lpstr>
      <vt:lpstr>Disclosures</vt:lpstr>
      <vt:lpstr>Learning Objectives:</vt:lpstr>
      <vt:lpstr>Craniosynostosis: Definition</vt:lpstr>
      <vt:lpstr>PowerPoint Presentation</vt:lpstr>
      <vt:lpstr>Classification</vt:lpstr>
      <vt:lpstr>Anatomic Variations</vt:lpstr>
      <vt:lpstr>Pathogenesis</vt:lpstr>
      <vt:lpstr>Pathophysiology, Clinical Features and Complications</vt:lpstr>
      <vt:lpstr>Syndromes Associated with Craniosynostosis</vt:lpstr>
      <vt:lpstr>Apert Syndrome</vt:lpstr>
      <vt:lpstr>Apert Syndrome:  Anesthetic Implications</vt:lpstr>
      <vt:lpstr>Apert Syndrome:  Anesthetic Implications</vt:lpstr>
      <vt:lpstr>Crouzon Syndrome</vt:lpstr>
      <vt:lpstr>Crouzon Syndrome:  Anesthetic Implications</vt:lpstr>
      <vt:lpstr>Pfeiffer Syndrome</vt:lpstr>
      <vt:lpstr>Pfeiffer Syndrome:  Anesthetic Implications</vt:lpstr>
      <vt:lpstr>Craniosynostosis:  Indications for Surgery</vt:lpstr>
      <vt:lpstr>Timing of Surgery</vt:lpstr>
      <vt:lpstr>Surgical Techniques: Strip Craniectomy</vt:lpstr>
      <vt:lpstr>Surgical Techniques:  Spring Assisted Cranioplasty</vt:lpstr>
      <vt:lpstr>Surgical Techniques: Total Vault Reconstruction, Fronto-orbital Remodeling </vt:lpstr>
      <vt:lpstr>Preoperative Considerations</vt:lpstr>
      <vt:lpstr>Preoperative Considerations </vt:lpstr>
      <vt:lpstr>Airway Management</vt:lpstr>
      <vt:lpstr>Blood Management</vt:lpstr>
      <vt:lpstr>PowerPoint Presentation</vt:lpstr>
      <vt:lpstr>PowerPoint Presentation</vt:lpstr>
      <vt:lpstr>PowerPoint Presentation</vt:lpstr>
      <vt:lpstr>Positioning and Temperature Management</vt:lpstr>
      <vt:lpstr>PowerPoint Presentation</vt:lpstr>
      <vt:lpstr>Venous Air Embolism (VAE)</vt:lpstr>
      <vt:lpstr>Venous Air Embolism: Treatment</vt:lpstr>
      <vt:lpstr>Postoperative Considerations</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Anesthetic Considerations for Craniosynostosis Repair</dc:title>
  <dc:creator>demub ckma</dc:creator>
  <cp:lastModifiedBy>Infosino, Andrew</cp:lastModifiedBy>
  <cp:revision>211</cp:revision>
  <dcterms:created xsi:type="dcterms:W3CDTF">2019-06-22T19:08:43Z</dcterms:created>
  <dcterms:modified xsi:type="dcterms:W3CDTF">2021-12-27T16:35:17Z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72812722</vt:i4>
  </property>
  <property fmtid="{D5CDD505-2E9C-101B-9397-08002B2CF9AE}" pid="3" name="_NewReviewCycle">
    <vt:lpwstr/>
  </property>
  <property fmtid="{D5CDD505-2E9C-101B-9397-08002B2CF9AE}" pid="4" name="_EmailSubject">
    <vt:lpwstr/>
  </property>
  <property fmtid="{D5CDD505-2E9C-101B-9397-08002B2CF9AE}" pid="5" name="_AuthorEmail">
    <vt:lpwstr>choisu@musc.edu</vt:lpwstr>
  </property>
  <property fmtid="{D5CDD505-2E9C-101B-9397-08002B2CF9AE}" pid="6" name="_AuthorEmailDisplayName">
    <vt:lpwstr>Choi, Sung-Wook</vt:lpwstr>
  </property>
</Properties>
</file>