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media/image13.jpg" ContentType="image/p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  <p:sldMasterId id="2147483720" r:id="rId3"/>
    <p:sldMasterId id="2147483732" r:id="rId4"/>
  </p:sldMasterIdLst>
  <p:notesMasterIdLst>
    <p:notesMasterId r:id="rId27"/>
  </p:notesMasterIdLst>
  <p:sldIdLst>
    <p:sldId id="258" r:id="rId5"/>
    <p:sldId id="259" r:id="rId6"/>
    <p:sldId id="261" r:id="rId7"/>
    <p:sldId id="262" r:id="rId8"/>
    <p:sldId id="272" r:id="rId9"/>
    <p:sldId id="265" r:id="rId10"/>
    <p:sldId id="266" r:id="rId11"/>
    <p:sldId id="267" r:id="rId12"/>
    <p:sldId id="273" r:id="rId13"/>
    <p:sldId id="274" r:id="rId14"/>
    <p:sldId id="275" r:id="rId15"/>
    <p:sldId id="276" r:id="rId16"/>
    <p:sldId id="268" r:id="rId17"/>
    <p:sldId id="270" r:id="rId18"/>
    <p:sldId id="271" r:id="rId19"/>
    <p:sldId id="269" r:id="rId20"/>
    <p:sldId id="277" r:id="rId21"/>
    <p:sldId id="278" r:id="rId22"/>
    <p:sldId id="279" r:id="rId23"/>
    <p:sldId id="280" r:id="rId24"/>
    <p:sldId id="263" r:id="rId25"/>
    <p:sldId id="264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56A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6"/>
    <p:restoredTop sz="77213"/>
  </p:normalViewPr>
  <p:slideViewPr>
    <p:cSldViewPr>
      <p:cViewPr varScale="1">
        <p:scale>
          <a:sx n="75" d="100"/>
          <a:sy n="75" d="100"/>
        </p:scale>
        <p:origin x="984" y="168"/>
      </p:cViewPr>
      <p:guideLst>
        <p:guide orient="horz" pos="2160"/>
        <p:guide pos="2880"/>
      </p:guideLst>
    </p:cSldViewPr>
  </p:slideViewPr>
  <p:outlineViewPr>
    <p:cViewPr>
      <p:scale>
        <a:sx n="20" d="100"/>
        <a:sy n="2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536452-6C62-8848-9A97-D94D065CB8B9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3FE0EA-C7CE-8E4F-9A9B-927BB3A965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108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FE0EA-C7CE-8E4F-9A9B-927BB3A9655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556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FE0EA-C7CE-8E4F-9A9B-927BB3A9655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8164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FE0EA-C7CE-8E4F-9A9B-927BB3A9655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6494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FE0EA-C7CE-8E4F-9A9B-927BB3A9655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6020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FE0EA-C7CE-8E4F-9A9B-927BB3A9655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4830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FE0EA-C7CE-8E4F-9A9B-927BB3A9655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403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FE0EA-C7CE-8E4F-9A9B-927BB3A9655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7316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96863" indent="-296863"/>
            <a:r>
              <a:rPr lang="en-US" dirty="0"/>
              <a:t>Abrupt onset (within hours) of dysphagia, drooling, and distress</a:t>
            </a:r>
          </a:p>
          <a:p>
            <a:pPr marL="296863" indent="-296863"/>
            <a:r>
              <a:rPr lang="en-US" dirty="0"/>
              <a:t>Sudden onset of high fever</a:t>
            </a:r>
          </a:p>
          <a:p>
            <a:pPr marL="296863" indent="-296863"/>
            <a:r>
              <a:rPr lang="en-US" dirty="0"/>
              <a:t>Severe sore throat</a:t>
            </a:r>
          </a:p>
          <a:p>
            <a:pPr marL="296863" indent="-296863"/>
            <a:r>
              <a:rPr lang="en-US" dirty="0"/>
              <a:t>Stridor</a:t>
            </a:r>
          </a:p>
          <a:p>
            <a:pPr marL="296863" indent="-296863"/>
            <a:r>
              <a:rPr lang="en-US" dirty="0"/>
              <a:t>“Toxic” appearance</a:t>
            </a:r>
          </a:p>
          <a:p>
            <a:pPr marL="296863" indent="-296863"/>
            <a:r>
              <a:rPr lang="en-US" dirty="0"/>
              <a:t>“tripod” posture – trunk leaning</a:t>
            </a:r>
            <a:r>
              <a:rPr lang="en-US" baseline="0" dirty="0"/>
              <a:t> forward, hyperextended neck, chin forward</a:t>
            </a:r>
          </a:p>
          <a:p>
            <a:pPr marL="296863" indent="-296863"/>
            <a:endParaRPr lang="en-US" baseline="0" dirty="0"/>
          </a:p>
          <a:p>
            <a:pPr marL="296863" indent="-296863"/>
            <a:r>
              <a:rPr lang="en-US" baseline="0" dirty="0"/>
              <a:t>Does NOT have hoarseness, cough</a:t>
            </a:r>
          </a:p>
          <a:p>
            <a:pPr marL="296863" indent="-296863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FE0EA-C7CE-8E4F-9A9B-927BB3A9655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1687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FE0EA-C7CE-8E4F-9A9B-927BB3A9655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5289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FE0EA-C7CE-8E4F-9A9B-927BB3A9655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3237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FE0EA-C7CE-8E4F-9A9B-927BB3A9655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7474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FE0EA-C7CE-8E4F-9A9B-927BB3A9655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1767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FE0EA-C7CE-8E4F-9A9B-927BB3A9655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7012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3FE0EA-C7CE-8E4F-9A9B-927BB3A9655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707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6.tiff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png"/><Relationship Id="rId4" Type="http://schemas.openxmlformats.org/officeDocument/2006/relationships/image" Target="../media/image6.tiff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tif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tif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tiff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tiff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tiff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tif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tiff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tiff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tiff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1424" y="1122363"/>
            <a:ext cx="4219576" cy="16208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1424" y="3112008"/>
            <a:ext cx="4192076" cy="103454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2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157162"/>
            <a:ext cx="3733800" cy="37089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4"/>
          <p:cNvSpPr/>
          <p:nvPr userDrawn="1"/>
        </p:nvSpPr>
        <p:spPr>
          <a:xfrm flipV="1">
            <a:off x="0" y="3048000"/>
            <a:ext cx="9144000" cy="3810000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883" r="8327"/>
          <a:stretch/>
        </p:blipFill>
        <p:spPr>
          <a:xfrm>
            <a:off x="4572000" y="4953000"/>
            <a:ext cx="3368163" cy="160020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EEAAAC0-098B-8944-82B1-2E95FAEA1DD5}"/>
              </a:ext>
            </a:extLst>
          </p:cNvPr>
          <p:cNvSpPr txBox="1"/>
          <p:nvPr userDrawn="1"/>
        </p:nvSpPr>
        <p:spPr>
          <a:xfrm>
            <a:off x="4800600" y="6172201"/>
            <a:ext cx="2971800" cy="184150"/>
          </a:xfrm>
          <a:prstGeom prst="rect">
            <a:avLst/>
          </a:prstGeom>
          <a:solidFill>
            <a:srgbClr val="00556A"/>
          </a:solidFill>
        </p:spPr>
        <p:txBody>
          <a:bodyPr wrap="square" lIns="0" tIns="0" rIns="0" bIns="0" rtlCol="0">
            <a:spAutoFit/>
          </a:bodyPr>
          <a:lstStyle/>
          <a:p>
            <a:pPr algn="r"/>
            <a:endParaRPr lang="en-US" b="1" i="1" dirty="0">
              <a:solidFill>
                <a:schemeClr val="bg1"/>
              </a:solidFill>
              <a:latin typeface="Gill Sans" panose="020B0502020104020203" pitchFamily="34" charset="-79"/>
              <a:ea typeface="STHupo" panose="02010800040101010101" pitchFamily="2" charset="-122"/>
              <a:cs typeface="Gill Sans" panose="020B0502020104020203" pitchFamily="34" charset="-79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82DE1B-24B8-E34B-ACCA-781487EB6016}"/>
              </a:ext>
            </a:extLst>
          </p:cNvPr>
          <p:cNvSpPr/>
          <p:nvPr userDrawn="1"/>
        </p:nvSpPr>
        <p:spPr>
          <a:xfrm>
            <a:off x="6444484" y="6107668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800" b="1" i="1" dirty="0">
                <a:solidFill>
                  <a:schemeClr val="bg1"/>
                </a:solidFill>
                <a:latin typeface="Times New Roman" panose="02020603050405020304" pitchFamily="18" charset="0"/>
                <a:ea typeface="STHupo" panose="02010800040101010101" pitchFamily="2" charset="-122"/>
                <a:cs typeface="Times New Roman" panose="02020603050405020304" pitchFamily="18" charset="0"/>
              </a:rPr>
              <a:t>GLOBAL</a:t>
            </a:r>
            <a:endParaRPr lang="en-US" b="1" i="1" dirty="0">
              <a:solidFill>
                <a:schemeClr val="bg1"/>
              </a:solidFill>
              <a:latin typeface="Times New Roman" panose="02020603050405020304" pitchFamily="18" charset="0"/>
              <a:ea typeface="STHupo" panose="0201080004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2237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 marL="1371600" indent="0">
              <a:buNone/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2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22D0E41-461A-9344-894D-1FBC1333ED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850" y="6556669"/>
            <a:ext cx="819150" cy="316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17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9017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6728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303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1603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0849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1237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1036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94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61672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1424" y="1122363"/>
            <a:ext cx="4219576" cy="16208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1424" y="3112008"/>
            <a:ext cx="4192076" cy="103454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2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157162"/>
            <a:ext cx="3733800" cy="37089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4"/>
          <p:cNvSpPr/>
          <p:nvPr userDrawn="1"/>
        </p:nvSpPr>
        <p:spPr>
          <a:xfrm flipV="1">
            <a:off x="0" y="3048000"/>
            <a:ext cx="9144000" cy="3810000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883" r="8327"/>
          <a:stretch/>
        </p:blipFill>
        <p:spPr>
          <a:xfrm>
            <a:off x="4572000" y="4953000"/>
            <a:ext cx="3368163" cy="160020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0429555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97814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01527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6260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85519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33929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2996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04812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99837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07253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9407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1424" y="1122363"/>
            <a:ext cx="4219576" cy="16208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1424" y="3112008"/>
            <a:ext cx="4192076" cy="103454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EC0F12-96E8-2D40-891E-1D6C34DA466D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74A35003-EB6B-0646-848A-F915C5954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3B5F59-955C-554E-8BE9-6151993B5F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D6C718C-17C8-C749-AA2A-4D7DC560A8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16277B22-7A86-8E47-B2C4-7841CB68120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157162"/>
            <a:ext cx="3733800" cy="37089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7A2A6595-33D0-E640-8089-088E33C5C05E}"/>
              </a:ext>
            </a:extLst>
          </p:cNvPr>
          <p:cNvSpPr/>
          <p:nvPr userDrawn="1"/>
        </p:nvSpPr>
        <p:spPr>
          <a:xfrm flipV="1">
            <a:off x="0" y="3048000"/>
            <a:ext cx="9144000" cy="3810000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D34BC05-D600-2443-B488-E0952A6A7E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883" r="8327"/>
          <a:stretch/>
        </p:blipFill>
        <p:spPr>
          <a:xfrm>
            <a:off x="4572000" y="4953000"/>
            <a:ext cx="3368163" cy="160020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15CF209-B3E5-6B4D-B543-CE0702F39C7F}"/>
              </a:ext>
            </a:extLst>
          </p:cNvPr>
          <p:cNvSpPr txBox="1"/>
          <p:nvPr userDrawn="1"/>
        </p:nvSpPr>
        <p:spPr>
          <a:xfrm>
            <a:off x="4800600" y="6172201"/>
            <a:ext cx="2971800" cy="184150"/>
          </a:xfrm>
          <a:prstGeom prst="rect">
            <a:avLst/>
          </a:prstGeom>
          <a:solidFill>
            <a:srgbClr val="00556A"/>
          </a:solidFill>
        </p:spPr>
        <p:txBody>
          <a:bodyPr wrap="square" lIns="0" tIns="0" rIns="0" bIns="0" rtlCol="0">
            <a:spAutoFit/>
          </a:bodyPr>
          <a:lstStyle/>
          <a:p>
            <a:pPr algn="r"/>
            <a:endParaRPr lang="en-US" b="1" i="1" dirty="0">
              <a:solidFill>
                <a:schemeClr val="bg1"/>
              </a:solidFill>
              <a:latin typeface="Gill Sans" panose="020B0502020104020203" pitchFamily="34" charset="-79"/>
              <a:ea typeface="STHupo" panose="02010800040101010101" pitchFamily="2" charset="-122"/>
              <a:cs typeface="Gill Sans" panose="020B0502020104020203" pitchFamily="34" charset="-79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A6928D9-0ED8-9F46-B30A-6449022E10F9}"/>
              </a:ext>
            </a:extLst>
          </p:cNvPr>
          <p:cNvSpPr/>
          <p:nvPr userDrawn="1"/>
        </p:nvSpPr>
        <p:spPr>
          <a:xfrm>
            <a:off x="6444484" y="6107668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800" b="1" i="1" dirty="0">
                <a:solidFill>
                  <a:schemeClr val="bg1"/>
                </a:solidFill>
                <a:latin typeface="Times New Roman" panose="02020603050405020304" pitchFamily="18" charset="0"/>
                <a:ea typeface="STHupo" panose="02010800040101010101" pitchFamily="2" charset="-122"/>
                <a:cs typeface="Times New Roman" panose="02020603050405020304" pitchFamily="18" charset="0"/>
              </a:rPr>
              <a:t>GLOBAL</a:t>
            </a:r>
            <a:endParaRPr lang="en-US" b="1" i="1" dirty="0">
              <a:solidFill>
                <a:schemeClr val="bg1"/>
              </a:solidFill>
              <a:latin typeface="Times New Roman" panose="02020603050405020304" pitchFamily="18" charset="0"/>
              <a:ea typeface="STHupo" panose="0201080004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6463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DD03537-5D3B-084F-9ACA-980068C4F8B0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79D7561B-8C8B-AA41-9F65-298F29E71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503EAC-90E6-B74A-8903-C646A41F50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97A1E1E-D3A0-B843-A3BB-572BDF547D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51A8964A-3016-AA42-B510-6FA393D1102F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http://images.clipartpanda.com/world-clipart-png-globe-hi.png">
            <a:extLst>
              <a:ext uri="{FF2B5EF4-FFF2-40B4-BE49-F238E27FC236}">
                <a16:creationId xmlns:a16="http://schemas.microsoft.com/office/drawing/2014/main" id="{A941FEAE-2376-FF4B-82A6-56F7FE6695C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DA4D63B-462B-864A-AADD-2E07D997322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850" y="6556669"/>
            <a:ext cx="819150" cy="316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7672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1973F7D-AFD4-C94B-9603-A89BBEC88463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439D3B3-EAF5-CB46-B8E2-0A7CD137C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CA958E-5E5C-CF41-87FD-199DFB0DCF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088C881-544F-B447-BB88-16DFEE2645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E42E5338-7B93-874D-BFD6-2A347A1DD8F5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http://images.clipartpanda.com/world-clipart-png-globe-hi.png">
            <a:extLst>
              <a:ext uri="{FF2B5EF4-FFF2-40B4-BE49-F238E27FC236}">
                <a16:creationId xmlns:a16="http://schemas.microsoft.com/office/drawing/2014/main" id="{4D220EAD-08D1-7041-AD3F-02E968713BF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40918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43E1211-3800-2144-9E1D-D516119FECE2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EC8B029-6A7D-E04C-A06D-C08CCDA58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7BB58C8-50DD-684D-A14D-C3FCAAACB0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7164831-6257-4A49-815B-5BB6F0B314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2" name="Rectangle 4">
            <a:extLst>
              <a:ext uri="{FF2B5EF4-FFF2-40B4-BE49-F238E27FC236}">
                <a16:creationId xmlns:a16="http://schemas.microsoft.com/office/drawing/2014/main" id="{307151A7-2FC6-C747-A9E1-523F174386B4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http://images.clipartpanda.com/world-clipart-png-globe-hi.png">
            <a:extLst>
              <a:ext uri="{FF2B5EF4-FFF2-40B4-BE49-F238E27FC236}">
                <a16:creationId xmlns:a16="http://schemas.microsoft.com/office/drawing/2014/main" id="{A10DC791-2F2F-C145-A582-6989498CFCB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38285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E6EDB465-2467-054B-B55A-CD526D448445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5C79E1B9-E2AD-D34E-97DA-3C951C941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67CBD49-39D4-524F-BE59-195E33917F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30BC334-D912-5841-9866-18DD1A7925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0DD5F459-E529-8149-BBA3-C4B39D3E2284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http://images.clipartpanda.com/world-clipart-png-globe-hi.png">
            <a:extLst>
              <a:ext uri="{FF2B5EF4-FFF2-40B4-BE49-F238E27FC236}">
                <a16:creationId xmlns:a16="http://schemas.microsoft.com/office/drawing/2014/main" id="{73F93DC3-8502-9A47-AFE3-073AC6B03FF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11081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96C0522-3F3C-E24F-9955-17609906334A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8CA9676-2D77-2545-A0C7-0E996B1E9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7D8941-024F-4D49-9D17-5497A0FD71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012A41-E544-CC4D-9133-68C12F3B83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0" name="Rectangle 4">
            <a:extLst>
              <a:ext uri="{FF2B5EF4-FFF2-40B4-BE49-F238E27FC236}">
                <a16:creationId xmlns:a16="http://schemas.microsoft.com/office/drawing/2014/main" id="{1D0F1756-F1B1-AA4A-94E5-F8388C468556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http://images.clipartpanda.com/world-clipart-png-globe-hi.png">
            <a:extLst>
              <a:ext uri="{FF2B5EF4-FFF2-40B4-BE49-F238E27FC236}">
                <a16:creationId xmlns:a16="http://schemas.microsoft.com/office/drawing/2014/main" id="{CCF3F25F-CD86-904F-8ED9-58F2722E0C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13603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EBA01C7-C849-8A4E-B16E-F4F2336E5A63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6044732-A71A-904A-9B16-C36E30870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9BD7DA4-AF38-6F48-992D-76F0751BEB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A22E972-B705-BD4A-A0EE-CA3551F35C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889DEB1B-E1E1-1745-BB32-498B78843918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http://images.clipartpanda.com/world-clipart-png-globe-hi.png">
            <a:extLst>
              <a:ext uri="{FF2B5EF4-FFF2-40B4-BE49-F238E27FC236}">
                <a16:creationId xmlns:a16="http://schemas.microsoft.com/office/drawing/2014/main" id="{D3470139-3F38-8E4B-A507-026179D727D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63913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C0702B10-ED6D-274E-9B39-70FC0519D9CC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0838F5F2-46C3-8A4D-A384-1318E50ED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5FCFB7A-C349-964A-8BBC-2C958F1347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94789C-51CA-D442-9DF5-C2FFCD5B2A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C7841422-AF52-7548-A386-7AD9569C5808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http://images.clipartpanda.com/world-clipart-png-globe-hi.png">
            <a:extLst>
              <a:ext uri="{FF2B5EF4-FFF2-40B4-BE49-F238E27FC236}">
                <a16:creationId xmlns:a16="http://schemas.microsoft.com/office/drawing/2014/main" id="{6D9A10FE-D808-2B48-A3FE-A2B9B0D1AAF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70150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40C65DCC-E2EE-CC41-BCDF-AAAB1F47C04A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A7C2A32-84BE-574B-8B5D-2DE9CF647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90C0D1A-12FB-F644-8C90-E4915CEEF9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FE78160-214A-BE47-B369-38EED4A136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0A086FCD-560F-4A4D-8156-FA09D3CD3E8A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http://images.clipartpanda.com/world-clipart-png-globe-hi.png">
            <a:extLst>
              <a:ext uri="{FF2B5EF4-FFF2-40B4-BE49-F238E27FC236}">
                <a16:creationId xmlns:a16="http://schemas.microsoft.com/office/drawing/2014/main" id="{1E2ED067-55EE-5D44-9F95-3C4811A424B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54977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2BC4B6C0-8C66-2444-AAF0-2A33AB36165F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50D8B939-EFE7-C743-B9FD-275322064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9EFA401-C3AB-2B47-961D-7893943887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209A10B-B005-B94F-81BE-C2B45C2584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3" name="Rectangle 4">
            <a:extLst>
              <a:ext uri="{FF2B5EF4-FFF2-40B4-BE49-F238E27FC236}">
                <a16:creationId xmlns:a16="http://schemas.microsoft.com/office/drawing/2014/main" id="{ABE9EEF9-F314-494E-BCDA-5C7340F28260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http://images.clipartpanda.com/world-clipart-png-globe-hi.png">
            <a:extLst>
              <a:ext uri="{FF2B5EF4-FFF2-40B4-BE49-F238E27FC236}">
                <a16:creationId xmlns:a16="http://schemas.microsoft.com/office/drawing/2014/main" id="{C3931CA8-5106-BE4F-825F-68E937AFFEF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76887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51B1416A-1521-8141-8F9A-E70C16D56212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286E42F3-CFD5-C749-8922-4535DFC61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BE858DF-7BE5-C74B-82A1-EE5EFB5A86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82BE0AB-CC02-EA47-BC29-C35005E78F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3" name="Rectangle 4">
            <a:extLst>
              <a:ext uri="{FF2B5EF4-FFF2-40B4-BE49-F238E27FC236}">
                <a16:creationId xmlns:a16="http://schemas.microsoft.com/office/drawing/2014/main" id="{B6F1760A-53C5-374D-B341-5893EDDA3B6C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http://images.clipartpanda.com/world-clipart-png-globe-hi.png">
            <a:extLst>
              <a:ext uri="{FF2B5EF4-FFF2-40B4-BE49-F238E27FC236}">
                <a16:creationId xmlns:a16="http://schemas.microsoft.com/office/drawing/2014/main" id="{B4E17419-AB6A-B147-9CA1-D9233FC5D28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07306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5864" y="672812"/>
            <a:ext cx="5087471" cy="29666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199" y="3870660"/>
            <a:ext cx="4114800" cy="168155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52799" y="5862449"/>
            <a:ext cx="2133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CAD4DC13-CB22-0444-82ED-0E92BC8B64C8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A4CEA9B8-871C-574E-B07A-5CE6F6819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B2BD08D-096A-0C45-8A9B-FC61E9F973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10120135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610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A4B67F9-3F82-9547-B0B1-20921D533520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37A37902-F2BE-6345-9933-7DF527E53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956D69-2C89-4F49-A703-832F0C3B9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D15186B-EEE7-3A42-888E-4DB281C0BE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3836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235A013-1E8D-0246-B663-B1D6ACFA73D2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4880A14E-AD0F-284E-9579-0CA2AD1EA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AC953D-2578-5F49-B3B3-DB03E414D5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70713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9037054-11C5-1B45-8233-6C029D8D9F39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867D553F-83CD-DA41-9794-AB496808A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C805CF3-02E2-F74B-82BB-ED65B92782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3607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2D72C44D-D8CD-C243-AF11-2D9386813798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E768094-8A20-0146-87F8-95D6972A7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ACF7A3E-6B07-114E-8668-61639DC2C7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64600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38917EA9-3DAE-A447-94B0-12B5BE3D6087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11E8AC70-9C19-9F42-A367-FF504FA54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4253DA1-8087-6E43-AB21-4C8FF7AB15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82065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2EFC7A-C51D-7D47-8C3A-71327A337629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1523259E-0A06-9440-83C2-29FE4A77E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FF18C97-104B-3B40-85A2-B10860472D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95210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4D04C349-4CBD-B744-A5A5-85956F3C8F82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67799209-E2F8-5F4F-9F3D-1A083B796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360653D-FDB0-4140-A9A5-A8865BAF0F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14703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9244A521-8E5D-5F41-9136-BF0A41BD7D5F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64BDB9A2-216E-064C-B75B-38613F845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254950-A11A-814E-B568-F9231D9565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62902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9C03C8F-CD1B-B549-A641-D2E205DBCB8E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B93ED5C-B205-2E41-9A3B-77AC9746C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3965182-3A88-A746-B141-6C25DFBDBC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64646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0986BFC-535A-F14A-8A77-D98464B2B285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F95ABDA-1D2A-EE41-AB28-5C3E0CE5B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15B5346-0872-2042-BC4A-2C5E1D0A4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054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6.tiff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6.tiff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863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107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AC36C88-2C41-764A-8EC1-865346645B55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3D102373-A2BF-924A-9801-58B85EAA7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5419BF-3887-C749-9988-2A2240A38F9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A148BFF-6C21-5242-88C1-17CD39D29F4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3989145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4BCFC8A-EBED-1941-A425-732F0F4B236D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D627BE51-0ADD-AD49-AC0F-B53148BC4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A6756E-5D5D-074A-B886-B73EC95885C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4C8FD4-5B68-6948-B576-FA7CA9A2623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3573729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609600"/>
            <a:ext cx="8229600" cy="2971800"/>
          </a:xfrm>
        </p:spPr>
        <p:txBody>
          <a:bodyPr anchor="ctr">
            <a:normAutofit/>
          </a:bodyPr>
          <a:lstStyle/>
          <a:p>
            <a:r>
              <a:rPr lang="en-US" sz="5300" dirty="0">
                <a:latin typeface="+mn-lt"/>
              </a:rPr>
              <a:t>Anesthesia for the Pediatric Patient with Epiglottitis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00300" y="4267200"/>
            <a:ext cx="4343400" cy="1981200"/>
          </a:xfrm>
        </p:spPr>
        <p:txBody>
          <a:bodyPr anchor="ctr"/>
          <a:lstStyle/>
          <a:p>
            <a:r>
              <a:rPr lang="en-US" sz="3200" dirty="0">
                <a:solidFill>
                  <a:schemeClr val="tx1"/>
                </a:solidFill>
              </a:rPr>
              <a:t>Jennifer </a:t>
            </a:r>
            <a:r>
              <a:rPr lang="en-US" sz="3200" dirty="0" err="1">
                <a:solidFill>
                  <a:schemeClr val="tx1"/>
                </a:solidFill>
              </a:rPr>
              <a:t>Chiem</a:t>
            </a:r>
            <a:r>
              <a:rPr lang="en-US" sz="3200" dirty="0">
                <a:solidFill>
                  <a:schemeClr val="tx1"/>
                </a:solidFill>
              </a:rPr>
              <a:t>, MD</a:t>
            </a:r>
          </a:p>
          <a:p>
            <a:r>
              <a:rPr lang="en-US" sz="2800" dirty="0"/>
              <a:t>Seattle Children’s Hospital</a:t>
            </a:r>
          </a:p>
          <a:p>
            <a:r>
              <a:rPr lang="en-US" dirty="0"/>
              <a:t>Seattle, WA USA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3086100" y="21145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0A1978-49F8-5C47-870A-B8415318D2A2}"/>
              </a:ext>
            </a:extLst>
          </p:cNvPr>
          <p:cNvSpPr txBox="1"/>
          <p:nvPr/>
        </p:nvSpPr>
        <p:spPr>
          <a:xfrm>
            <a:off x="3557729" y="3571407"/>
            <a:ext cx="1723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Updated 7/2019</a:t>
            </a:r>
          </a:p>
        </p:txBody>
      </p:sp>
    </p:spTree>
    <p:extLst>
      <p:ext uri="{BB962C8B-B14F-4D97-AF65-F5344CB8AC3E}">
        <p14:creationId xmlns:p14="http://schemas.microsoft.com/office/powerpoint/2010/main" val="1685904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latin typeface="+mn-lt"/>
              </a:rPr>
              <a:t>Disclosures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66999"/>
            <a:ext cx="7886700" cy="2057401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ea typeface="MS PGothic" charset="0"/>
              </a:rPr>
              <a:t>No relevant financial relationships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564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latin typeface="+mn-lt"/>
              </a:rPr>
              <a:t>Learning Objectives: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7338" indent="-287338"/>
            <a:r>
              <a:rPr lang="en-US" dirty="0"/>
              <a:t>Identify signs and symptoms of epiglottitis</a:t>
            </a:r>
          </a:p>
          <a:p>
            <a:pPr marL="287338" indent="-287338"/>
            <a:r>
              <a:rPr lang="en-US" dirty="0"/>
              <a:t>Explain anesthetic techniques for a patient with epiglottitis</a:t>
            </a:r>
          </a:p>
          <a:p>
            <a:pPr marL="287338" indent="-287338"/>
            <a:r>
              <a:rPr lang="en-US" dirty="0"/>
              <a:t>Describe antibiotic regimens used to treat epiglottitis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597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65125"/>
            <a:ext cx="7981950" cy="777875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latin typeface="+mn-lt"/>
              </a:rPr>
              <a:t>Overview of Epiglottitis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289447"/>
            <a:ext cx="4038600" cy="48767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Infectious Etiology</a:t>
            </a:r>
          </a:p>
          <a:p>
            <a:r>
              <a:rPr lang="en-US" u="sng" dirty="0" err="1"/>
              <a:t>Haemophilus</a:t>
            </a:r>
            <a:r>
              <a:rPr lang="en-US" u="sng" dirty="0"/>
              <a:t> influenza Type B (</a:t>
            </a:r>
            <a:r>
              <a:rPr lang="en-US" u="sng" dirty="0" err="1"/>
              <a:t>HiB</a:t>
            </a:r>
            <a:r>
              <a:rPr lang="en-US" u="sng" dirty="0"/>
              <a:t>)</a:t>
            </a:r>
            <a:r>
              <a:rPr lang="en-US" dirty="0"/>
              <a:t>, most common</a:t>
            </a:r>
          </a:p>
          <a:p>
            <a:r>
              <a:rPr lang="en-US" dirty="0" err="1"/>
              <a:t>Haemophilus</a:t>
            </a:r>
            <a:r>
              <a:rPr lang="en-US" dirty="0"/>
              <a:t> influenza Type A, F, and non-</a:t>
            </a:r>
            <a:r>
              <a:rPr lang="en-US" dirty="0" err="1"/>
              <a:t>typable</a:t>
            </a:r>
            <a:endParaRPr lang="en-US" dirty="0"/>
          </a:p>
          <a:p>
            <a:r>
              <a:rPr lang="en-US" dirty="0"/>
              <a:t>Streptococci, including Group A Streptococci</a:t>
            </a:r>
          </a:p>
          <a:p>
            <a:r>
              <a:rPr lang="en-US" dirty="0"/>
              <a:t>Staphylococcus aureus</a:t>
            </a:r>
          </a:p>
          <a:p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656" y="1905000"/>
            <a:ext cx="3645694" cy="3645694"/>
          </a:xfrm>
        </p:spPr>
      </p:pic>
    </p:spTree>
    <p:extLst>
      <p:ext uri="{BB962C8B-B14F-4D97-AF65-F5344CB8AC3E}">
        <p14:creationId xmlns:p14="http://schemas.microsoft.com/office/powerpoint/2010/main" val="3881606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082675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latin typeface="+mn-lt"/>
              </a:rPr>
              <a:t>Overview of Epiglottitis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4248150" cy="4351338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Non-infectious Etiology</a:t>
            </a:r>
          </a:p>
          <a:p>
            <a:pPr>
              <a:spcAft>
                <a:spcPts val="600"/>
              </a:spcAft>
            </a:pPr>
            <a:r>
              <a:rPr lang="en-US" dirty="0"/>
              <a:t>Trauma: thermal injury</a:t>
            </a:r>
          </a:p>
          <a:p>
            <a:pPr>
              <a:spcAft>
                <a:spcPts val="600"/>
              </a:spcAft>
            </a:pPr>
            <a:r>
              <a:rPr lang="en-US" dirty="0"/>
              <a:t>Foreign Body Ingestion</a:t>
            </a:r>
          </a:p>
          <a:p>
            <a:pPr>
              <a:spcAft>
                <a:spcPts val="600"/>
              </a:spcAft>
            </a:pPr>
            <a:r>
              <a:rPr lang="en-US" dirty="0"/>
              <a:t>Caustic Ingestion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1801977"/>
            <a:ext cx="2438399" cy="4334931"/>
          </a:xfrm>
        </p:spPr>
      </p:pic>
      <p:sp>
        <p:nvSpPr>
          <p:cNvPr id="4" name="TextBox 3"/>
          <p:cNvSpPr txBox="1"/>
          <p:nvPr/>
        </p:nvSpPr>
        <p:spPr>
          <a:xfrm>
            <a:off x="5334000" y="6176963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Picture: erythematous oropharynx</a:t>
            </a:r>
          </a:p>
        </p:txBody>
      </p:sp>
    </p:spTree>
    <p:extLst>
      <p:ext uri="{BB962C8B-B14F-4D97-AF65-F5344CB8AC3E}">
        <p14:creationId xmlns:p14="http://schemas.microsoft.com/office/powerpoint/2010/main" val="3264335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158875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latin typeface="+mn-lt"/>
              </a:rPr>
              <a:t>Overview of Epiglottitis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sz="2400" dirty="0"/>
              <a:t>Epidemiology</a:t>
            </a:r>
          </a:p>
          <a:p>
            <a:pPr marL="579438" lvl="1" indent="-282575">
              <a:buFont typeface="System Font Regular"/>
              <a:buChar char="-"/>
            </a:pPr>
            <a:r>
              <a:rPr lang="en-US" sz="2400" dirty="0"/>
              <a:t>Decreased incidence with </a:t>
            </a:r>
            <a:r>
              <a:rPr lang="en-US" sz="2400" dirty="0" err="1"/>
              <a:t>HiB</a:t>
            </a:r>
            <a:r>
              <a:rPr lang="en-US" sz="2400" dirty="0"/>
              <a:t> vaccination, although epiglottitis can still occur</a:t>
            </a:r>
          </a:p>
          <a:p>
            <a:pPr marL="579438" lvl="1" indent="-282575">
              <a:buFont typeface="System Font Regular"/>
              <a:buChar char="-"/>
            </a:pPr>
            <a:r>
              <a:rPr lang="en-US" dirty="0"/>
              <a:t>Median age increased from 3 years old to 6-12 years old in vaccinated patients</a:t>
            </a:r>
            <a:endParaRPr lang="en-US" sz="2400" dirty="0"/>
          </a:p>
          <a:p>
            <a:pPr marL="579438" lvl="1" indent="-282575">
              <a:buFont typeface="System Font Regular"/>
              <a:buChar char="-"/>
            </a:pPr>
            <a:r>
              <a:rPr lang="en-US" sz="2400" dirty="0"/>
              <a:t>Estimated epiglottitis rates: 0.6-0.8 cases per 100,000</a:t>
            </a:r>
          </a:p>
          <a:p>
            <a:r>
              <a:rPr lang="en-US" sz="2400" dirty="0"/>
              <a:t>Risk Factors</a:t>
            </a:r>
          </a:p>
          <a:p>
            <a:pPr marL="579438" lvl="1" indent="-234950">
              <a:buFont typeface="System Font Regular"/>
              <a:buChar char="-"/>
            </a:pPr>
            <a:r>
              <a:rPr lang="en-US" sz="2400" dirty="0"/>
              <a:t>Immune deficiency</a:t>
            </a:r>
          </a:p>
          <a:p>
            <a:pPr marL="579438" lvl="1" indent="-234950">
              <a:buFont typeface="System Font Regular"/>
              <a:buChar char="-"/>
            </a:pPr>
            <a:r>
              <a:rPr lang="en-US" sz="2400" dirty="0"/>
              <a:t>Lack of </a:t>
            </a:r>
            <a:r>
              <a:rPr lang="en-US" sz="2400" dirty="0" err="1"/>
              <a:t>HiB</a:t>
            </a:r>
            <a:r>
              <a:rPr lang="en-US" sz="2400" dirty="0"/>
              <a:t> immunization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2133600"/>
            <a:ext cx="3048000" cy="2032000"/>
          </a:xfrm>
        </p:spPr>
      </p:pic>
    </p:spTree>
    <p:extLst>
      <p:ext uri="{BB962C8B-B14F-4D97-AF65-F5344CB8AC3E}">
        <p14:creationId xmlns:p14="http://schemas.microsoft.com/office/powerpoint/2010/main" val="17471537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65125"/>
            <a:ext cx="8210550" cy="777875"/>
          </a:xfrm>
        </p:spPr>
        <p:txBody>
          <a:bodyPr>
            <a:normAutofit/>
          </a:bodyPr>
          <a:lstStyle/>
          <a:p>
            <a:pPr algn="l"/>
            <a:r>
              <a:rPr lang="en-US" sz="4000" dirty="0">
                <a:latin typeface="+mn-lt"/>
              </a:rPr>
              <a:t>Signs and Symptoms of Epiglottitis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257300"/>
            <a:ext cx="3876675" cy="4800600"/>
          </a:xfrm>
        </p:spPr>
        <p:txBody>
          <a:bodyPr>
            <a:noAutofit/>
          </a:bodyPr>
          <a:lstStyle/>
          <a:p>
            <a:pPr marL="296863" indent="-296863"/>
            <a:r>
              <a:rPr lang="en-US" sz="2500" dirty="0"/>
              <a:t>Respiratory Distress</a:t>
            </a:r>
          </a:p>
          <a:p>
            <a:pPr marL="641350" lvl="1" indent="-296863">
              <a:buFont typeface="System Font Regular"/>
              <a:buChar char="-"/>
            </a:pPr>
            <a:r>
              <a:rPr lang="en-US" sz="2200" dirty="0"/>
              <a:t>Stridor</a:t>
            </a:r>
          </a:p>
          <a:p>
            <a:pPr marL="641350" lvl="1" indent="-296863">
              <a:buFont typeface="System Font Regular"/>
              <a:buChar char="-"/>
            </a:pPr>
            <a:r>
              <a:rPr lang="en-US" sz="2200" dirty="0"/>
              <a:t>Tachypnea</a:t>
            </a:r>
          </a:p>
          <a:p>
            <a:pPr marL="641350" lvl="1" indent="-296863">
              <a:buFont typeface="System Font Regular"/>
              <a:buChar char="-"/>
            </a:pPr>
            <a:r>
              <a:rPr lang="en-US" sz="2200" dirty="0"/>
              <a:t>Anxiety</a:t>
            </a:r>
          </a:p>
          <a:p>
            <a:pPr marL="641350" lvl="1" indent="-296863">
              <a:buFont typeface="System Font Regular"/>
              <a:buChar char="-"/>
            </a:pPr>
            <a:r>
              <a:rPr lang="en-US" sz="2200" dirty="0"/>
              <a:t>Refusal to lie down</a:t>
            </a:r>
          </a:p>
          <a:p>
            <a:pPr marL="641350" lvl="1" indent="-296863">
              <a:buFont typeface="System Font Regular"/>
              <a:buChar char="-"/>
            </a:pPr>
            <a:r>
              <a:rPr lang="en-US" sz="2200" dirty="0"/>
              <a:t>“Sniffing” or “Tripod” posture</a:t>
            </a:r>
          </a:p>
          <a:p>
            <a:pPr marL="296863" indent="-296863"/>
            <a:r>
              <a:rPr lang="en-US" sz="2500" dirty="0"/>
              <a:t>Dysphagia</a:t>
            </a:r>
          </a:p>
          <a:p>
            <a:pPr marL="296863" indent="-296863"/>
            <a:r>
              <a:rPr lang="en-US" sz="2500" dirty="0"/>
              <a:t>Drooling</a:t>
            </a:r>
          </a:p>
          <a:p>
            <a:pPr marL="296863" indent="-296863"/>
            <a:r>
              <a:rPr lang="en-US" sz="2500" dirty="0"/>
              <a:t>Fever</a:t>
            </a:r>
          </a:p>
          <a:p>
            <a:pPr marL="296863" indent="-296863"/>
            <a:r>
              <a:rPr lang="en-US" sz="2500" dirty="0"/>
              <a:t>Sore Throat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31"/>
          <a:stretch/>
        </p:blipFill>
        <p:spPr>
          <a:xfrm>
            <a:off x="4410075" y="1699039"/>
            <a:ext cx="2032000" cy="2376488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600" y="4114800"/>
            <a:ext cx="3048000" cy="228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82706" y="1761878"/>
            <a:ext cx="156978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Picture: Toddler in “tripod” position (top); Toddler drooling (bottom)</a:t>
            </a:r>
          </a:p>
        </p:txBody>
      </p:sp>
    </p:spTree>
    <p:extLst>
      <p:ext uri="{BB962C8B-B14F-4D97-AF65-F5344CB8AC3E}">
        <p14:creationId xmlns:p14="http://schemas.microsoft.com/office/powerpoint/2010/main" val="2043520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65125"/>
            <a:ext cx="8210550" cy="1006475"/>
          </a:xfrm>
        </p:spPr>
        <p:txBody>
          <a:bodyPr>
            <a:normAutofit/>
          </a:bodyPr>
          <a:lstStyle/>
          <a:p>
            <a:pPr algn="l"/>
            <a:r>
              <a:rPr lang="en-US" sz="4000" dirty="0">
                <a:latin typeface="+mn-lt"/>
              </a:rPr>
              <a:t>Differential Diagnosis of Epiglottitis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7886700" cy="42703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Viral </a:t>
            </a:r>
            <a:r>
              <a:rPr lang="en-US" sz="3600" dirty="0" err="1"/>
              <a:t>laryngotracheobronchitis</a:t>
            </a:r>
            <a:r>
              <a:rPr lang="en-US" sz="3600" dirty="0"/>
              <a:t> (Croup)</a:t>
            </a:r>
          </a:p>
          <a:p>
            <a:r>
              <a:rPr lang="en-US" sz="3200" dirty="0"/>
              <a:t>Gradual Onset</a:t>
            </a:r>
          </a:p>
          <a:p>
            <a:r>
              <a:rPr lang="en-US" sz="3200" dirty="0"/>
              <a:t>Low grade fever</a:t>
            </a:r>
          </a:p>
          <a:p>
            <a:r>
              <a:rPr lang="en-US" sz="3200" dirty="0"/>
              <a:t>Stridor</a:t>
            </a:r>
          </a:p>
          <a:p>
            <a:r>
              <a:rPr lang="en-US" sz="3200" dirty="0"/>
              <a:t>Hoarseness</a:t>
            </a:r>
          </a:p>
          <a:p>
            <a:r>
              <a:rPr lang="en-US" sz="3200" u="sng" dirty="0"/>
              <a:t>Barking Cough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00" t="14725" b="13275"/>
          <a:stretch/>
        </p:blipFill>
        <p:spPr>
          <a:xfrm>
            <a:off x="5105400" y="2743200"/>
            <a:ext cx="2865120" cy="2743201"/>
          </a:xfrm>
        </p:spPr>
      </p:pic>
    </p:spTree>
    <p:extLst>
      <p:ext uri="{BB962C8B-B14F-4D97-AF65-F5344CB8AC3E}">
        <p14:creationId xmlns:p14="http://schemas.microsoft.com/office/powerpoint/2010/main" val="2530858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3820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dirty="0"/>
              <a:t>Differential Diagnosis of Epiglottitis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Bacterial </a:t>
            </a:r>
            <a:r>
              <a:rPr lang="en-US" sz="4000" dirty="0" err="1"/>
              <a:t>tracheitis</a:t>
            </a:r>
            <a:endParaRPr lang="en-US" sz="4000" dirty="0"/>
          </a:p>
          <a:p>
            <a:r>
              <a:rPr lang="en-US" sz="3600" dirty="0"/>
              <a:t>Acute onset</a:t>
            </a:r>
          </a:p>
          <a:p>
            <a:r>
              <a:rPr lang="en-US" sz="3600" dirty="0"/>
              <a:t>Fever</a:t>
            </a:r>
          </a:p>
          <a:p>
            <a:r>
              <a:rPr lang="en-US" sz="3600" dirty="0"/>
              <a:t>Imaging studies: X-ray</a:t>
            </a:r>
          </a:p>
          <a:p>
            <a:pPr marL="642938" lvl="1" indent="-287338">
              <a:buFont typeface="System Font Regular"/>
              <a:buChar char="-"/>
            </a:pPr>
            <a:r>
              <a:rPr lang="en-US" sz="3200" dirty="0"/>
              <a:t>Irregular tracheal wall</a:t>
            </a:r>
          </a:p>
          <a:p>
            <a:pPr marL="642938" lvl="1" indent="-287338">
              <a:buFont typeface="System Font Regular"/>
              <a:buChar char="-"/>
            </a:pPr>
            <a:r>
              <a:rPr lang="en-US" sz="3200" dirty="0"/>
              <a:t>Normal epiglottis</a:t>
            </a:r>
          </a:p>
        </p:txBody>
      </p:sp>
    </p:spTree>
    <p:extLst>
      <p:ext uri="{BB962C8B-B14F-4D97-AF65-F5344CB8AC3E}">
        <p14:creationId xmlns:p14="http://schemas.microsoft.com/office/powerpoint/2010/main" val="37095892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3820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dirty="0"/>
              <a:t>Differential Diagnosis of Epiglottitis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000" dirty="0"/>
              <a:t>Retropharyngeal abscess</a:t>
            </a:r>
          </a:p>
          <a:p>
            <a:r>
              <a:rPr lang="en-US" dirty="0"/>
              <a:t>Less toxic appearance</a:t>
            </a:r>
          </a:p>
          <a:p>
            <a:r>
              <a:rPr lang="en-US" dirty="0"/>
              <a:t>Fever may be present</a:t>
            </a:r>
          </a:p>
          <a:p>
            <a:r>
              <a:rPr lang="en-US" dirty="0"/>
              <a:t>Imaging studies (CT scan) will help determine if abscess is present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3301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dirty="0"/>
              <a:t>Differential</a:t>
            </a:r>
            <a:r>
              <a:rPr lang="en-US" sz="3600" dirty="0"/>
              <a:t> Diagnosis of Epiglottitis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Foreign Body</a:t>
            </a:r>
          </a:p>
          <a:p>
            <a:r>
              <a:rPr lang="en-US" dirty="0"/>
              <a:t>History</a:t>
            </a:r>
          </a:p>
          <a:p>
            <a:r>
              <a:rPr lang="en-US" dirty="0"/>
              <a:t>Lack of fever</a:t>
            </a:r>
          </a:p>
          <a:p>
            <a:r>
              <a:rPr lang="en-US" dirty="0"/>
              <a:t>Acute onset</a:t>
            </a:r>
          </a:p>
          <a:p>
            <a:r>
              <a:rPr lang="en-US" dirty="0"/>
              <a:t>Can cause partial vs. complete airway obstruction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913857"/>
            <a:ext cx="3028205" cy="2962943"/>
          </a:xfrm>
        </p:spPr>
      </p:pic>
      <p:sp>
        <p:nvSpPr>
          <p:cNvPr id="4" name="TextBox 3"/>
          <p:cNvSpPr txBox="1"/>
          <p:nvPr/>
        </p:nvSpPr>
        <p:spPr>
          <a:xfrm>
            <a:off x="4648200" y="48768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Foreign body in the airway</a:t>
            </a:r>
          </a:p>
        </p:txBody>
      </p:sp>
    </p:spTree>
    <p:extLst>
      <p:ext uri="{BB962C8B-B14F-4D97-AF65-F5344CB8AC3E}">
        <p14:creationId xmlns:p14="http://schemas.microsoft.com/office/powerpoint/2010/main" val="20748167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dirty="0"/>
              <a:t>Differential Diagnosis of Epiglottitis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Diphtheria</a:t>
            </a:r>
          </a:p>
          <a:p>
            <a:r>
              <a:rPr lang="en-US" dirty="0"/>
              <a:t>Gradual onset</a:t>
            </a:r>
          </a:p>
          <a:p>
            <a:r>
              <a:rPr lang="en-US" dirty="0"/>
              <a:t>Sore throat</a:t>
            </a:r>
          </a:p>
          <a:p>
            <a:r>
              <a:rPr lang="en-US" dirty="0"/>
              <a:t>Low grade fever</a:t>
            </a:r>
          </a:p>
          <a:p>
            <a:r>
              <a:rPr lang="en-US" dirty="0"/>
              <a:t>Gray, sharply demarcated membrane in the oropharynx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2105" y="2057400"/>
            <a:ext cx="3867150" cy="2579358"/>
          </a:xfrm>
        </p:spPr>
      </p:pic>
      <p:sp>
        <p:nvSpPr>
          <p:cNvPr id="4" name="TextBox 3"/>
          <p:cNvSpPr txBox="1"/>
          <p:nvPr/>
        </p:nvSpPr>
        <p:spPr>
          <a:xfrm>
            <a:off x="4716880" y="4643384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Gray membrane in the oropharynx</a:t>
            </a:r>
          </a:p>
        </p:txBody>
      </p:sp>
    </p:spTree>
    <p:extLst>
      <p:ext uri="{BB962C8B-B14F-4D97-AF65-F5344CB8AC3E}">
        <p14:creationId xmlns:p14="http://schemas.microsoft.com/office/powerpoint/2010/main" val="22436423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082675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latin typeface="+mn-lt"/>
              </a:rPr>
              <a:t>Diagnosis of Epiglottitis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8506" y="1676400"/>
            <a:ext cx="3867150" cy="4560331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History and clinical presentation</a:t>
            </a:r>
          </a:p>
          <a:p>
            <a:r>
              <a:rPr lang="en-US" sz="3200" dirty="0"/>
              <a:t>Radiologic imaging can help to confirm diagnosis, but not always necessary - Enlarged epiglottis “Thumb Sign” on lateral neck X-ray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1825625"/>
            <a:ext cx="3471694" cy="3935793"/>
          </a:xfrm>
        </p:spPr>
      </p:pic>
      <p:sp>
        <p:nvSpPr>
          <p:cNvPr id="4" name="TextBox 3"/>
          <p:cNvSpPr txBox="1"/>
          <p:nvPr/>
        </p:nvSpPr>
        <p:spPr>
          <a:xfrm>
            <a:off x="5105400" y="5867400"/>
            <a:ext cx="3409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Lateral neck X-ray</a:t>
            </a:r>
          </a:p>
        </p:txBody>
      </p:sp>
    </p:spTree>
    <p:extLst>
      <p:ext uri="{BB962C8B-B14F-4D97-AF65-F5344CB8AC3E}">
        <p14:creationId xmlns:p14="http://schemas.microsoft.com/office/powerpoint/2010/main" val="4071181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65125"/>
            <a:ext cx="8134350" cy="1158875"/>
          </a:xfrm>
        </p:spPr>
        <p:txBody>
          <a:bodyPr>
            <a:normAutofit/>
          </a:bodyPr>
          <a:lstStyle/>
          <a:p>
            <a:pPr algn="l"/>
            <a:r>
              <a:rPr lang="en-US" sz="4000" dirty="0">
                <a:latin typeface="+mn-lt"/>
              </a:rPr>
              <a:t>Airway Management of Epiglottitis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1" y="1524000"/>
            <a:ext cx="41148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Determine severity of obstruction</a:t>
            </a:r>
          </a:p>
          <a:p>
            <a:r>
              <a:rPr lang="en-US" dirty="0"/>
              <a:t>Determine if intubation is necessary vs. observation</a:t>
            </a:r>
          </a:p>
          <a:p>
            <a:r>
              <a:rPr lang="en-US" dirty="0"/>
              <a:t>Involve anesthesiologist and otolaryngologist as soon as possible</a:t>
            </a:r>
          </a:p>
          <a:p>
            <a:r>
              <a:rPr lang="en-US" dirty="0"/>
              <a:t>The provider with the most airway experience should make first intubation attempt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286000"/>
            <a:ext cx="3867150" cy="2900362"/>
          </a:xfrm>
        </p:spPr>
      </p:pic>
    </p:spTree>
    <p:extLst>
      <p:ext uri="{BB962C8B-B14F-4D97-AF65-F5344CB8AC3E}">
        <p14:creationId xmlns:p14="http://schemas.microsoft.com/office/powerpoint/2010/main" val="5996063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65125"/>
            <a:ext cx="8134350" cy="1082675"/>
          </a:xfrm>
        </p:spPr>
        <p:txBody>
          <a:bodyPr>
            <a:normAutofit/>
          </a:bodyPr>
          <a:lstStyle/>
          <a:p>
            <a:pPr algn="l"/>
            <a:r>
              <a:rPr lang="en-US" sz="3800" dirty="0"/>
              <a:t>Airway Management of Epiglottitis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134350" cy="45720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200" i="1" dirty="0"/>
              <a:t>If patient </a:t>
            </a:r>
            <a:r>
              <a:rPr lang="en-US" sz="3200" b="1" i="1" u="sng" dirty="0"/>
              <a:t>is</a:t>
            </a:r>
            <a:r>
              <a:rPr lang="en-US" sz="3200" i="1" dirty="0"/>
              <a:t> able to maintain airway</a:t>
            </a:r>
          </a:p>
          <a:p>
            <a:pPr marL="344488" indent="-344488"/>
            <a:r>
              <a:rPr lang="en-US" sz="2500" dirty="0"/>
              <a:t>Transport to operating room for airway management</a:t>
            </a:r>
          </a:p>
          <a:p>
            <a:pPr marL="344488" indent="-344488"/>
            <a:r>
              <a:rPr lang="en-US" sz="2500" dirty="0"/>
              <a:t>Minimize distress to the patient (no awake IV, parental presence if appropriate)</a:t>
            </a:r>
          </a:p>
          <a:p>
            <a:pPr marL="344488" indent="-344488"/>
            <a:r>
              <a:rPr lang="en-US" sz="2500" dirty="0"/>
              <a:t>Mask induction with Sevoflurane/Halothane – try to maintain spontaneous ventilation</a:t>
            </a:r>
          </a:p>
          <a:p>
            <a:pPr marL="344488" indent="-344488"/>
            <a:r>
              <a:rPr lang="en-US" sz="2500" dirty="0" err="1"/>
              <a:t>Propofol</a:t>
            </a:r>
            <a:r>
              <a:rPr lang="en-US" sz="2500" dirty="0"/>
              <a:t>, Ketamine, and/or </a:t>
            </a:r>
            <a:r>
              <a:rPr lang="en-US" sz="2500" dirty="0" err="1"/>
              <a:t>Dexmedetomidine</a:t>
            </a:r>
            <a:r>
              <a:rPr lang="en-US" sz="2500" dirty="0"/>
              <a:t> to maintain spontaneous ventilation</a:t>
            </a:r>
          </a:p>
          <a:p>
            <a:pPr marL="344488" indent="-344488"/>
            <a:r>
              <a:rPr lang="en-US" sz="2500" dirty="0"/>
              <a:t>Consider Glycopyrrolate to minimize secretions</a:t>
            </a:r>
          </a:p>
          <a:p>
            <a:pPr marL="344488" indent="-344488"/>
            <a:r>
              <a:rPr lang="en-US" sz="2500" dirty="0"/>
              <a:t>First intubation attempt with advanced airway equipment (bougie, video laryngoscopy vs. fiber-optic scope)</a:t>
            </a:r>
          </a:p>
          <a:p>
            <a:pPr marL="344488" indent="-344488"/>
            <a:r>
              <a:rPr lang="en-US" sz="2500" dirty="0"/>
              <a:t>Back up: tracheostomy tray set up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917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58150" cy="1082675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Airway Management of Epiglottitis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7886700" cy="49561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500" i="1" dirty="0"/>
              <a:t>If Patient is</a:t>
            </a:r>
            <a:r>
              <a:rPr lang="en-US" sz="3500" b="1" i="1" dirty="0"/>
              <a:t> </a:t>
            </a:r>
            <a:r>
              <a:rPr lang="en-US" sz="3500" b="1" i="1" u="sng" dirty="0"/>
              <a:t>not</a:t>
            </a:r>
            <a:r>
              <a:rPr lang="en-US" sz="3500" b="1" i="1" dirty="0"/>
              <a:t> </a:t>
            </a:r>
            <a:r>
              <a:rPr lang="en-US" sz="3500" i="1" dirty="0"/>
              <a:t>able to maintain airway</a:t>
            </a:r>
          </a:p>
          <a:p>
            <a:pPr marL="344488" indent="-344488"/>
            <a:r>
              <a:rPr lang="en-US" sz="2800" dirty="0"/>
              <a:t>Bag valve mask</a:t>
            </a:r>
          </a:p>
          <a:p>
            <a:pPr marL="344488" indent="-344488"/>
            <a:r>
              <a:rPr lang="en-US" sz="2800" dirty="0"/>
              <a:t>Transport, if appropriate, to operating room for airway management</a:t>
            </a:r>
          </a:p>
          <a:p>
            <a:pPr marL="344488" indent="-344488"/>
            <a:r>
              <a:rPr lang="en-US" sz="2800" dirty="0"/>
              <a:t>Mask induction with Sevoflurane/Halothane – try to maintain spontaneous ventilation</a:t>
            </a:r>
          </a:p>
          <a:p>
            <a:pPr marL="344488" indent="-344488"/>
            <a:r>
              <a:rPr lang="en-US" sz="2800" dirty="0" err="1"/>
              <a:t>Propofol</a:t>
            </a:r>
            <a:r>
              <a:rPr lang="en-US" sz="2800" dirty="0"/>
              <a:t>, Ketamine, and/or </a:t>
            </a:r>
            <a:r>
              <a:rPr lang="en-US" sz="2800" dirty="0" err="1"/>
              <a:t>Dexmedetomidine</a:t>
            </a:r>
            <a:r>
              <a:rPr lang="en-US" sz="2800" dirty="0"/>
              <a:t> to maintain spontaneous ventilation</a:t>
            </a:r>
          </a:p>
          <a:p>
            <a:pPr marL="344488" indent="-344488"/>
            <a:r>
              <a:rPr lang="en-US" sz="2800" dirty="0"/>
              <a:t>First intubation attempt with advanced airway equipment (bougie, video laryngoscopy vs. fiber-optic scope)</a:t>
            </a:r>
          </a:p>
          <a:p>
            <a:pPr marL="344488" indent="-344488"/>
            <a:r>
              <a:rPr lang="en-US" sz="2800" dirty="0"/>
              <a:t>Back up: tracheostomy tray set up</a:t>
            </a:r>
          </a:p>
          <a:p>
            <a:pPr marL="914400" lvl="2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126903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Airway Management Tips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 least a half size smaller than an age appropriate endotracheal tube should be used due to tissue swelling</a:t>
            </a:r>
          </a:p>
          <a:p>
            <a:r>
              <a:rPr lang="en-US" dirty="0"/>
              <a:t>Do NOT use a </a:t>
            </a:r>
            <a:r>
              <a:rPr lang="en-US" dirty="0" err="1"/>
              <a:t>supraglottic</a:t>
            </a:r>
            <a:r>
              <a:rPr lang="en-US" dirty="0"/>
              <a:t> airway (laryngeal mask airway) as this can cause further airway obstruction</a:t>
            </a:r>
          </a:p>
        </p:txBody>
      </p:sp>
    </p:spTree>
    <p:extLst>
      <p:ext uri="{BB962C8B-B14F-4D97-AF65-F5344CB8AC3E}">
        <p14:creationId xmlns:p14="http://schemas.microsoft.com/office/powerpoint/2010/main" val="36942002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Antimicrobial 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Ideally draw cultures prior to starting antibiotics</a:t>
            </a:r>
          </a:p>
          <a:p>
            <a:r>
              <a:rPr lang="en-US" dirty="0"/>
              <a:t>Empiric treatment: third generation cephalosporin (ceftriaxone, cefotaxime) AND anti-staphylococcal agent (vancomycin)</a:t>
            </a:r>
          </a:p>
          <a:p>
            <a:r>
              <a:rPr lang="en-US" dirty="0"/>
              <a:t>Once susceptibility results are available, adjust antibiotic regimen</a:t>
            </a:r>
          </a:p>
          <a:p>
            <a:r>
              <a:rPr lang="en-US" dirty="0"/>
              <a:t>Duration of treatment: approximately 7-10 days</a:t>
            </a:r>
          </a:p>
        </p:txBody>
      </p:sp>
    </p:spTree>
    <p:extLst>
      <p:ext uri="{BB962C8B-B14F-4D97-AF65-F5344CB8AC3E}">
        <p14:creationId xmlns:p14="http://schemas.microsoft.com/office/powerpoint/2010/main" val="30258943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Post-Operative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epiglottitis patients should be monitored in an intensive care unit</a:t>
            </a:r>
          </a:p>
          <a:p>
            <a:r>
              <a:rPr lang="en-US" dirty="0"/>
              <a:t>If the patient is intubated, after 2-3 days of antibiotics, can assess for possible </a:t>
            </a:r>
            <a:r>
              <a:rPr lang="en-US" dirty="0" err="1"/>
              <a:t>extubation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2863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Post-Operative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Extubation</a:t>
            </a:r>
            <a:r>
              <a:rPr lang="en-US" dirty="0"/>
              <a:t> considerations</a:t>
            </a:r>
          </a:p>
          <a:p>
            <a:pPr lvl="1"/>
            <a:r>
              <a:rPr lang="en-US" dirty="0"/>
              <a:t>Resolution of </a:t>
            </a:r>
            <a:r>
              <a:rPr lang="en-US" dirty="0" err="1"/>
              <a:t>epiglottic</a:t>
            </a:r>
            <a:r>
              <a:rPr lang="en-US" dirty="0"/>
              <a:t>/</a:t>
            </a:r>
            <a:r>
              <a:rPr lang="en-US" dirty="0" err="1"/>
              <a:t>supraglottic</a:t>
            </a:r>
            <a:r>
              <a:rPr lang="en-US" dirty="0"/>
              <a:t> swelling</a:t>
            </a:r>
          </a:p>
          <a:p>
            <a:pPr lvl="1"/>
            <a:r>
              <a:rPr lang="en-US" dirty="0"/>
              <a:t>Air leak </a:t>
            </a:r>
          </a:p>
          <a:p>
            <a:pPr lvl="1"/>
            <a:r>
              <a:rPr lang="en-US" dirty="0"/>
              <a:t>Can swallow comfortably</a:t>
            </a:r>
          </a:p>
        </p:txBody>
      </p:sp>
    </p:spTree>
    <p:extLst>
      <p:ext uri="{BB962C8B-B14F-4D97-AF65-F5344CB8AC3E}">
        <p14:creationId xmlns:p14="http://schemas.microsoft.com/office/powerpoint/2010/main" val="37797807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006475"/>
          </a:xfrm>
        </p:spPr>
        <p:txBody>
          <a:bodyPr>
            <a:normAutofit/>
          </a:bodyPr>
          <a:lstStyle/>
          <a:p>
            <a:pPr algn="l"/>
            <a:r>
              <a:rPr lang="en-US" sz="4800" dirty="0">
                <a:latin typeface="+mn-lt"/>
              </a:rPr>
              <a:t>Conclusions: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err="1"/>
              <a:t>Haemophilus</a:t>
            </a:r>
            <a:r>
              <a:rPr lang="en-US" sz="3200" dirty="0"/>
              <a:t> influenza Type B is the most common cause of epiglottitis</a:t>
            </a:r>
          </a:p>
          <a:p>
            <a:r>
              <a:rPr lang="en-US" sz="3200" dirty="0"/>
              <a:t>Provider with the most airway experience should make first attempt at intubation</a:t>
            </a:r>
          </a:p>
          <a:p>
            <a:r>
              <a:rPr lang="en-US" sz="3200" dirty="0"/>
              <a:t>Have all the advanced airway equipment available and prepared, including tracheostomy set up</a:t>
            </a:r>
          </a:p>
        </p:txBody>
      </p:sp>
    </p:spTree>
    <p:extLst>
      <p:ext uri="{BB962C8B-B14F-4D97-AF65-F5344CB8AC3E}">
        <p14:creationId xmlns:p14="http://schemas.microsoft.com/office/powerpoint/2010/main" val="21463147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800" dirty="0">
                <a:latin typeface="+mn-lt"/>
              </a:rPr>
              <a:t>References: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1900" dirty="0"/>
              <a:t>Abdullah, Claude. Acute epiglottitis: Trends, diagnosis, and management. Saudi Journal of Anesthesia, 2012 Jul-Sept; 6(3): 279-281.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900" dirty="0"/>
              <a:t>Woods, Charles. Epiglottitis (</a:t>
            </a:r>
            <a:r>
              <a:rPr lang="en-US" sz="1900" dirty="0" err="1"/>
              <a:t>supraglottitis</a:t>
            </a:r>
            <a:r>
              <a:rPr lang="en-US" sz="1900" dirty="0"/>
              <a:t>): Clinical features and diagnosis. </a:t>
            </a:r>
            <a:r>
              <a:rPr lang="en-US" sz="1900" dirty="0" err="1"/>
              <a:t>UpToDate</a:t>
            </a:r>
            <a:r>
              <a:rPr lang="en-US" sz="1900" dirty="0"/>
              <a:t>. Sept 2018.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900" dirty="0"/>
              <a:t>Woods, Charles. Epiglottitis (</a:t>
            </a:r>
            <a:r>
              <a:rPr lang="en-US" sz="1900" dirty="0" err="1"/>
              <a:t>supraglottitis</a:t>
            </a:r>
            <a:r>
              <a:rPr lang="en-US" sz="1900" dirty="0"/>
              <a:t>): Management. </a:t>
            </a:r>
            <a:r>
              <a:rPr lang="en-US" sz="1900" dirty="0" err="1"/>
              <a:t>UpToDate</a:t>
            </a:r>
            <a:r>
              <a:rPr lang="en-US" sz="1900" dirty="0"/>
              <a:t>. Sept 2017.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900" dirty="0"/>
              <a:t>Images from Creative Commons</a:t>
            </a:r>
          </a:p>
        </p:txBody>
      </p:sp>
    </p:spTree>
    <p:extLst>
      <p:ext uri="{BB962C8B-B14F-4D97-AF65-F5344CB8AC3E}">
        <p14:creationId xmlns:p14="http://schemas.microsoft.com/office/powerpoint/2010/main" val="3414322863"/>
      </p:ext>
    </p:extLst>
  </p:cSld>
  <p:clrMapOvr>
    <a:masterClrMapping/>
  </p:clrMapOvr>
</p:sld>
</file>

<file path=ppt/theme/theme1.xml><?xml version="1.0" encoding="utf-8"?>
<a:theme xmlns:a="http://schemas.openxmlformats.org/drawingml/2006/main" name="SPACI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A GLOBAL PPT template 03-11-2019" id="{A79F18FC-84E4-5A4A-8694-B0D6C91A4E78}" vid="{5F839F61-D0BC-E348-983B-C9437D920991}"/>
    </a:ext>
  </a:extLst>
</a:theme>
</file>

<file path=ppt/theme/theme2.xml><?xml version="1.0" encoding="utf-8"?>
<a:theme xmlns:a="http://schemas.openxmlformats.org/drawingml/2006/main" name="1_SPACI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A GLOBAL PPT template 03-11-2019" id="{A79F18FC-84E4-5A4A-8694-B0D6C91A4E78}" vid="{2E6B72E7-DBDD-634C-B43C-3EFB7A32A8A9}"/>
    </a:ext>
  </a:extLst>
</a:theme>
</file>

<file path=ppt/theme/theme3.xml><?xml version="1.0" encoding="utf-8"?>
<a:theme xmlns:a="http://schemas.openxmlformats.org/drawingml/2006/main" name="Theme1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1" id="{EDE4B4D5-EB08-5E49-9696-ACD328DDD5D7}" vid="{18C21DA7-C39A-E945-81FF-7C92EF0BB30E}"/>
    </a:ext>
  </a:extLst>
</a:theme>
</file>

<file path=ppt/theme/theme4.xml><?xml version="1.0" encoding="utf-8"?>
<a:theme xmlns:a="http://schemas.openxmlformats.org/drawingml/2006/main" name="Theme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9" id="{3A12B99E-B387-7245-9DA1-AD0B2B47D3C9}" vid="{884E25A6-75A6-1548-9E64-FD81D5694369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SPACIES</Template>
  <TotalTime>403</TotalTime>
  <Words>818</Words>
  <Application>Microsoft Macintosh PowerPoint</Application>
  <PresentationFormat>On-screen Show (4:3)</PresentationFormat>
  <Paragraphs>149</Paragraphs>
  <Slides>22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System Font Regular</vt:lpstr>
      <vt:lpstr>Arial</vt:lpstr>
      <vt:lpstr>Calibri</vt:lpstr>
      <vt:lpstr>Calibri Light</vt:lpstr>
      <vt:lpstr>Gill Sans</vt:lpstr>
      <vt:lpstr>Times New Roman</vt:lpstr>
      <vt:lpstr>SPACIES</vt:lpstr>
      <vt:lpstr>1_SPACIES</vt:lpstr>
      <vt:lpstr>Theme11</vt:lpstr>
      <vt:lpstr>Theme9</vt:lpstr>
      <vt:lpstr>Anesthesia for the Pediatric Patient with Epiglottitis</vt:lpstr>
      <vt:lpstr>Disclosures</vt:lpstr>
      <vt:lpstr>Learning Objectives:</vt:lpstr>
      <vt:lpstr>Overview of Epiglottitis</vt:lpstr>
      <vt:lpstr>Overview of Epiglottitis</vt:lpstr>
      <vt:lpstr>Overview of Epiglottitis</vt:lpstr>
      <vt:lpstr>Signs and Symptoms of Epiglottitis</vt:lpstr>
      <vt:lpstr>Differential Diagnosis of Epiglottitis</vt:lpstr>
      <vt:lpstr>Differential Diagnosis of Epiglottitis</vt:lpstr>
      <vt:lpstr>Differential Diagnosis of Epiglottitis</vt:lpstr>
      <vt:lpstr>Differential Diagnosis of Epiglottitis</vt:lpstr>
      <vt:lpstr>Differential Diagnosis of Epiglottitis</vt:lpstr>
      <vt:lpstr>Diagnosis of Epiglottitis</vt:lpstr>
      <vt:lpstr>Airway Management of Epiglottitis</vt:lpstr>
      <vt:lpstr>Airway Management of Epiglottitis</vt:lpstr>
      <vt:lpstr>Airway Management of Epiglottitis</vt:lpstr>
      <vt:lpstr>Airway Management Tips</vt:lpstr>
      <vt:lpstr>Antimicrobial Treatment</vt:lpstr>
      <vt:lpstr>Post-Operative Management</vt:lpstr>
      <vt:lpstr>Post-Operative Management</vt:lpstr>
      <vt:lpstr>Conclusions:</vt:lpstr>
      <vt:lpstr>References: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Infosino, Andrew</dc:creator>
  <cp:lastModifiedBy>Infosino, Andrew</cp:lastModifiedBy>
  <cp:revision>44</cp:revision>
  <dcterms:created xsi:type="dcterms:W3CDTF">2019-04-09T15:21:04Z</dcterms:created>
  <dcterms:modified xsi:type="dcterms:W3CDTF">2021-12-24T01:07:52Z</dcterms:modified>
</cp:coreProperties>
</file>