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6" r:id="rId1"/>
    <p:sldMasterId id="2147483768" r:id="rId2"/>
    <p:sldMasterId id="2147483780" r:id="rId3"/>
    <p:sldMasterId id="2147483792" r:id="rId4"/>
  </p:sldMasterIdLst>
  <p:notesMasterIdLst>
    <p:notesMasterId r:id="rId33"/>
  </p:notesMasterIdLst>
  <p:handoutMasterIdLst>
    <p:handoutMasterId r:id="rId34"/>
  </p:handoutMasterIdLst>
  <p:sldIdLst>
    <p:sldId id="316" r:id="rId5"/>
    <p:sldId id="355" r:id="rId6"/>
    <p:sldId id="356" r:id="rId7"/>
    <p:sldId id="276" r:id="rId8"/>
    <p:sldId id="277" r:id="rId9"/>
    <p:sldId id="279" r:id="rId10"/>
    <p:sldId id="360" r:id="rId11"/>
    <p:sldId id="292" r:id="rId12"/>
    <p:sldId id="278" r:id="rId13"/>
    <p:sldId id="281" r:id="rId14"/>
    <p:sldId id="282" r:id="rId15"/>
    <p:sldId id="283" r:id="rId16"/>
    <p:sldId id="303" r:id="rId17"/>
    <p:sldId id="287" r:id="rId18"/>
    <p:sldId id="288" r:id="rId19"/>
    <p:sldId id="289" r:id="rId20"/>
    <p:sldId id="290" r:id="rId21"/>
    <p:sldId id="291" r:id="rId22"/>
    <p:sldId id="293" r:id="rId23"/>
    <p:sldId id="294" r:id="rId24"/>
    <p:sldId id="364" r:id="rId25"/>
    <p:sldId id="296" r:id="rId26"/>
    <p:sldId id="297" r:id="rId27"/>
    <p:sldId id="309" r:id="rId28"/>
    <p:sldId id="299" r:id="rId29"/>
    <p:sldId id="365" r:id="rId30"/>
    <p:sldId id="301" r:id="rId31"/>
    <p:sldId id="363" r:id="rId32"/>
  </p:sldIdLst>
  <p:sldSz cx="10080625" cy="7559675"/>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p15:clr>
            <a:srgbClr val="A4A3A4"/>
          </p15:clr>
        </p15:guide>
        <p15:guide id="2" pos="3175">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ie" initials="hk" lastIdx="47" clrIdx="0"/>
  <p:cmAuthor id="2" name="Agnes Hunyady" initials="AH" lastIdx="26" clrIdx="1"/>
  <p:cmAuthor id="3" name="Hunyady, Agnes" initials="HA" lastIdx="3" clrIdx="2"/>
  <p:cmAuthor id="4" name="hkarl" initials="h" lastIdx="9" clrIdx="3">
    <p:extLst>
      <p:ext uri="{19B8F6BF-5375-455C-9EA6-DF929625EA0E}">
        <p15:presenceInfo xmlns:p15="http://schemas.microsoft.com/office/powerpoint/2012/main" userId="hkar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558" autoAdjust="0"/>
    <p:restoredTop sz="76475" autoAdjust="0"/>
  </p:normalViewPr>
  <p:slideViewPr>
    <p:cSldViewPr>
      <p:cViewPr varScale="1">
        <p:scale>
          <a:sx n="67" d="100"/>
          <a:sy n="67" d="100"/>
        </p:scale>
        <p:origin x="1384" y="184"/>
      </p:cViewPr>
      <p:guideLst>
        <p:guide orient="horz" pos="2381"/>
        <p:guide pos="3175"/>
      </p:guideLst>
    </p:cSldViewPr>
  </p:slideViewPr>
  <p:outlineViewPr>
    <p:cViewPr>
      <p:scale>
        <a:sx n="33" d="100"/>
        <a:sy n="33" d="100"/>
      </p:scale>
      <p:origin x="0" y="-46536"/>
    </p:cViewPr>
  </p:outlineViewPr>
  <p:notesTextViewPr>
    <p:cViewPr>
      <p:scale>
        <a:sx n="100" d="100"/>
        <a:sy n="100" d="100"/>
      </p:scale>
      <p:origin x="0" y="0"/>
    </p:cViewPr>
  </p:notesTextViewPr>
  <p:sorterViewPr>
    <p:cViewPr varScale="1">
      <p:scale>
        <a:sx n="100" d="100"/>
        <a:sy n="100" d="100"/>
      </p:scale>
      <p:origin x="0" y="-9138"/>
    </p:cViewPr>
  </p:sorterViewPr>
  <p:notesViewPr>
    <p:cSldViewPr>
      <p:cViewPr varScale="1">
        <p:scale>
          <a:sx n="50" d="100"/>
          <a:sy n="50" d="100"/>
        </p:scale>
        <p:origin x="2688" y="4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042167" cy="464490"/>
          </a:xfrm>
          <a:prstGeom prst="rect">
            <a:avLst/>
          </a:prstGeom>
          <a:noFill/>
          <a:ln>
            <a:noFill/>
          </a:ln>
        </p:spPr>
        <p:txBody>
          <a:bodyPr vert="horz" wrap="square" lIns="82309" tIns="41150" rIns="82309" bIns="41150" anchor="t" anchorCtr="0" compatLnSpc="0"/>
          <a:lstStyle/>
          <a:p>
            <a:pPr defTabSz="836219" hangingPunct="0">
              <a:defRPr sz="1400" b="0" i="0" u="none" strike="noStrike" kern="0" cap="none" spc="0" baseline="0">
                <a:solidFill>
                  <a:srgbClr val="000000"/>
                </a:solidFill>
                <a:uFillTx/>
              </a:defRPr>
            </a:pPr>
            <a:endParaRPr lang="en-US" sz="1300">
              <a:solidFill>
                <a:srgbClr val="000000"/>
              </a:solidFill>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3967903" y="0"/>
            <a:ext cx="3042167" cy="464490"/>
          </a:xfrm>
          <a:prstGeom prst="rect">
            <a:avLst/>
          </a:prstGeom>
          <a:noFill/>
          <a:ln>
            <a:noFill/>
          </a:ln>
        </p:spPr>
        <p:txBody>
          <a:bodyPr vert="horz" wrap="square" lIns="82309" tIns="41150" rIns="82309" bIns="41150" anchor="t" anchorCtr="0" compatLnSpc="0"/>
          <a:lstStyle/>
          <a:p>
            <a:pPr algn="r" defTabSz="836219" hangingPunct="0">
              <a:defRPr sz="1400" b="0" i="0" u="none" strike="noStrike" kern="0" cap="none" spc="0" baseline="0">
                <a:solidFill>
                  <a:srgbClr val="000000"/>
                </a:solidFill>
                <a:uFillTx/>
              </a:defRPr>
            </a:pPr>
            <a:endParaRPr lang="en-US" sz="1300">
              <a:solidFill>
                <a:srgbClr val="000000"/>
              </a:solidFill>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8831580"/>
            <a:ext cx="3042167" cy="464490"/>
          </a:xfrm>
          <a:prstGeom prst="rect">
            <a:avLst/>
          </a:prstGeom>
          <a:noFill/>
          <a:ln>
            <a:noFill/>
          </a:ln>
        </p:spPr>
        <p:txBody>
          <a:bodyPr vert="horz" wrap="square" lIns="82309" tIns="41150" rIns="82309" bIns="41150" anchor="b" anchorCtr="0" compatLnSpc="0"/>
          <a:lstStyle/>
          <a:p>
            <a:pPr defTabSz="836219" hangingPunct="0">
              <a:defRPr sz="1400" b="0" i="0" u="none" strike="noStrike" kern="0" cap="none" spc="0" baseline="0">
                <a:solidFill>
                  <a:srgbClr val="000000"/>
                </a:solidFill>
                <a:uFillTx/>
              </a:defRPr>
            </a:pPr>
            <a:endParaRPr lang="en-US" sz="1300">
              <a:solidFill>
                <a:srgbClr val="000000"/>
              </a:solidFill>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3967903" y="8831580"/>
            <a:ext cx="3042167" cy="464490"/>
          </a:xfrm>
          <a:prstGeom prst="rect">
            <a:avLst/>
          </a:prstGeom>
          <a:noFill/>
          <a:ln>
            <a:noFill/>
          </a:ln>
        </p:spPr>
        <p:txBody>
          <a:bodyPr vert="horz" wrap="square" lIns="82309" tIns="41150" rIns="82309" bIns="41150" anchor="b" anchorCtr="0" compatLnSpc="0"/>
          <a:lstStyle/>
          <a:p>
            <a:pPr algn="r" defTabSz="836219" hangingPunct="0">
              <a:defRPr sz="1400" b="0" i="0" u="none" strike="noStrike" kern="0" cap="none" spc="0" baseline="0">
                <a:solidFill>
                  <a:srgbClr val="000000"/>
                </a:solidFill>
                <a:uFillTx/>
              </a:defRPr>
            </a:pPr>
            <a:fld id="{1A9B7687-FFF3-496F-A414-735CFE8A7892}" type="slidenum">
              <a:rPr/>
              <a:pPr algn="r" defTabSz="836219" hangingPunct="0">
                <a:defRPr sz="1400" b="0" i="0" u="none" strike="noStrike" kern="0" cap="none" spc="0" baseline="0">
                  <a:solidFill>
                    <a:srgbClr val="000000"/>
                  </a:solidFill>
                  <a:uFillTx/>
                </a:defRPr>
              </a:pPr>
              <a:t>‹#›</a:t>
            </a:fld>
            <a:endParaRPr lang="en-US" sz="1300">
              <a:solidFill>
                <a:srgbClr val="000000"/>
              </a:solidFill>
              <a:latin typeface="Arial" pitchFamily="18"/>
              <a:ea typeface="Microsoft YaHei" pitchFamily="2"/>
              <a:cs typeface="Mangal" pitchFamily="2"/>
            </a:endParaRPr>
          </a:p>
        </p:txBody>
      </p:sp>
    </p:spTree>
    <p:extLst>
      <p:ext uri="{BB962C8B-B14F-4D97-AF65-F5344CB8AC3E}">
        <p14:creationId xmlns:p14="http://schemas.microsoft.com/office/powerpoint/2010/main" val="1063008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181100" y="706438"/>
            <a:ext cx="4646613" cy="3486150"/>
          </a:xfrm>
          <a:prstGeom prst="rect">
            <a:avLst/>
          </a:prstGeom>
          <a:noFill/>
          <a:ln>
            <a:noFill/>
            <a:prstDash val="solid"/>
          </a:ln>
        </p:spPr>
      </p:sp>
      <p:sp>
        <p:nvSpPr>
          <p:cNvPr id="3" name="Notes Placeholder 2"/>
          <p:cNvSpPr txBox="1">
            <a:spLocks noGrp="1"/>
          </p:cNvSpPr>
          <p:nvPr>
            <p:ph type="body" sz="quarter" idx="3"/>
          </p:nvPr>
        </p:nvSpPr>
        <p:spPr>
          <a:xfrm>
            <a:off x="701040" y="4415621"/>
            <a:ext cx="5607998" cy="4183050"/>
          </a:xfrm>
          <a:prstGeom prst="rect">
            <a:avLst/>
          </a:prstGeom>
          <a:noFill/>
          <a:ln>
            <a:noFill/>
          </a:ln>
        </p:spPr>
        <p:txBody>
          <a:bodyPr vert="horz" wrap="square" lIns="0" tIns="0" rIns="0" bIns="0" anchor="t" anchorCtr="0" compatLnSpc="1"/>
          <a:lstStyle/>
          <a:p>
            <a:pPr lvl="0"/>
            <a:endParaRPr lang="en-US"/>
          </a:p>
        </p:txBody>
      </p:sp>
      <p:sp>
        <p:nvSpPr>
          <p:cNvPr id="4" name="Header Placeholder 3"/>
          <p:cNvSpPr txBox="1">
            <a:spLocks noGrp="1"/>
          </p:cNvSpPr>
          <p:nvPr>
            <p:ph type="hdr" sz="quarter"/>
          </p:nvPr>
        </p:nvSpPr>
        <p:spPr>
          <a:xfrm>
            <a:off x="0" y="0"/>
            <a:ext cx="3042167" cy="464490"/>
          </a:xfrm>
          <a:prstGeom prst="rect">
            <a:avLst/>
          </a:prstGeom>
          <a:noFill/>
          <a:ln>
            <a:noFill/>
          </a:ln>
        </p:spPr>
        <p:txBody>
          <a:bodyPr vert="horz" wrap="square" lIns="0" tIns="0" rIns="0" bIns="0" anchor="t" anchorCtr="0" compatLnSpc="1"/>
          <a:lstStyle>
            <a:lvl1pPr marL="0" marR="0" lvl="0" indent="0" algn="l" defTabSz="836219" rtl="0" fontAlgn="auto" hangingPunct="0">
              <a:lnSpc>
                <a:spcPct val="100000"/>
              </a:lnSpc>
              <a:spcBef>
                <a:spcPts val="0"/>
              </a:spcBef>
              <a:spcAft>
                <a:spcPts val="0"/>
              </a:spcAft>
              <a:buNone/>
              <a:tabLst/>
              <a:defRPr lang="en-US" sz="1300" b="0" i="0" u="none" strike="noStrike" kern="1200" cap="none" spc="0" baseline="0">
                <a:solidFill>
                  <a:srgbClr val="000000"/>
                </a:solidFill>
                <a:uFillTx/>
                <a:latin typeface="Times New Roman" pitchFamily="18"/>
                <a:ea typeface="Lucida Sans Unicode" pitchFamily="2"/>
                <a:cs typeface="Tahoma" pitchFamily="2"/>
              </a:defRPr>
            </a:lvl1pPr>
          </a:lstStyle>
          <a:p>
            <a:pPr lvl="0"/>
            <a:endParaRPr lang="en-US"/>
          </a:p>
        </p:txBody>
      </p:sp>
      <p:sp>
        <p:nvSpPr>
          <p:cNvPr id="5" name="Date Placeholder 4"/>
          <p:cNvSpPr txBox="1">
            <a:spLocks noGrp="1"/>
          </p:cNvSpPr>
          <p:nvPr>
            <p:ph type="dt" idx="1"/>
          </p:nvPr>
        </p:nvSpPr>
        <p:spPr>
          <a:xfrm>
            <a:off x="3967903" y="0"/>
            <a:ext cx="3042167" cy="464490"/>
          </a:xfrm>
          <a:prstGeom prst="rect">
            <a:avLst/>
          </a:prstGeom>
          <a:noFill/>
          <a:ln>
            <a:noFill/>
          </a:ln>
        </p:spPr>
        <p:txBody>
          <a:bodyPr vert="horz" wrap="square" lIns="0" tIns="0" rIns="0" bIns="0" anchor="t" anchorCtr="0" compatLnSpc="1"/>
          <a:lstStyle>
            <a:lvl1pPr marL="0" marR="0" lvl="0" indent="0" algn="r" defTabSz="836219" rtl="0" fontAlgn="auto" hangingPunct="0">
              <a:lnSpc>
                <a:spcPct val="100000"/>
              </a:lnSpc>
              <a:spcBef>
                <a:spcPts val="0"/>
              </a:spcBef>
              <a:spcAft>
                <a:spcPts val="0"/>
              </a:spcAft>
              <a:buNone/>
              <a:tabLst/>
              <a:defRPr lang="en-US" sz="1300" b="0" i="0" u="none" strike="noStrike" kern="1200" cap="none" spc="0" baseline="0">
                <a:solidFill>
                  <a:srgbClr val="000000"/>
                </a:solidFill>
                <a:uFillTx/>
                <a:latin typeface="Times New Roman" pitchFamily="18"/>
                <a:ea typeface="Lucida Sans Unicode" pitchFamily="2"/>
                <a:cs typeface="Tahoma" pitchFamily="2"/>
              </a:defRPr>
            </a:lvl1pPr>
          </a:lstStyle>
          <a:p>
            <a:pPr lvl="0"/>
            <a:endParaRPr lang="en-US"/>
          </a:p>
        </p:txBody>
      </p:sp>
      <p:sp>
        <p:nvSpPr>
          <p:cNvPr id="6" name="Footer Placeholder 5"/>
          <p:cNvSpPr txBox="1">
            <a:spLocks noGrp="1"/>
          </p:cNvSpPr>
          <p:nvPr>
            <p:ph type="ftr" sz="quarter" idx="4"/>
          </p:nvPr>
        </p:nvSpPr>
        <p:spPr>
          <a:xfrm>
            <a:off x="0" y="8831580"/>
            <a:ext cx="3042167" cy="464490"/>
          </a:xfrm>
          <a:prstGeom prst="rect">
            <a:avLst/>
          </a:prstGeom>
          <a:noFill/>
          <a:ln>
            <a:noFill/>
          </a:ln>
        </p:spPr>
        <p:txBody>
          <a:bodyPr vert="horz" wrap="square" lIns="0" tIns="0" rIns="0" bIns="0" anchor="b" anchorCtr="0" compatLnSpc="1"/>
          <a:lstStyle>
            <a:lvl1pPr marL="0" marR="0" lvl="0" indent="0" algn="l" defTabSz="836219" rtl="0" fontAlgn="auto" hangingPunct="0">
              <a:lnSpc>
                <a:spcPct val="100000"/>
              </a:lnSpc>
              <a:spcBef>
                <a:spcPts val="0"/>
              </a:spcBef>
              <a:spcAft>
                <a:spcPts val="0"/>
              </a:spcAft>
              <a:buNone/>
              <a:tabLst/>
              <a:defRPr lang="en-US" sz="1300" b="0" i="0" u="none" strike="noStrike" kern="1200" cap="none" spc="0" baseline="0">
                <a:solidFill>
                  <a:srgbClr val="000000"/>
                </a:solidFill>
                <a:uFillTx/>
                <a:latin typeface="Times New Roman" pitchFamily="18"/>
                <a:ea typeface="Lucida Sans Unicode"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3967903" y="8831580"/>
            <a:ext cx="3042167" cy="464490"/>
          </a:xfrm>
          <a:prstGeom prst="rect">
            <a:avLst/>
          </a:prstGeom>
          <a:noFill/>
          <a:ln>
            <a:noFill/>
          </a:ln>
        </p:spPr>
        <p:txBody>
          <a:bodyPr vert="horz" wrap="square" lIns="0" tIns="0" rIns="0" bIns="0" anchor="b" anchorCtr="0" compatLnSpc="1"/>
          <a:lstStyle>
            <a:lvl1pPr marL="0" marR="0" lvl="0" indent="0" algn="r" defTabSz="836219" rtl="0" fontAlgn="auto" hangingPunct="0">
              <a:lnSpc>
                <a:spcPct val="100000"/>
              </a:lnSpc>
              <a:spcBef>
                <a:spcPts val="0"/>
              </a:spcBef>
              <a:spcAft>
                <a:spcPts val="0"/>
              </a:spcAft>
              <a:buNone/>
              <a:tabLst/>
              <a:defRPr lang="en-US" sz="1300" b="0" i="0" u="none" strike="noStrike" kern="1200" cap="none" spc="0" baseline="0">
                <a:solidFill>
                  <a:srgbClr val="000000"/>
                </a:solidFill>
                <a:uFillTx/>
                <a:latin typeface="Times New Roman" pitchFamily="18"/>
                <a:ea typeface="Lucida Sans Unicode" pitchFamily="2"/>
                <a:cs typeface="Tahoma" pitchFamily="2"/>
              </a:defRPr>
            </a:lvl1pPr>
          </a:lstStyle>
          <a:p>
            <a:pPr lvl="0"/>
            <a:fld id="{EC8865D8-FEE9-4276-B0C3-B20C57C6647B}" type="slidenum">
              <a:rPr/>
              <a:pPr lvl="0"/>
              <a:t>‹#›</a:t>
            </a:fld>
            <a:endParaRPr lang="en-US"/>
          </a:p>
        </p:txBody>
      </p:sp>
    </p:spTree>
    <p:extLst>
      <p:ext uri="{BB962C8B-B14F-4D97-AF65-F5344CB8AC3E}">
        <p14:creationId xmlns:p14="http://schemas.microsoft.com/office/powerpoint/2010/main" val="2801908553"/>
      </p:ext>
    </p:extLst>
  </p:cSld>
  <p:clrMap bg1="lt1" tx1="dk1" bg2="lt2" tx2="dk2" accent1="accent1" accent2="accent2" accent3="accent3" accent4="accent4" accent5="accent5" accent6="accent6" hlink="hlink" folHlink="folHlink"/>
  <p:notesStyle>
    <a:lvl1pPr marL="215999" marR="0" lvl="0" indent="-215999" defTabSz="914400" rtl="0" fontAlgn="auto" hangingPunct="0">
      <a:lnSpc>
        <a:spcPct val="100000"/>
      </a:lnSpc>
      <a:spcBef>
        <a:spcPts val="0"/>
      </a:spcBef>
      <a:spcAft>
        <a:spcPts val="0"/>
      </a:spcAft>
      <a:buNone/>
      <a:tabLst/>
      <a:defRPr lang="en-US" sz="2000" b="0" i="0" u="none" strike="noStrike" kern="1200" cap="none" spc="0" baseline="0">
        <a:solidFill>
          <a:srgbClr val="000000"/>
        </a:solidFill>
        <a:uFillTx/>
        <a:latin typeface="Arial" pitchFamily="18"/>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lvl="0"/>
            <a:fld id="{EC8865D8-FEE9-4276-B0C3-B20C57C6647B}" type="slidenum">
              <a:rPr lang="en-US" smtClean="0"/>
              <a:pPr lvl="0"/>
              <a:t>1</a:t>
            </a:fld>
            <a:endParaRPr lang="en-US" dirty="0"/>
          </a:p>
        </p:txBody>
      </p:sp>
    </p:spTree>
    <p:extLst>
      <p:ext uri="{BB962C8B-B14F-4D97-AF65-F5344CB8AC3E}">
        <p14:creationId xmlns:p14="http://schemas.microsoft.com/office/powerpoint/2010/main" val="3205742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lvl="0"/>
            <a:fld id="{EC8865D8-FEE9-4276-B0C3-B20C57C6647B}" type="slidenum">
              <a:rPr lang="en-US" smtClean="0"/>
              <a:pPr lvl="0"/>
              <a:t>3</a:t>
            </a:fld>
            <a:endParaRPr lang="en-US" dirty="0"/>
          </a:p>
        </p:txBody>
      </p:sp>
    </p:spTree>
    <p:extLst>
      <p:ext uri="{BB962C8B-B14F-4D97-AF65-F5344CB8AC3E}">
        <p14:creationId xmlns:p14="http://schemas.microsoft.com/office/powerpoint/2010/main" val="2259748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936387BA-4D2A-4A72-896A-0767B4613B8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F545B606-05DA-4018-AD11-C0EB5067591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dirty="0"/>
              <a:t>Achondroplasia is a skeletal dysplasia occurring in 1/20,000 live births and affecting over 250,000 individuals worldwide.</a:t>
            </a:r>
          </a:p>
          <a:p>
            <a:pPr>
              <a:defRPr/>
            </a:pPr>
            <a:r>
              <a:rPr lang="en-US" dirty="0"/>
              <a:t>It is the most common cause of short stature or “dwarfism,” with an average adulthood height of 4 feet. </a:t>
            </a:r>
          </a:p>
          <a:p>
            <a:pPr>
              <a:defRPr/>
            </a:pPr>
            <a:r>
              <a:rPr lang="en-US" dirty="0"/>
              <a:t>The earliest biological evidence of this type of skeletal dysplasia dates back to ancient Egypt around 2700 BC.</a:t>
            </a:r>
          </a:p>
          <a:p>
            <a:pPr>
              <a:defRPr/>
            </a:pPr>
            <a:r>
              <a:rPr lang="en-US" dirty="0"/>
              <a:t>Achondroplasia is derived from the Greek word “a-</a:t>
            </a:r>
            <a:r>
              <a:rPr lang="en-US" dirty="0" err="1"/>
              <a:t>khondros</a:t>
            </a:r>
            <a:r>
              <a:rPr lang="en-US" dirty="0"/>
              <a:t>-</a:t>
            </a:r>
            <a:r>
              <a:rPr lang="en-US" dirty="0" err="1"/>
              <a:t>plasisia</a:t>
            </a:r>
            <a:r>
              <a:rPr lang="en-US" dirty="0"/>
              <a:t>”, which means “no cartilage growth,” but inaccurately describes the actual pathophysiology of the condition.</a:t>
            </a:r>
          </a:p>
          <a:p>
            <a:endParaRPr lang="en-US" altLang="en-US" dirty="0">
              <a:ea typeface="ＭＳ Ｐゴシック" panose="020B0600070205080204" pitchFamily="34" charset="-128"/>
            </a:endParaRPr>
          </a:p>
        </p:txBody>
      </p:sp>
      <p:sp>
        <p:nvSpPr>
          <p:cNvPr id="10244" name="Slide Number Placeholder 3">
            <a:extLst>
              <a:ext uri="{FF2B5EF4-FFF2-40B4-BE49-F238E27FC236}">
                <a16:creationId xmlns:a16="http://schemas.microsoft.com/office/drawing/2014/main" id="{8578300B-342E-4C7B-BDFA-8C3E5C4AF16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1EE444C-2EDD-49BF-BF28-C8E736993485}" type="slidenum">
              <a:rPr lang="en-US" altLang="en-US" smtClean="0"/>
              <a:pPr/>
              <a:t>4</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57EC9776-7400-4FAA-AF9F-E593CB95D99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15C6C9F4-15B1-4C09-A772-ADE591D0F9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Inherited in an autosomal dominant fashion. Homozygous achondroplasia is a lethal condition that leads to still birth or mortality in early infancy due to pulmonary hypoplasia and severe respiratory insufficiency resulting from deformed rib cage.</a:t>
            </a:r>
          </a:p>
          <a:p>
            <a:endParaRPr lang="en-US" altLang="en-US" dirty="0">
              <a:ea typeface="ＭＳ Ｐゴシック" panose="020B0600070205080204" pitchFamily="34" charset="-128"/>
            </a:endParaRPr>
          </a:p>
        </p:txBody>
      </p:sp>
      <p:sp>
        <p:nvSpPr>
          <p:cNvPr id="12292" name="Slide Number Placeholder 3">
            <a:extLst>
              <a:ext uri="{FF2B5EF4-FFF2-40B4-BE49-F238E27FC236}">
                <a16:creationId xmlns:a16="http://schemas.microsoft.com/office/drawing/2014/main" id="{732363C0-4806-4168-B24F-BFDBA454FA1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4347FFF-BF4B-4AF1-8FF6-F3068798EC6B}" type="slidenum">
              <a:rPr lang="en-US" altLang="en-US" smtClean="0"/>
              <a:pPr/>
              <a:t>5</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4A839FFF-543B-4854-AA27-E13F8069749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DDE54A63-032E-4D49-A451-9C80A3E378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ＭＳ Ｐゴシック" panose="020B0600070205080204" pitchFamily="34" charset="-128"/>
            </a:endParaRPr>
          </a:p>
          <a:p>
            <a:r>
              <a:rPr lang="en-US" altLang="en-US" sz="2000" dirty="0">
                <a:latin typeface="Trebuchet MS" panose="020B0603020202020204" pitchFamily="34" charset="0"/>
                <a:ea typeface="ＭＳ Ｐゴシック" panose="020B0600070205080204" pitchFamily="34" charset="-128"/>
                <a:cs typeface="Trebuchet MS" panose="020B0603020202020204" pitchFamily="34" charset="0"/>
              </a:rPr>
              <a:t>80 % of cases are a result of a new point mutation in the Fibroblast Growth Factor Receptor 3 gene (FGFR3)</a:t>
            </a:r>
            <a:endParaRPr lang="en-US" altLang="en-US" sz="2000" baseline="30000" dirty="0">
              <a:latin typeface="Trebuchet MS" panose="020B0603020202020204" pitchFamily="34" charset="0"/>
              <a:ea typeface="ＭＳ Ｐゴシック" panose="020B0600070205080204" pitchFamily="34" charset="-128"/>
              <a:cs typeface="Trebuchet MS" panose="020B0603020202020204" pitchFamily="34" charset="0"/>
            </a:endParaRPr>
          </a:p>
          <a:p>
            <a:endParaRPr lang="en-US" altLang="en-US" sz="2000" baseline="30000" dirty="0">
              <a:latin typeface="Trebuchet MS" panose="020B0603020202020204" pitchFamily="34" charset="0"/>
              <a:ea typeface="ＭＳ Ｐゴシック" panose="020B0600070205080204" pitchFamily="34" charset="-128"/>
              <a:cs typeface="Trebuchet MS" panose="020B0603020202020204" pitchFamily="34" charset="0"/>
            </a:endParaRPr>
          </a:p>
        </p:txBody>
      </p:sp>
      <p:sp>
        <p:nvSpPr>
          <p:cNvPr id="14340" name="Slide Number Placeholder 3">
            <a:extLst>
              <a:ext uri="{FF2B5EF4-FFF2-40B4-BE49-F238E27FC236}">
                <a16:creationId xmlns:a16="http://schemas.microsoft.com/office/drawing/2014/main" id="{0675F585-DC65-4F1A-9EE0-D8EDCBB9321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C9FDBDF-0BDE-4CBC-B4C2-41B0C11638A2}" type="slidenum">
              <a:rPr lang="en-US" altLang="en-US" smtClean="0"/>
              <a:pPr/>
              <a:t>6</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4A839FFF-543B-4854-AA27-E13F8069749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DDE54A63-032E-4D49-A451-9C80A3E3787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2000" dirty="0">
                <a:latin typeface="Trebuchet MS" panose="020B0603020202020204" pitchFamily="34" charset="0"/>
                <a:ea typeface="ＭＳ Ｐゴシック" panose="020B0600070205080204" pitchFamily="34" charset="-128"/>
                <a:cs typeface="Trebuchet MS" panose="020B0603020202020204" pitchFamily="34" charset="0"/>
              </a:rPr>
              <a:t>Physiologically, FGFR3 regulates bone growth by inhibiting endochondral ossification in the long bones</a:t>
            </a:r>
          </a:p>
          <a:p>
            <a:r>
              <a:rPr lang="en-US" altLang="en-US" sz="2000" dirty="0">
                <a:latin typeface="Trebuchet MS" panose="020B0603020202020204" pitchFamily="34" charset="0"/>
                <a:ea typeface="ＭＳ Ｐゴシック" panose="020B0600070205080204" pitchFamily="34" charset="-128"/>
                <a:cs typeface="Trebuchet MS" panose="020B0603020202020204" pitchFamily="34" charset="0"/>
              </a:rPr>
              <a:t>With the point mutation, over activation of the FGFR3 receptor expressed in chondrocytes and mature osteoblasts occurs</a:t>
            </a:r>
            <a:r>
              <a:rPr lang="en-US" altLang="en-US" sz="2000" baseline="30000" dirty="0">
                <a:latin typeface="Trebuchet MS" panose="020B0603020202020204" pitchFamily="34" charset="0"/>
                <a:ea typeface="ＭＳ Ｐゴシック" panose="020B0600070205080204" pitchFamily="34" charset="-128"/>
                <a:cs typeface="Trebuchet MS" panose="020B0603020202020204" pitchFamily="34" charset="0"/>
              </a:rPr>
              <a:t> </a:t>
            </a:r>
            <a:endParaRPr lang="en-US" altLang="en-US" sz="2000" dirty="0">
              <a:latin typeface="Trebuchet MS" panose="020B0603020202020204" pitchFamily="34" charset="0"/>
              <a:ea typeface="ＭＳ Ｐゴシック" panose="020B0600070205080204" pitchFamily="34" charset="-128"/>
              <a:cs typeface="Trebuchet MS" panose="020B0603020202020204" pitchFamily="34" charset="0"/>
            </a:endParaRPr>
          </a:p>
          <a:p>
            <a:r>
              <a:rPr lang="en-US" altLang="en-US" dirty="0">
                <a:ea typeface="ＭＳ Ｐゴシック" panose="020B0600070205080204" pitchFamily="34" charset="-128"/>
              </a:rPr>
              <a:t>As a result, growth plate size and cartilage proliferation are inhibited in association with premature ossification of epiphyseal cartilage, leading to impaired bone growth during childhood. Diagnosis can be made prenatally during the 3</a:t>
            </a:r>
            <a:r>
              <a:rPr lang="en-US" altLang="en-US" baseline="30000" dirty="0">
                <a:ea typeface="ＭＳ Ｐゴシック" panose="020B0600070205080204" pitchFamily="34" charset="-128"/>
              </a:rPr>
              <a:t>rd</a:t>
            </a:r>
            <a:r>
              <a:rPr lang="en-US" altLang="en-US" dirty="0">
                <a:ea typeface="ＭＳ Ｐゴシック" panose="020B0600070205080204" pitchFamily="34" charset="-128"/>
              </a:rPr>
              <a:t> trimester</a:t>
            </a:r>
          </a:p>
        </p:txBody>
      </p:sp>
      <p:sp>
        <p:nvSpPr>
          <p:cNvPr id="14340" name="Slide Number Placeholder 3">
            <a:extLst>
              <a:ext uri="{FF2B5EF4-FFF2-40B4-BE49-F238E27FC236}">
                <a16:creationId xmlns:a16="http://schemas.microsoft.com/office/drawing/2014/main" id="{0675F585-DC65-4F1A-9EE0-D8EDCBB9321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C9FDBDF-0BDE-4CBC-B4C2-41B0C11638A2}" type="slidenum">
              <a:rPr lang="en-US" altLang="en-US" smtClean="0"/>
              <a:pPr/>
              <a:t>7</a:t>
            </a:fld>
            <a:endParaRPr lang="en-US" altLang="en-US"/>
          </a:p>
        </p:txBody>
      </p:sp>
    </p:spTree>
    <p:extLst>
      <p:ext uri="{BB962C8B-B14F-4D97-AF65-F5344CB8AC3E}">
        <p14:creationId xmlns:p14="http://schemas.microsoft.com/office/powerpoint/2010/main" val="1063657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4F34E162-C7EC-4757-BDCB-37C0D3873BA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F1D49B92-F25F-4C0E-B678-241393B0094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ＭＳ Ｐゴシック" panose="020B0600070205080204" pitchFamily="34" charset="-128"/>
            </a:endParaRPr>
          </a:p>
        </p:txBody>
      </p:sp>
      <p:sp>
        <p:nvSpPr>
          <p:cNvPr id="16388" name="Slide Number Placeholder 3">
            <a:extLst>
              <a:ext uri="{FF2B5EF4-FFF2-40B4-BE49-F238E27FC236}">
                <a16:creationId xmlns:a16="http://schemas.microsoft.com/office/drawing/2014/main" id="{1247B275-DE91-41C5-9FDA-71BAF5BB7B0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995F8CE-72AA-4A9A-9B2E-663C7884BDE4}" type="slidenum">
              <a:rPr lang="en-US" altLang="en-US" smtClean="0"/>
              <a:pPr/>
              <a:t>8</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AC6631C1-24FE-4D67-B469-B04A977804D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FF5F5D1B-2AC8-4677-BCCC-9C4A59AB75F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ＭＳ Ｐゴシック" panose="020B0600070205080204" pitchFamily="34" charset="-128"/>
            </a:endParaRPr>
          </a:p>
        </p:txBody>
      </p:sp>
      <p:sp>
        <p:nvSpPr>
          <p:cNvPr id="19460" name="Slide Number Placeholder 3">
            <a:extLst>
              <a:ext uri="{FF2B5EF4-FFF2-40B4-BE49-F238E27FC236}">
                <a16:creationId xmlns:a16="http://schemas.microsoft.com/office/drawing/2014/main" id="{0D0FB06A-F727-45EB-9F60-7461AFCDE14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2BF9ED4-7747-4B11-A0FE-694784409ECD}" type="slidenum">
              <a:rPr lang="en-US" altLang="en-US" smtClean="0"/>
              <a:pPr/>
              <a:t>9</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7D2D9DBC-3D56-4AAD-81A9-CCEFA21C90A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7640777D-B2FC-4A3D-8F98-77EE7FC35A0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a:r>
              <a:rPr lang="en-US" altLang="en-US" sz="2000" b="0" i="0" u="none" strike="noStrike" kern="1200" cap="none" spc="0" baseline="0" dirty="0">
                <a:solidFill>
                  <a:srgbClr val="000000"/>
                </a:solidFill>
                <a:uFillTx/>
                <a:latin typeface="Arial" pitchFamily="18"/>
                <a:ea typeface="ＭＳ Ｐゴシック" panose="020B0600070205080204" pitchFamily="34" charset="-128"/>
                <a:cs typeface="Mangal" pitchFamily="2"/>
              </a:rPr>
              <a:t>Affected children may show delay in motor developmental milestones like crawling and walking due to global hypotonia, but this improves as they grow and regain muscle tone.</a:t>
            </a:r>
            <a:endParaRPr lang="en-US" altLang="en-US" sz="2000" b="0" i="0" u="none" strike="noStrike" kern="1200" cap="none" spc="0" baseline="30000" dirty="0">
              <a:solidFill>
                <a:srgbClr val="000000"/>
              </a:solidFill>
              <a:uFillTx/>
              <a:latin typeface="Arial" pitchFamily="18"/>
              <a:ea typeface="ＭＳ Ｐゴシック" panose="020B0600070205080204" pitchFamily="34" charset="-128"/>
              <a:cs typeface="Mangal" pitchFamily="2"/>
            </a:endParaRPr>
          </a:p>
          <a:p>
            <a:pPr algn="l"/>
            <a:r>
              <a:rPr lang="en-US" altLang="en-US" sz="2000" b="0" i="0" u="none" strike="noStrike" kern="1200" cap="none" spc="0" baseline="0" dirty="0">
                <a:solidFill>
                  <a:srgbClr val="000000"/>
                </a:solidFill>
                <a:uFillTx/>
                <a:latin typeface="Arial" pitchFamily="18"/>
                <a:ea typeface="ＭＳ Ｐゴシック" panose="020B0600070205080204" pitchFamily="34" charset="-128"/>
                <a:cs typeface="Mangal" pitchFamily="2"/>
              </a:rPr>
              <a:t>Most individuals with achondroplasia have normal intelligence and life expectancy, but may face many psychosocial problems. </a:t>
            </a:r>
          </a:p>
          <a:p>
            <a:pPr algn="l"/>
            <a:endParaRPr lang="en-US" altLang="en-US" sz="2000" dirty="0">
              <a:latin typeface="+mn-lt"/>
              <a:ea typeface="ＭＳ Ｐゴシック" panose="020B0600070205080204" pitchFamily="34" charset="-128"/>
              <a:cs typeface="Trebuchet MS" panose="020B0603020202020204" pitchFamily="34" charset="0"/>
            </a:endParaRPr>
          </a:p>
          <a:p>
            <a:pPr algn="l"/>
            <a:r>
              <a:rPr lang="en-US" altLang="en-US" sz="2000" dirty="0">
                <a:latin typeface="+mn-lt"/>
                <a:ea typeface="ＭＳ Ｐゴシック" panose="020B0600070205080204" pitchFamily="34" charset="-128"/>
                <a:cs typeface="Trebuchet MS" panose="020B0603020202020204" pitchFamily="34" charset="0"/>
              </a:rPr>
              <a:t>1.Abnormal bone growth at the level of the foramen magnum and premature fusion at the base of the skull </a:t>
            </a:r>
          </a:p>
          <a:p>
            <a:pPr algn="l"/>
            <a:r>
              <a:rPr lang="en-US" altLang="en-US" sz="2000" dirty="0">
                <a:latin typeface="+mn-lt"/>
                <a:ea typeface="ＭＳ Ｐゴシック" panose="020B0600070205080204" pitchFamily="34" charset="-128"/>
                <a:cs typeface="Trebuchet MS" panose="020B0603020202020204" pitchFamily="34" charset="0"/>
              </a:rPr>
              <a:t>-&gt; Progressive narrowing of the foramen and cervical canal, leading to </a:t>
            </a:r>
            <a:r>
              <a:rPr lang="en-US" altLang="en-US" sz="2000" dirty="0">
                <a:solidFill>
                  <a:srgbClr val="FF0000"/>
                </a:solidFill>
                <a:latin typeface="+mn-lt"/>
                <a:ea typeface="ＭＳ Ｐゴシック" panose="020B0600070205080204" pitchFamily="34" charset="-128"/>
                <a:cs typeface="Trebuchet MS" panose="020B0603020202020204" pitchFamily="34" charset="0"/>
              </a:rPr>
              <a:t>cervical medullary compression </a:t>
            </a:r>
            <a:r>
              <a:rPr lang="en-US" altLang="en-US" sz="2000" dirty="0">
                <a:latin typeface="+mn-lt"/>
                <a:ea typeface="ＭＳ Ｐゴシック" panose="020B0600070205080204" pitchFamily="34" charset="-128"/>
                <a:cs typeface="Trebuchet MS" panose="020B0603020202020204" pitchFamily="34" charset="0"/>
              </a:rPr>
              <a:t>and cervical myelopathy.</a:t>
            </a:r>
          </a:p>
          <a:p>
            <a:pPr algn="l"/>
            <a:r>
              <a:rPr lang="en-US" altLang="en-US" sz="2000" dirty="0">
                <a:latin typeface="+mn-lt"/>
                <a:ea typeface="ＭＳ Ｐゴシック" panose="020B0600070205080204" pitchFamily="34" charset="-128"/>
                <a:cs typeface="Trebuchet MS" panose="020B0603020202020204" pitchFamily="34" charset="0"/>
              </a:rPr>
              <a:t>2. Odontoid hypoplasia may result in atlantoaxial </a:t>
            </a:r>
            <a:r>
              <a:rPr lang="en-US" altLang="en-US" sz="2000" dirty="0" err="1">
                <a:latin typeface="+mn-lt"/>
                <a:ea typeface="ＭＳ Ｐゴシック" panose="020B0600070205080204" pitchFamily="34" charset="-128"/>
                <a:cs typeface="Trebuchet MS" panose="020B0603020202020204" pitchFamily="34" charset="0"/>
              </a:rPr>
              <a:t>sublaxation</a:t>
            </a:r>
            <a:endParaRPr lang="en-US" altLang="en-US" sz="2000" dirty="0">
              <a:latin typeface="+mn-lt"/>
              <a:ea typeface="ＭＳ Ｐゴシック" panose="020B0600070205080204" pitchFamily="34" charset="-128"/>
              <a:cs typeface="Trebuchet MS" panose="020B0603020202020204" pitchFamily="34" charset="0"/>
            </a:endParaRPr>
          </a:p>
          <a:p>
            <a:pPr algn="l"/>
            <a:r>
              <a:rPr lang="en-US" altLang="en-US" sz="2000" dirty="0">
                <a:latin typeface="+mn-lt"/>
                <a:ea typeface="ＭＳ Ｐゴシック" panose="020B0600070205080204" pitchFamily="34" charset="-128"/>
                <a:cs typeface="Trebuchet MS" panose="020B0603020202020204" pitchFamily="34" charset="0"/>
              </a:rPr>
              <a:t>3. Enlarged suprasellar cistern.</a:t>
            </a:r>
          </a:p>
          <a:p>
            <a:pPr algn="l"/>
            <a:r>
              <a:rPr lang="en-US" altLang="en-US" sz="2000" dirty="0">
                <a:latin typeface="+mn-lt"/>
                <a:ea typeface="ＭＳ Ｐゴシック" panose="020B0600070205080204" pitchFamily="34" charset="-128"/>
                <a:cs typeface="Trebuchet MS" panose="020B0603020202020204" pitchFamily="34" charset="0"/>
              </a:rPr>
              <a:t>4. Increased risk of hydrocephalus during the first 2 years of life due to increased intracranial venous pressure or venous obstruction at sigmoid sinus</a:t>
            </a:r>
          </a:p>
          <a:p>
            <a:pPr algn="l"/>
            <a:endParaRPr lang="en-US" altLang="en-US" sz="2000" i="1" dirty="0">
              <a:latin typeface="+mn-lt"/>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4580" name="Slide Number Placeholder 3">
            <a:extLst>
              <a:ext uri="{FF2B5EF4-FFF2-40B4-BE49-F238E27FC236}">
                <a16:creationId xmlns:a16="http://schemas.microsoft.com/office/drawing/2014/main" id="{401F757D-583C-45F0-B19A-F5B19F8DB83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BC34A6E-768B-434B-B276-94622D43BF74}" type="slidenum">
              <a:rPr lang="en-US" altLang="en-US" smtClean="0"/>
              <a:pPr/>
              <a:t>10</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234C66F9-5A24-4251-A032-FB033FDB4EF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15DCE3E8-6C0B-4172-B883-7AC21EF849D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The American Academy of Pediatrics recommends:</a:t>
            </a:r>
          </a:p>
          <a:p>
            <a:r>
              <a:rPr lang="en-US" altLang="en-US" dirty="0">
                <a:ea typeface="ＭＳ Ｐゴシック" panose="020B0600070205080204" pitchFamily="34" charset="-128"/>
              </a:rPr>
              <a:t>Careful neurologic history and examination, polysomnography, and surveillance neuroimaging of the head and neck in the form of CT scan or MRI for all infants with achondroplasia.</a:t>
            </a:r>
          </a:p>
          <a:p>
            <a:endParaRPr lang="en-US" altLang="en-US" dirty="0">
              <a:ea typeface="ＭＳ Ｐゴシック" panose="020B0600070205080204" pitchFamily="34" charset="-128"/>
            </a:endParaRPr>
          </a:p>
        </p:txBody>
      </p:sp>
      <p:sp>
        <p:nvSpPr>
          <p:cNvPr id="26628" name="Slide Number Placeholder 3">
            <a:extLst>
              <a:ext uri="{FF2B5EF4-FFF2-40B4-BE49-F238E27FC236}">
                <a16:creationId xmlns:a16="http://schemas.microsoft.com/office/drawing/2014/main" id="{FCA51700-EA33-4662-B4B9-D01378F691A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355271D-C6D6-49CE-B99F-3BDE21960220}" type="slidenum">
              <a:rPr lang="en-US" altLang="en-US" smtClean="0"/>
              <a:pPr/>
              <a:t>11</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2054FC4E-DF12-4635-B762-ED05E1E8B8F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BDF0F3FD-18F9-4A33-BB45-86A2DDEFF4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a:ea typeface="ＭＳ Ｐゴシック" panose="020B0600070205080204" pitchFamily="34" charset="-128"/>
              </a:rPr>
              <a:t>Short eustachian canals, midface hypoplasia, and adenoidal hypertrophy have been attributed to recurrent otitis media, increasing the risk of hearing loss, problems with language and speech, and learning disabilities.</a:t>
            </a:r>
            <a:endParaRPr lang="en-US" altLang="en-US" i="1" baseline="30000" dirty="0">
              <a:ea typeface="ＭＳ Ｐゴシック" panose="020B0600070205080204" pitchFamily="34" charset="-128"/>
            </a:endParaRP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Specific muscles (the </a:t>
            </a:r>
            <a:r>
              <a:rPr lang="en-US" altLang="en-US" i="1" dirty="0" err="1">
                <a:ea typeface="ＭＳ Ｐゴシック" panose="020B0600070205080204" pitchFamily="34" charset="-128"/>
              </a:rPr>
              <a:t>levator</a:t>
            </a:r>
            <a:r>
              <a:rPr lang="en-US" altLang="en-US" i="1" dirty="0">
                <a:ea typeface="ＭＳ Ｐゴシック" panose="020B0600070205080204" pitchFamily="34" charset="-128"/>
              </a:rPr>
              <a:t> </a:t>
            </a:r>
            <a:r>
              <a:rPr lang="en-US" altLang="en-US" i="1" dirty="0" err="1">
                <a:ea typeface="ＭＳ Ｐゴシック" panose="020B0600070205080204" pitchFamily="34" charset="-128"/>
              </a:rPr>
              <a:t>veli</a:t>
            </a:r>
            <a:r>
              <a:rPr lang="en-US" altLang="en-US" i="1" dirty="0">
                <a:ea typeface="ＭＳ Ｐゴシック" panose="020B0600070205080204" pitchFamily="34" charset="-128"/>
              </a:rPr>
              <a:t> palatini</a:t>
            </a:r>
            <a:r>
              <a:rPr lang="en-US" altLang="en-US" dirty="0">
                <a:ea typeface="ＭＳ Ｐゴシック" panose="020B0600070205080204" pitchFamily="34" charset="-128"/>
              </a:rPr>
              <a:t> and the </a:t>
            </a:r>
            <a:r>
              <a:rPr lang="en-US" altLang="en-US" i="1" dirty="0">
                <a:ea typeface="ＭＳ Ｐゴシック" panose="020B0600070205080204" pitchFamily="34" charset="-128"/>
              </a:rPr>
              <a:t>tensor </a:t>
            </a:r>
            <a:r>
              <a:rPr lang="en-US" altLang="en-US" i="1" dirty="0" err="1">
                <a:ea typeface="ＭＳ Ｐゴシック" panose="020B0600070205080204" pitchFamily="34" charset="-128"/>
              </a:rPr>
              <a:t>veli</a:t>
            </a:r>
            <a:r>
              <a:rPr lang="en-US" altLang="en-US" i="1" dirty="0">
                <a:ea typeface="ＭＳ Ｐゴシック" panose="020B0600070205080204" pitchFamily="34" charset="-128"/>
              </a:rPr>
              <a:t> palatini</a:t>
            </a:r>
            <a:r>
              <a:rPr lang="en-US" altLang="en-US" dirty="0">
                <a:ea typeface="ＭＳ Ｐゴシック" panose="020B0600070205080204" pitchFamily="34" charset="-128"/>
              </a:rPr>
              <a:t>) cooperate to open the tube regularly with a traction on a cartilaginous structure (these muscles pull the structure made of cartilage). But in a child with achondroplasia, these muscles do not have the same efficacy: </a:t>
            </a:r>
          </a:p>
          <a:p>
            <a:pPr marL="215999" marR="0" lvl="0" indent="-215999" defTabSz="914400" rtl="0" eaLnBrk="1" fontAlgn="auto" latinLnBrk="0" hangingPunct="0">
              <a:lnSpc>
                <a:spcPct val="100000"/>
              </a:lnSpc>
              <a:spcBef>
                <a:spcPts val="0"/>
              </a:spcBef>
              <a:spcAft>
                <a:spcPts val="0"/>
              </a:spcAft>
              <a:buClrTx/>
              <a:buSzTx/>
              <a:buFontTx/>
              <a:buNone/>
              <a:tabLst/>
              <a:defRPr/>
            </a:pPr>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Prevention and aggressive treatment</a:t>
            </a:r>
            <a:r>
              <a:rPr lang="en-US" altLang="en-US" u="sng" dirty="0">
                <a:latin typeface="Trebuchet MS" panose="020B0603020202020204" pitchFamily="34" charset="0"/>
                <a:ea typeface="ＭＳ Ｐゴシック" panose="020B0600070205080204" pitchFamily="34" charset="-128"/>
                <a:cs typeface="Trebuchet MS" panose="020B0603020202020204" pitchFamily="34" charset="0"/>
              </a:rPr>
              <a:t>,</a:t>
            </a:r>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 including ventilatory myringotomy tube placement during childhood</a:t>
            </a:r>
            <a:r>
              <a:rPr lang="en-US" altLang="en-US" u="sng" dirty="0">
                <a:latin typeface="Trebuchet MS" panose="020B0603020202020204" pitchFamily="34" charset="0"/>
                <a:ea typeface="ＭＳ Ｐゴシック" panose="020B0600070205080204" pitchFamily="34" charset="-128"/>
                <a:cs typeface="Trebuchet MS" panose="020B0603020202020204" pitchFamily="34" charset="0"/>
              </a:rPr>
              <a:t>,</a:t>
            </a:r>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 is essential to avert these problems.</a:t>
            </a:r>
          </a:p>
          <a:p>
            <a:endParaRPr lang="en-US" altLang="en-US" dirty="0">
              <a:ea typeface="ＭＳ Ｐゴシック" panose="020B0600070205080204" pitchFamily="34" charset="-128"/>
            </a:endParaRPr>
          </a:p>
        </p:txBody>
      </p:sp>
      <p:sp>
        <p:nvSpPr>
          <p:cNvPr id="28676" name="Slide Number Placeholder 3">
            <a:extLst>
              <a:ext uri="{FF2B5EF4-FFF2-40B4-BE49-F238E27FC236}">
                <a16:creationId xmlns:a16="http://schemas.microsoft.com/office/drawing/2014/main" id="{7DC746A3-71F4-4016-B686-B20222A09B5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A83D678-3FE9-4456-AB3F-783DBBC9AA4D}" type="slidenum">
              <a:rPr lang="en-US" altLang="en-US" smtClean="0"/>
              <a:pPr/>
              <a:t>12</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E2A71106-F07C-4A5E-848A-28C4C72AEA9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F54EF7C0-7460-42BB-9061-872EE7039F3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dirty="0">
                <a:solidFill>
                  <a:schemeClr val="tx2"/>
                </a:solidFill>
              </a:rPr>
              <a:t>Sleep disordered breathing is very  common among children with achondroplasia. </a:t>
            </a:r>
          </a:p>
          <a:p>
            <a:pPr>
              <a:defRPr/>
            </a:pPr>
            <a:r>
              <a:rPr lang="en-US" i="1" dirty="0">
                <a:solidFill>
                  <a:schemeClr val="tx2"/>
                </a:solidFill>
                <a:latin typeface="Arial" panose="020B0604020202020204" pitchFamily="34" charset="0"/>
                <a:cs typeface="Arial" panose="020B0604020202020204" pitchFamily="34" charset="0"/>
              </a:rPr>
              <a:t>Both central (CSA) and obstructive sleep apnea (OSA) have been reported with incidences ranging between 40 and 75%, especially in early childhood. </a:t>
            </a:r>
          </a:p>
          <a:p>
            <a:pPr marL="0" marR="0" lvl="0" indent="0" defTabSz="914400" rtl="0" eaLnBrk="1" fontAlgn="auto" latinLnBrk="0" hangingPunct="0">
              <a:lnSpc>
                <a:spcPct val="100000"/>
              </a:lnSpc>
              <a:spcBef>
                <a:spcPts val="0"/>
              </a:spcBef>
              <a:spcAft>
                <a:spcPts val="0"/>
              </a:spcAft>
              <a:buClrTx/>
              <a:buSzTx/>
              <a:buFontTx/>
              <a:buNone/>
              <a:tabLst/>
              <a:defRPr/>
            </a:pPr>
            <a:r>
              <a:rPr lang="en-US" altLang="en-US" i="1" dirty="0">
                <a:ea typeface="ＭＳ Ｐゴシック" panose="020B0600070205080204" pitchFamily="34" charset="-128"/>
              </a:rPr>
              <a:t>Polysomnography is helpful in predicting the presence of CSA and /or OSA in up to 60% of children with achondroplasia.</a:t>
            </a:r>
          </a:p>
          <a:p>
            <a:pPr>
              <a:defRPr/>
            </a:pPr>
            <a:r>
              <a:rPr lang="en-US" dirty="0">
                <a:solidFill>
                  <a:schemeClr val="tx2"/>
                </a:solidFill>
              </a:rPr>
              <a:t>CSA is thought to be caused by compression of the medullary respiratory center at the level of the foramen magnum.</a:t>
            </a:r>
          </a:p>
          <a:p>
            <a:r>
              <a:rPr lang="en-US" altLang="en-US" dirty="0">
                <a:ea typeface="ＭＳ Ｐゴシック" panose="020B0600070205080204" pitchFamily="34" charset="-128"/>
              </a:rPr>
              <a:t>Although adenotonsillectomy has a high success rate in treating children with OSA, this rate is much less (60%) in children with achondroplasia.</a:t>
            </a:r>
          </a:p>
          <a:p>
            <a:r>
              <a:rPr lang="en-US" altLang="en-US" dirty="0">
                <a:ea typeface="ＭＳ Ｐゴシック" panose="020B0600070205080204" pitchFamily="34" charset="-128"/>
              </a:rPr>
              <a:t>These patients may require continuous positive airway pressure (CPAP) therapy following adenotonsillectomy due to persistent airway obstruction.</a:t>
            </a:r>
          </a:p>
          <a:p>
            <a:endParaRPr lang="en-US" altLang="en-US" i="1" dirty="0">
              <a:ea typeface="ＭＳ Ｐゴシック" panose="020B0600070205080204" pitchFamily="34" charset="-128"/>
            </a:endParaRPr>
          </a:p>
          <a:p>
            <a:pPr>
              <a:defRPr/>
            </a:pPr>
            <a:endParaRPr lang="en-US" dirty="0">
              <a:solidFill>
                <a:schemeClr val="tx2"/>
              </a:solidFill>
            </a:endParaRPr>
          </a:p>
          <a:p>
            <a:endParaRPr lang="en-US" altLang="en-US" dirty="0">
              <a:ea typeface="ＭＳ Ｐゴシック" panose="020B0600070205080204" pitchFamily="34" charset="-128"/>
            </a:endParaRPr>
          </a:p>
        </p:txBody>
      </p:sp>
      <p:sp>
        <p:nvSpPr>
          <p:cNvPr id="30724" name="Slide Number Placeholder 3">
            <a:extLst>
              <a:ext uri="{FF2B5EF4-FFF2-40B4-BE49-F238E27FC236}">
                <a16:creationId xmlns:a16="http://schemas.microsoft.com/office/drawing/2014/main" id="{C9E432B5-442B-4E4B-A348-655AFD3EC1B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9EC74E8-B82E-42B7-BD56-F8D74C16A511}" type="slidenum">
              <a:rPr lang="en-US" altLang="en-US" smtClean="0"/>
              <a:pPr/>
              <a:t>13</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ea typeface="ＭＳ Ｐゴシック" panose="020B0600070205080204" pitchFamily="34" charset="-128"/>
              </a:rPr>
              <a:t>Restrictive pulmonary disease occurs in less than 5% of children with achondroplasia who are younger than 3 years of age. Recurrent pneumonias from reduced chest circumference and rib hypoplasia, abnormal spine curvature, and obesity alter respiratory mechanics resulting in decreased FRC, increased closing volume, atelectasis and chronic respiratory insufficiency. </a:t>
            </a:r>
            <a:endParaRPr lang="en-US" altLang="en-US" dirty="0">
              <a:ea typeface="ＭＳ Ｐゴシック" panose="020B0600070205080204" pitchFamily="34" charset="-128"/>
            </a:endParaRPr>
          </a:p>
          <a:p>
            <a:r>
              <a:rPr lang="en-US" altLang="en-US" dirty="0">
                <a:ea typeface="ＭＳ Ｐゴシック" panose="020B0600070205080204" pitchFamily="34" charset="-128"/>
              </a:rPr>
              <a:t>While failure to gain weight during childhood can occur due to restrictive lung disease, obesity is also very common later in life and may worsen OSA as well as the genu </a:t>
            </a:r>
            <a:r>
              <a:rPr lang="en-US" altLang="en-US" dirty="0" err="1">
                <a:ea typeface="ＭＳ Ｐゴシック" panose="020B0600070205080204" pitchFamily="34" charset="-128"/>
              </a:rPr>
              <a:t>vara</a:t>
            </a:r>
            <a:r>
              <a:rPr lang="en-US" altLang="en-US" dirty="0">
                <a:ea typeface="ＭＳ Ｐゴシック" panose="020B0600070205080204" pitchFamily="34" charset="-128"/>
              </a:rPr>
              <a:t>, arthritis, and lumbar lordosis that often plague </a:t>
            </a:r>
            <a:r>
              <a:rPr lang="en-US" altLang="en-US" dirty="0" err="1">
                <a:ea typeface="ＭＳ Ｐゴシック" panose="020B0600070205080204" pitchFamily="34" charset="-128"/>
              </a:rPr>
              <a:t>achondroplastic</a:t>
            </a:r>
            <a:r>
              <a:rPr lang="en-US" altLang="en-US" dirty="0">
                <a:ea typeface="ＭＳ Ｐゴシック" panose="020B0600070205080204" pitchFamily="34" charset="-128"/>
              </a:rPr>
              <a:t> patients.</a:t>
            </a:r>
          </a:p>
          <a:p>
            <a:pPr marL="215999" marR="0" lvl="0" indent="-215999" defTabSz="914400" rtl="0" eaLnBrk="1" fontAlgn="auto" latinLnBrk="0" hangingPunct="0">
              <a:lnSpc>
                <a:spcPct val="100000"/>
              </a:lnSpc>
              <a:spcBef>
                <a:spcPct val="0"/>
              </a:spcBef>
              <a:spcAft>
                <a:spcPts val="0"/>
              </a:spcAft>
              <a:buClrTx/>
              <a:buSzTx/>
              <a:buFontTx/>
              <a:buNone/>
              <a:tabLst/>
              <a:defRPr/>
            </a:pPr>
            <a:endParaRPr lang="en-US" altLang="en-US" dirty="0">
              <a:latin typeface="Trebuchet MS" panose="020B0603020202020204" pitchFamily="34" charset="0"/>
              <a:ea typeface="ＭＳ Ｐゴシック" panose="020B0600070205080204" pitchFamily="34" charset="-128"/>
              <a:cs typeface="Trebuchet MS" panose="020B0603020202020204" pitchFamily="34" charset="0"/>
            </a:endParaRPr>
          </a:p>
          <a:p>
            <a:pPr marL="215999" marR="0" lvl="0" indent="-215999" defTabSz="914400" rtl="0" eaLnBrk="1" fontAlgn="auto" latinLnBrk="0" hangingPunct="0">
              <a:lnSpc>
                <a:spcPct val="100000"/>
              </a:lnSpc>
              <a:spcBef>
                <a:spcPct val="0"/>
              </a:spcBef>
              <a:spcAft>
                <a:spcPts val="0"/>
              </a:spcAft>
              <a:buClrTx/>
              <a:buSzTx/>
              <a:buFontTx/>
              <a:buNone/>
              <a:tabLst/>
              <a:defRPr/>
            </a:pPr>
            <a:endParaRPr lang="en-US" altLang="en-US" dirty="0">
              <a:latin typeface="Trebuchet MS" panose="020B0603020202020204" pitchFamily="34" charset="0"/>
              <a:ea typeface="ＭＳ Ｐゴシック" panose="020B0600070205080204" pitchFamily="34" charset="-128"/>
              <a:cs typeface="Trebuchet MS" panose="020B0603020202020204" pitchFamily="34" charset="0"/>
            </a:endParaRPr>
          </a:p>
          <a:p>
            <a:pPr marL="215999" marR="0" lvl="0" indent="-215999" defTabSz="914400" rtl="0" eaLnBrk="1" fontAlgn="auto" latinLnBrk="0" hangingPunct="0">
              <a:lnSpc>
                <a:spcPct val="100000"/>
              </a:lnSpc>
              <a:spcBef>
                <a:spcPct val="0"/>
              </a:spcBef>
              <a:spcAft>
                <a:spcPts val="0"/>
              </a:spcAft>
              <a:buClrTx/>
              <a:buSzTx/>
              <a:buFontTx/>
              <a:buNone/>
              <a:tabLst/>
              <a:defRPr/>
            </a:pPr>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Pulmonary hypertension and </a:t>
            </a:r>
            <a:r>
              <a:rPr lang="en-US" altLang="en-US" dirty="0" err="1">
                <a:latin typeface="Trebuchet MS" panose="020B0603020202020204" pitchFamily="34" charset="0"/>
                <a:ea typeface="ＭＳ Ｐゴシック" panose="020B0600070205080204" pitchFamily="34" charset="-128"/>
                <a:cs typeface="Trebuchet MS" panose="020B0603020202020204" pitchFamily="34" charset="0"/>
              </a:rPr>
              <a:t>cor</a:t>
            </a:r>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 pulmonale may develop as a result of chronic respiratory insufficiency, sleep apnea, kyphoscoliosis, and the associated chronic hypoxemia and hypercarbia. </a:t>
            </a:r>
          </a:p>
          <a:p>
            <a:pPr>
              <a:spcBef>
                <a:spcPct val="0"/>
              </a:spcBef>
              <a:buFontTx/>
              <a:buNone/>
            </a:pPr>
            <a:endParaRPr lang="en-US" altLang="en-US" sz="2000" dirty="0">
              <a:solidFill>
                <a:schemeClr val="tx2"/>
              </a:solidFill>
              <a:latin typeface="Arial" panose="020B0604020202020204" pitchFamily="34" charset="0"/>
            </a:endParaRPr>
          </a:p>
          <a:p>
            <a:pPr>
              <a:spcBef>
                <a:spcPct val="0"/>
              </a:spcBef>
              <a:buFontTx/>
              <a:buNone/>
            </a:pPr>
            <a:r>
              <a:rPr lang="en-US" altLang="en-US" sz="2000" i="1" dirty="0">
                <a:solidFill>
                  <a:schemeClr val="tx2"/>
                </a:solidFill>
                <a:latin typeface="Arial" panose="020B0604020202020204" pitchFamily="34" charset="0"/>
              </a:rPr>
              <a:t>A 42 year follow up study looking at premature death rates in patients with achondroplasia showed a ten-fold increase of heart disease related mortality between ages 25-35 years old compared to general population. </a:t>
            </a:r>
          </a:p>
          <a:p>
            <a:endParaRPr lang="en-US" dirty="0"/>
          </a:p>
        </p:txBody>
      </p:sp>
      <p:sp>
        <p:nvSpPr>
          <p:cNvPr id="4" name="Slide Number Placeholder 3"/>
          <p:cNvSpPr>
            <a:spLocks noGrp="1"/>
          </p:cNvSpPr>
          <p:nvPr>
            <p:ph type="sldNum" sz="quarter" idx="5"/>
          </p:nvPr>
        </p:nvSpPr>
        <p:spPr/>
        <p:txBody>
          <a:bodyPr/>
          <a:lstStyle/>
          <a:p>
            <a:pPr lvl="0"/>
            <a:fld id="{EC8865D8-FEE9-4276-B0C3-B20C57C6647B}" type="slidenum">
              <a:rPr lang="en-US" smtClean="0"/>
              <a:pPr lvl="0"/>
              <a:t>14</a:t>
            </a:fld>
            <a:endParaRPr lang="en-US"/>
          </a:p>
        </p:txBody>
      </p:sp>
    </p:spTree>
    <p:extLst>
      <p:ext uri="{BB962C8B-B14F-4D97-AF65-F5344CB8AC3E}">
        <p14:creationId xmlns:p14="http://schemas.microsoft.com/office/powerpoint/2010/main" val="1225798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A subcategory of patients present with severe gastroesophageal reflux with tendency for hyper salivation. </a:t>
            </a:r>
          </a:p>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More common in children with neuro-respiratory complications and may lead to chronic aspirations and worsen their respiratory problems.</a:t>
            </a:r>
          </a:p>
          <a:p>
            <a:endParaRPr lang="en-US" dirty="0"/>
          </a:p>
        </p:txBody>
      </p:sp>
      <p:sp>
        <p:nvSpPr>
          <p:cNvPr id="4" name="Slide Number Placeholder 3"/>
          <p:cNvSpPr>
            <a:spLocks noGrp="1"/>
          </p:cNvSpPr>
          <p:nvPr>
            <p:ph type="sldNum" sz="quarter" idx="5"/>
          </p:nvPr>
        </p:nvSpPr>
        <p:spPr/>
        <p:txBody>
          <a:bodyPr/>
          <a:lstStyle/>
          <a:p>
            <a:pPr lvl="0"/>
            <a:fld id="{EC8865D8-FEE9-4276-B0C3-B20C57C6647B}" type="slidenum">
              <a:rPr lang="en-US" smtClean="0"/>
              <a:pPr lvl="0"/>
              <a:t>15</a:t>
            </a:fld>
            <a:endParaRPr lang="en-US"/>
          </a:p>
        </p:txBody>
      </p:sp>
    </p:spTree>
    <p:extLst>
      <p:ext uri="{BB962C8B-B14F-4D97-AF65-F5344CB8AC3E}">
        <p14:creationId xmlns:p14="http://schemas.microsoft.com/office/powerpoint/2010/main" val="563941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solidFill>
                  <a:schemeClr val="accent2"/>
                </a:solidFill>
              </a:rPr>
              <a:t>Thoracolumbar kyphoscoliosis</a:t>
            </a:r>
          </a:p>
          <a:p>
            <a:pPr marL="0" indent="0">
              <a:buNone/>
              <a:defRPr/>
            </a:pPr>
            <a:r>
              <a:rPr lang="en-US" dirty="0"/>
              <a:t>worst during infancy due to poor muscle tone and unsupported sitting. </a:t>
            </a:r>
          </a:p>
          <a:p>
            <a:pPr marL="0" indent="0">
              <a:buNone/>
              <a:defRPr/>
            </a:pPr>
            <a:r>
              <a:rPr lang="en-US" dirty="0"/>
              <a:t>Resolve with age as muscle tone improves and the child starts walking</a:t>
            </a:r>
          </a:p>
          <a:p>
            <a:pPr marL="0" indent="0">
              <a:buNone/>
              <a:defRPr/>
            </a:pPr>
            <a:r>
              <a:rPr lang="en-US" dirty="0"/>
              <a:t> </a:t>
            </a:r>
          </a:p>
          <a:p>
            <a:pPr>
              <a:defRPr/>
            </a:pPr>
            <a:r>
              <a:rPr lang="en-US" dirty="0">
                <a:solidFill>
                  <a:schemeClr val="accent2"/>
                </a:solidFill>
              </a:rPr>
              <a:t>Lumbar lordosis</a:t>
            </a:r>
          </a:p>
          <a:p>
            <a:pPr marL="0" indent="0">
              <a:buNone/>
              <a:defRPr/>
            </a:pPr>
            <a:r>
              <a:rPr lang="en-US" dirty="0"/>
              <a:t>Becomes more pronounced as the child grows and commonly leads to lumbar spine stenosis in adulthood presenting as weakness and altered deep tendon reflexes in the lower extremities. </a:t>
            </a:r>
          </a:p>
          <a:p>
            <a:endParaRPr lang="en-US" dirty="0"/>
          </a:p>
        </p:txBody>
      </p:sp>
      <p:sp>
        <p:nvSpPr>
          <p:cNvPr id="4" name="Slide Number Placeholder 3"/>
          <p:cNvSpPr>
            <a:spLocks noGrp="1"/>
          </p:cNvSpPr>
          <p:nvPr>
            <p:ph type="sldNum" sz="quarter" idx="5"/>
          </p:nvPr>
        </p:nvSpPr>
        <p:spPr/>
        <p:txBody>
          <a:bodyPr/>
          <a:lstStyle/>
          <a:p>
            <a:pPr lvl="0"/>
            <a:fld id="{EC8865D8-FEE9-4276-B0C3-B20C57C6647B}" type="slidenum">
              <a:rPr lang="en-US" smtClean="0"/>
              <a:pPr lvl="0"/>
              <a:t>16</a:t>
            </a:fld>
            <a:endParaRPr lang="en-US"/>
          </a:p>
        </p:txBody>
      </p:sp>
    </p:spTree>
    <p:extLst>
      <p:ext uri="{BB962C8B-B14F-4D97-AF65-F5344CB8AC3E}">
        <p14:creationId xmlns:p14="http://schemas.microsoft.com/office/powerpoint/2010/main" val="25377456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defRPr/>
            </a:pPr>
            <a:r>
              <a:rPr lang="en-US" dirty="0"/>
              <a:t>Disproportionate proximal shortening of both upper and lower results in limited elbow mobility and lower extremity axis deviation. </a:t>
            </a:r>
          </a:p>
          <a:p>
            <a:r>
              <a:rPr lang="en-US" altLang="en-US" sz="2000" dirty="0">
                <a:latin typeface="Trebuchet MS" panose="020B0603020202020204" pitchFamily="34" charset="0"/>
                <a:ea typeface="ＭＳ Ｐゴシック" panose="020B0600070205080204" pitchFamily="34" charset="-128"/>
                <a:cs typeface="Trebuchet MS" panose="020B0603020202020204" pitchFamily="34" charset="0"/>
              </a:rPr>
              <a:t>Brachydactyly</a:t>
            </a:r>
          </a:p>
          <a:p>
            <a:r>
              <a:rPr lang="en-US" altLang="en-US" sz="2000" dirty="0">
                <a:latin typeface="Trebuchet MS" panose="020B0603020202020204" pitchFamily="34" charset="0"/>
                <a:ea typeface="ＭＳ Ｐゴシック" panose="020B0600070205080204" pitchFamily="34" charset="-128"/>
                <a:cs typeface="Trebuchet MS" panose="020B0603020202020204" pitchFamily="34" charset="0"/>
              </a:rPr>
              <a:t>Genu varum</a:t>
            </a:r>
          </a:p>
          <a:p>
            <a:r>
              <a:rPr lang="en-US" altLang="en-US" dirty="0">
                <a:ea typeface="ＭＳ Ｐゴシック" panose="020B0600070205080204" pitchFamily="34" charset="-128"/>
              </a:rPr>
              <a:t>Shortening of the upper arms and thighs leads to an altered trunk to limb ratio. </a:t>
            </a:r>
          </a:p>
          <a:p>
            <a:pPr marL="0" indent="0">
              <a:buNone/>
              <a:defRPr/>
            </a:pPr>
            <a:endParaRPr lang="en-US" i="1" dirty="0"/>
          </a:p>
          <a:p>
            <a:pPr marL="0" indent="0">
              <a:buNone/>
              <a:defRPr/>
            </a:pPr>
            <a:r>
              <a:rPr lang="en-US" sz="2000" i="1" dirty="0">
                <a:latin typeface="Arial" panose="020B0604020202020204" pitchFamily="34" charset="0"/>
                <a:cs typeface="Arial" panose="020B0604020202020204" pitchFamily="34" charset="0"/>
              </a:rPr>
              <a:t>40-50% of affected individuals present with bowing of both lower legs (genu varum). This is usually a result of lax joints early in childhood, and tibial bowing and fibular overgrowth later in life.</a:t>
            </a:r>
            <a:endParaRPr lang="en-US" sz="20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lvl="0"/>
            <a:fld id="{EC8865D8-FEE9-4276-B0C3-B20C57C6647B}" type="slidenum">
              <a:rPr lang="en-US" smtClean="0"/>
              <a:pPr lvl="0"/>
              <a:t>17</a:t>
            </a:fld>
            <a:endParaRPr lang="en-US"/>
          </a:p>
        </p:txBody>
      </p:sp>
    </p:spTree>
    <p:extLst>
      <p:ext uri="{BB962C8B-B14F-4D97-AF65-F5344CB8AC3E}">
        <p14:creationId xmlns:p14="http://schemas.microsoft.com/office/powerpoint/2010/main" val="1778771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defRPr/>
            </a:pPr>
            <a:r>
              <a:rPr lang="en-US" u="sng" dirty="0"/>
              <a:t>Patients with achondroplasia should be thoroughly evaluated with an emphasis on:</a:t>
            </a:r>
          </a:p>
          <a:p>
            <a:pPr marL="0" indent="0">
              <a:buNone/>
              <a:defRPr/>
            </a:pPr>
            <a:endParaRPr lang="en-US" u="sng" dirty="0"/>
          </a:p>
          <a:p>
            <a:pPr>
              <a:defRPr/>
            </a:pPr>
            <a:r>
              <a:rPr lang="en-US" dirty="0"/>
              <a:t>Airway Management:</a:t>
            </a:r>
            <a:endParaRPr lang="en-US" sz="1764" dirty="0"/>
          </a:p>
          <a:p>
            <a:pPr lvl="1">
              <a:defRPr/>
            </a:pPr>
            <a:r>
              <a:rPr lang="en-US" sz="1764" dirty="0"/>
              <a:t>Clinical craniofacial features suggestive of potentially difficult mask ventilation and intubation include: obesity, large head, maxillary hypoplasia, saddle nose, nasopharyngeal hypotonia, and odontoid hypoplasia with atlantoaxial instability.</a:t>
            </a:r>
          </a:p>
          <a:p>
            <a:pPr>
              <a:defRPr/>
            </a:pPr>
            <a:r>
              <a:rPr lang="en-US" dirty="0"/>
              <a:t>Cardiopulmonary Status:</a:t>
            </a:r>
            <a:r>
              <a:rPr lang="en-US" sz="1764" dirty="0"/>
              <a:t> </a:t>
            </a:r>
          </a:p>
          <a:p>
            <a:pPr lvl="1">
              <a:defRPr/>
            </a:pPr>
            <a:r>
              <a:rPr lang="en-US" sz="1764" dirty="0"/>
              <a:t>Patients with restrictive lung diseases, pulmonary hypertension, </a:t>
            </a:r>
            <a:r>
              <a:rPr lang="en-US" sz="1764" dirty="0" err="1"/>
              <a:t>cor</a:t>
            </a:r>
            <a:r>
              <a:rPr lang="en-US" sz="1764" dirty="0"/>
              <a:t> pulmonale, and heart disease may warrant echocardiography, pulmonary function tests, chest radiography, and a baseline blood gas analysis</a:t>
            </a:r>
          </a:p>
          <a:p>
            <a:pPr>
              <a:defRPr/>
            </a:pPr>
            <a:r>
              <a:rPr lang="en-US" dirty="0"/>
              <a:t>Neurological Status</a:t>
            </a:r>
          </a:p>
          <a:p>
            <a:pPr lvl="1">
              <a:defRPr/>
            </a:pPr>
            <a:r>
              <a:rPr lang="en-US" sz="1764" dirty="0">
                <a:cs typeface="Arial" panose="020B0604020202020204" pitchFamily="34" charset="0"/>
              </a:rPr>
              <a:t>Thorough baseline neurological evaluation &amp; neuroimaging should be considered</a:t>
            </a:r>
          </a:p>
          <a:p>
            <a:endParaRPr lang="en-US" dirty="0"/>
          </a:p>
        </p:txBody>
      </p:sp>
      <p:sp>
        <p:nvSpPr>
          <p:cNvPr id="4" name="Slide Number Placeholder 3"/>
          <p:cNvSpPr>
            <a:spLocks noGrp="1"/>
          </p:cNvSpPr>
          <p:nvPr>
            <p:ph type="sldNum" sz="quarter" idx="5"/>
          </p:nvPr>
        </p:nvSpPr>
        <p:spPr/>
        <p:txBody>
          <a:bodyPr/>
          <a:lstStyle/>
          <a:p>
            <a:pPr lvl="0"/>
            <a:fld id="{EC8865D8-FEE9-4276-B0C3-B20C57C6647B}" type="slidenum">
              <a:rPr lang="en-US" smtClean="0"/>
              <a:pPr lvl="0"/>
              <a:t>18</a:t>
            </a:fld>
            <a:endParaRPr lang="en-US"/>
          </a:p>
        </p:txBody>
      </p:sp>
    </p:spTree>
    <p:extLst>
      <p:ext uri="{BB962C8B-B14F-4D97-AF65-F5344CB8AC3E}">
        <p14:creationId xmlns:p14="http://schemas.microsoft.com/office/powerpoint/2010/main" val="3774576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BB4BC014-7DDB-466A-BAE1-D0346EE01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99DB3829-05A3-42FA-AEA1-829C7D3B1F7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Emotional and physical stress, due to multiple surgical procedures, contribute to heightened anxiety.</a:t>
            </a:r>
          </a:p>
          <a:p>
            <a:r>
              <a:rPr lang="en-US" altLang="en-US" dirty="0">
                <a:ea typeface="ＭＳ Ｐゴシック" panose="020B0600070205080204" pitchFamily="34" charset="-128"/>
              </a:rPr>
              <a:t>Anxiolysis may be beneficial, but should be used judiciously., especially with those at risk of difficult airway management and sleep apnea. </a:t>
            </a:r>
          </a:p>
          <a:p>
            <a:r>
              <a:rPr lang="en-US" altLang="en-US" dirty="0">
                <a:ea typeface="ＭＳ Ｐゴシック" panose="020B0600070205080204" pitchFamily="34" charset="-128"/>
              </a:rPr>
              <a:t>Anti-sialagogues may be considered in patients with excessive salivation to minimize aspiration and help with fiberoptic visualization during intubation. </a:t>
            </a:r>
          </a:p>
          <a:p>
            <a:r>
              <a:rPr lang="en-US" altLang="en-US" dirty="0">
                <a:ea typeface="ＭＳ Ｐゴシック" panose="020B0600070205080204" pitchFamily="34" charset="-128"/>
              </a:rPr>
              <a:t>Histamine H</a:t>
            </a:r>
            <a:r>
              <a:rPr lang="en-US" altLang="en-US" baseline="-25000" dirty="0">
                <a:ea typeface="ＭＳ Ｐゴシック" panose="020B0600070205080204" pitchFamily="34" charset="-128"/>
              </a:rPr>
              <a:t>2</a:t>
            </a:r>
            <a:r>
              <a:rPr lang="en-US" altLang="en-US" dirty="0">
                <a:ea typeface="ＭＳ Ｐゴシック" panose="020B0600070205080204" pitchFamily="34" charset="-128"/>
              </a:rPr>
              <a:t> antagonists should also be considered in the subcategory of patients experiencing severe gastroesophageal reflux.</a:t>
            </a:r>
          </a:p>
          <a:p>
            <a:endParaRPr lang="en-US" altLang="en-US" dirty="0">
              <a:ea typeface="ＭＳ Ｐゴシック" panose="020B0600070205080204" pitchFamily="34" charset="-128"/>
            </a:endParaRPr>
          </a:p>
        </p:txBody>
      </p:sp>
      <p:sp>
        <p:nvSpPr>
          <p:cNvPr id="45060" name="Slide Number Placeholder 3">
            <a:extLst>
              <a:ext uri="{FF2B5EF4-FFF2-40B4-BE49-F238E27FC236}">
                <a16:creationId xmlns:a16="http://schemas.microsoft.com/office/drawing/2014/main" id="{8161A37E-6F16-4139-B126-1DD11E0941F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F5A538E-939E-4F16-9D50-A9A660F4269D}" type="slidenum">
              <a:rPr lang="en-US" altLang="en-US" smtClean="0"/>
              <a:pPr/>
              <a:t>19</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ASA standard monitoring should be utilized in all patients.</a:t>
            </a:r>
          </a:p>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Right size blood pressure cuff could be challenging.</a:t>
            </a:r>
          </a:p>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Invasive monitoring such as arterial cannulation, central venous pressure as well as transesophageal echocardiogram (TEE) is determined on a case by case basis depending on surgical procedure and patient’s baseline cardiopulmonary function. </a:t>
            </a:r>
          </a:p>
          <a:p>
            <a:endParaRPr lang="en-US" dirty="0"/>
          </a:p>
        </p:txBody>
      </p:sp>
      <p:sp>
        <p:nvSpPr>
          <p:cNvPr id="4" name="Slide Number Placeholder 3"/>
          <p:cNvSpPr>
            <a:spLocks noGrp="1"/>
          </p:cNvSpPr>
          <p:nvPr>
            <p:ph type="sldNum" sz="quarter" idx="5"/>
          </p:nvPr>
        </p:nvSpPr>
        <p:spPr/>
        <p:txBody>
          <a:bodyPr/>
          <a:lstStyle/>
          <a:p>
            <a:pPr lvl="0"/>
            <a:fld id="{EC8865D8-FEE9-4276-B0C3-B20C57C6647B}" type="slidenum">
              <a:rPr lang="en-US" smtClean="0"/>
              <a:pPr lvl="0"/>
              <a:t>20</a:t>
            </a:fld>
            <a:endParaRPr lang="en-US"/>
          </a:p>
        </p:txBody>
      </p:sp>
    </p:spTree>
    <p:extLst>
      <p:ext uri="{BB962C8B-B14F-4D97-AF65-F5344CB8AC3E}">
        <p14:creationId xmlns:p14="http://schemas.microsoft.com/office/powerpoint/2010/main" val="4052396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ltLang="en-US" b="1" u="sng" dirty="0">
                <a:latin typeface="Trebuchet MS" panose="020B0603020202020204" pitchFamily="34" charset="0"/>
                <a:ea typeface="ＭＳ Ｐゴシック" panose="020B0600070205080204" pitchFamily="34" charset="-128"/>
                <a:cs typeface="Trebuchet MS" panose="020B0603020202020204" pitchFamily="34" charset="0"/>
              </a:rPr>
              <a:t>Difficult Peripheral Access:</a:t>
            </a:r>
          </a:p>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Short proximal extremities</a:t>
            </a:r>
          </a:p>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Redundant soft tissue</a:t>
            </a:r>
          </a:p>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Increased subcutaneous fat</a:t>
            </a:r>
          </a:p>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Contracted joints.</a:t>
            </a:r>
            <a:endParaRPr lang="en-US" altLang="en-US" baseline="30000" dirty="0">
              <a:latin typeface="Trebuchet MS" panose="020B0603020202020204" pitchFamily="34" charset="0"/>
              <a:ea typeface="ＭＳ Ｐゴシック" panose="020B0600070205080204" pitchFamily="34" charset="-128"/>
              <a:cs typeface="Trebuchet MS" panose="020B0603020202020204" pitchFamily="34" charset="0"/>
            </a:endParaRPr>
          </a:p>
          <a:p>
            <a:pPr marL="0" indent="0">
              <a:buNone/>
            </a:pPr>
            <a:endParaRPr lang="en-US" altLang="en-US" b="1" u="sng" dirty="0">
              <a:solidFill>
                <a:schemeClr val="accent2">
                  <a:lumMod val="75000"/>
                </a:schemeClr>
              </a:solidFill>
              <a:latin typeface="Trebuchet MS" panose="020B0603020202020204" pitchFamily="34" charset="0"/>
              <a:ea typeface="ＭＳ Ｐゴシック" panose="020B0600070205080204" pitchFamily="34" charset="-128"/>
              <a:cs typeface="Trebuchet MS" panose="020B0603020202020204" pitchFamily="34" charset="0"/>
            </a:endParaRPr>
          </a:p>
          <a:p>
            <a:pPr marL="0" indent="0">
              <a:buNone/>
            </a:pPr>
            <a:r>
              <a:rPr lang="en-US" altLang="en-US" b="1" u="sng" dirty="0">
                <a:latin typeface="Trebuchet MS" panose="020B0603020202020204" pitchFamily="34" charset="0"/>
                <a:ea typeface="ＭＳ Ｐゴシック" panose="020B0600070205080204" pitchFamily="34" charset="-128"/>
                <a:cs typeface="Trebuchet MS" panose="020B0603020202020204" pitchFamily="34" charset="0"/>
              </a:rPr>
              <a:t>Difficult Central Access:</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Short Neck : IJ </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Narrow deformed chest: Subclavian</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Contracted Hips : Femoral</a:t>
            </a:r>
          </a:p>
          <a:p>
            <a:pPr lvl="1"/>
            <a:endParaRPr lang="en-US" altLang="en-US" baseline="30000" dirty="0">
              <a:latin typeface="Trebuchet MS" panose="020B0603020202020204" pitchFamily="34" charset="0"/>
              <a:ea typeface="ＭＳ Ｐゴシック" panose="020B0600070205080204" pitchFamily="34" charset="-128"/>
              <a:cs typeface="Trebuchet MS" panose="020B0603020202020204" pitchFamily="34" charset="0"/>
            </a:endParaRPr>
          </a:p>
          <a:p>
            <a:r>
              <a:rPr lang="en-US" altLang="en-US" sz="2800" dirty="0">
                <a:ea typeface="ＭＳ Ｐゴシック" panose="020B0600070205080204" pitchFamily="34" charset="-128"/>
                <a:cs typeface="Trebuchet MS" panose="020B0603020202020204" pitchFamily="34" charset="0"/>
              </a:rPr>
              <a:t>Use vessel visualization equipment (like vein viewer) </a:t>
            </a:r>
          </a:p>
          <a:p>
            <a:r>
              <a:rPr lang="en-US" altLang="en-US" sz="2800" dirty="0">
                <a:ea typeface="ＭＳ Ｐゴシック" panose="020B0600070205080204" pitchFamily="34" charset="-128"/>
                <a:cs typeface="Trebuchet MS" panose="020B0603020202020204" pitchFamily="34" charset="0"/>
              </a:rPr>
              <a:t>Ultrasound guidance is encouraged when CVP is needed.</a:t>
            </a:r>
          </a:p>
          <a:p>
            <a:r>
              <a:rPr lang="en-US" altLang="en-US" sz="2800" dirty="0">
                <a:ea typeface="ＭＳ Ｐゴシック" panose="020B0600070205080204" pitchFamily="34" charset="-128"/>
                <a:cs typeface="Trebuchet MS" panose="020B0603020202020204" pitchFamily="34" charset="0"/>
              </a:rPr>
              <a:t>Use of Intraosseous (IO) route is not reported in literature.</a:t>
            </a:r>
          </a:p>
          <a:p>
            <a:pPr lvl="1"/>
            <a:endParaRPr lang="en-US" altLang="en-US" baseline="30000" dirty="0">
              <a:latin typeface="Trebuchet MS" panose="020B0603020202020204" pitchFamily="34" charset="0"/>
              <a:ea typeface="ＭＳ Ｐゴシック" panose="020B0600070205080204" pitchFamily="34" charset="-128"/>
              <a:cs typeface="Trebuchet MS" panose="020B0603020202020204" pitchFamily="34" charset="0"/>
            </a:endParaRPr>
          </a:p>
          <a:p>
            <a:pPr lvl="1"/>
            <a:endParaRPr lang="en-US" altLang="en-US" baseline="30000" dirty="0">
              <a:latin typeface="Trebuchet MS" panose="020B0603020202020204" pitchFamily="34" charset="0"/>
              <a:ea typeface="ＭＳ Ｐゴシック" panose="020B0600070205080204" pitchFamily="34" charset="-128"/>
              <a:cs typeface="Trebuchet MS" panose="020B0603020202020204" pitchFamily="34" charset="0"/>
            </a:endParaRPr>
          </a:p>
        </p:txBody>
      </p:sp>
      <p:sp>
        <p:nvSpPr>
          <p:cNvPr id="4" name="Slide Number Placeholder 3"/>
          <p:cNvSpPr>
            <a:spLocks noGrp="1"/>
          </p:cNvSpPr>
          <p:nvPr>
            <p:ph type="sldNum" sz="quarter" idx="5"/>
          </p:nvPr>
        </p:nvSpPr>
        <p:spPr/>
        <p:txBody>
          <a:bodyPr/>
          <a:lstStyle/>
          <a:p>
            <a:pPr lvl="0"/>
            <a:fld id="{EC8865D8-FEE9-4276-B0C3-B20C57C6647B}" type="slidenum">
              <a:rPr lang="en-US" smtClean="0"/>
              <a:pPr lvl="0"/>
              <a:t>21</a:t>
            </a:fld>
            <a:endParaRPr lang="en-US"/>
          </a:p>
        </p:txBody>
      </p:sp>
    </p:spTree>
    <p:extLst>
      <p:ext uri="{BB962C8B-B14F-4D97-AF65-F5344CB8AC3E}">
        <p14:creationId xmlns:p14="http://schemas.microsoft.com/office/powerpoint/2010/main" val="23560488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9D7DF9B9-487B-4C84-B6B7-785F591BF42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D74C98E1-A311-4C1A-87DF-05A68B4C99A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ＭＳ Ｐゴシック" panose="020B0600070205080204" pitchFamily="34" charset="-128"/>
              </a:rPr>
              <a:t>Care and proper positioning should be exercised while positioning patients on operating tables as joints present with a mixed pattern. </a:t>
            </a:r>
          </a:p>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Knee Joint: Exaggerated lax joints are prone to accidental injuries under anesthesia</a:t>
            </a:r>
          </a:p>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Hip &amp; Elbow Joints: Limited mobility and contractures necessitate adequate padding. </a:t>
            </a:r>
          </a:p>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Head is relatively big -&gt; Significant drop in body temperature -&gt; Adjusting the ambient room temperature and covering the head is recommended.</a:t>
            </a:r>
          </a:p>
          <a:p>
            <a:endParaRPr lang="en-US" altLang="en-US" dirty="0">
              <a:ea typeface="ＭＳ Ｐゴシック" panose="020B0600070205080204" pitchFamily="34" charset="-128"/>
            </a:endParaRPr>
          </a:p>
        </p:txBody>
      </p:sp>
      <p:sp>
        <p:nvSpPr>
          <p:cNvPr id="49156" name="Slide Number Placeholder 3">
            <a:extLst>
              <a:ext uri="{FF2B5EF4-FFF2-40B4-BE49-F238E27FC236}">
                <a16:creationId xmlns:a16="http://schemas.microsoft.com/office/drawing/2014/main" id="{72E1CF76-E254-4495-AA91-5FE9196A93B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1F7BD3B-583E-4FF6-BB3A-0CD8E3CE78CD}" type="slidenum">
              <a:rPr lang="en-US" altLang="en-US" smtClean="0"/>
              <a:pPr/>
              <a:t>22</a:t>
            </a:fld>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FA952685-BF01-4124-8ECA-5F20743BCB9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4E431AA7-6D5E-457D-8FCB-E2C60488341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984" dirty="0">
                <a:latin typeface="Trebuchet MS" panose="020B0603020202020204" pitchFamily="34" charset="0"/>
                <a:ea typeface="ＭＳ Ｐゴシック" panose="020B0600070205080204" pitchFamily="34" charset="-128"/>
                <a:cs typeface="Trebuchet MS" panose="020B0603020202020204" pitchFamily="34" charset="0"/>
              </a:rPr>
              <a:t>Multiple studies in the literature reported difficult mask ventilation and intubation in only 5-10% of </a:t>
            </a:r>
            <a:r>
              <a:rPr lang="en-US" altLang="en-US" sz="1984" dirty="0" err="1">
                <a:latin typeface="Trebuchet MS" panose="020B0603020202020204" pitchFamily="34" charset="0"/>
                <a:ea typeface="ＭＳ Ｐゴシック" panose="020B0600070205080204" pitchFamily="34" charset="-128"/>
                <a:cs typeface="Trebuchet MS" panose="020B0603020202020204" pitchFamily="34" charset="0"/>
              </a:rPr>
              <a:t>achondroplastic</a:t>
            </a:r>
            <a:r>
              <a:rPr lang="en-US" altLang="en-US" sz="1984" dirty="0">
                <a:latin typeface="Trebuchet MS" panose="020B0603020202020204" pitchFamily="34" charset="0"/>
                <a:ea typeface="ＭＳ Ｐゴシック" panose="020B0600070205080204" pitchFamily="34" charset="-128"/>
                <a:cs typeface="Trebuchet MS" panose="020B0603020202020204" pitchFamily="34" charset="0"/>
              </a:rPr>
              <a:t> children.</a:t>
            </a:r>
          </a:p>
          <a:p>
            <a:pPr lvl="1"/>
            <a:r>
              <a:rPr lang="en-US" altLang="en-US" i="1" u="sng" dirty="0">
                <a:solidFill>
                  <a:schemeClr val="accent2"/>
                </a:solidFill>
                <a:latin typeface="Trebuchet MS" panose="020B0603020202020204" pitchFamily="34" charset="0"/>
                <a:ea typeface="ＭＳ Ｐゴシック" panose="020B0600070205080204" pitchFamily="34" charset="-128"/>
                <a:cs typeface="Trebuchet MS" panose="020B0603020202020204" pitchFamily="34" charset="0"/>
              </a:rPr>
              <a:t>The possibility of difficult airway management should always be kept in mind.</a:t>
            </a:r>
            <a:endParaRPr lang="en-US" altLang="en-US" i="1" u="sng" baseline="30000" dirty="0">
              <a:solidFill>
                <a:schemeClr val="accent2"/>
              </a:solidFill>
              <a:latin typeface="Trebuchet MS" panose="020B0603020202020204" pitchFamily="34" charset="0"/>
              <a:ea typeface="ＭＳ Ｐゴシック" panose="020B0600070205080204" pitchFamily="34" charset="-128"/>
              <a:cs typeface="Trebuchet MS" panose="020B0603020202020204" pitchFamily="34" charset="0"/>
            </a:endParaRPr>
          </a:p>
          <a:p>
            <a:r>
              <a:rPr lang="en-US" altLang="en-US" sz="1984" dirty="0">
                <a:latin typeface="Trebuchet MS" panose="020B0603020202020204" pitchFamily="34" charset="0"/>
                <a:ea typeface="ＭＳ Ｐゴシック" panose="020B0600070205080204" pitchFamily="34" charset="-128"/>
                <a:cs typeface="Trebuchet MS" panose="020B0603020202020204" pitchFamily="34" charset="0"/>
              </a:rPr>
              <a:t>Previous airway management records should be obtained when possible</a:t>
            </a:r>
          </a:p>
          <a:p>
            <a:r>
              <a:rPr lang="en-US" altLang="en-US" sz="1984" dirty="0">
                <a:latin typeface="Trebuchet MS" panose="020B0603020202020204" pitchFamily="34" charset="0"/>
                <a:ea typeface="ＭＳ Ｐゴシック" panose="020B0600070205080204" pitchFamily="34" charset="-128"/>
                <a:cs typeface="Trebuchet MS" panose="020B0603020202020204" pitchFamily="34" charset="0"/>
              </a:rPr>
              <a:t>Maintaining spontaneous ventilation is encouraged. </a:t>
            </a:r>
          </a:p>
          <a:p>
            <a:r>
              <a:rPr lang="en-US" altLang="en-US" sz="1984" dirty="0">
                <a:latin typeface="Trebuchet MS" panose="020B0603020202020204" pitchFamily="34" charset="0"/>
                <a:ea typeface="ＭＳ Ｐゴシック" panose="020B0600070205080204" pitchFamily="34" charset="-128"/>
                <a:cs typeface="Trebuchet MS" panose="020B0603020202020204" pitchFamily="34" charset="0"/>
              </a:rPr>
              <a:t>Mask Ventilation in the presence of midface hypoplasia?</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Establishing mask ventilation is imperative before administering neuromuscular blockade. </a:t>
            </a:r>
          </a:p>
          <a:p>
            <a:r>
              <a:rPr lang="en-US" altLang="en-US" sz="1984" dirty="0">
                <a:latin typeface="Trebuchet MS" panose="020B0603020202020204" pitchFamily="34" charset="0"/>
                <a:ea typeface="ＭＳ Ｐゴシック" panose="020B0600070205080204" pitchFamily="34" charset="-128"/>
                <a:cs typeface="Trebuchet MS" panose="020B0603020202020204" pitchFamily="34" charset="0"/>
              </a:rPr>
              <a:t> LMA?</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Distorted craniofacial anatomy may complicate an optimal fit for LMA</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Restrictive lung disease may cause increased ventilatory difficulty</a:t>
            </a:r>
          </a:p>
          <a:p>
            <a:endParaRPr lang="en-US" altLang="en-US" dirty="0">
              <a:ea typeface="ＭＳ Ｐゴシック" panose="020B0600070205080204" pitchFamily="34" charset="-128"/>
            </a:endParaRPr>
          </a:p>
        </p:txBody>
      </p:sp>
      <p:sp>
        <p:nvSpPr>
          <p:cNvPr id="51204" name="Slide Number Placeholder 3">
            <a:extLst>
              <a:ext uri="{FF2B5EF4-FFF2-40B4-BE49-F238E27FC236}">
                <a16:creationId xmlns:a16="http://schemas.microsoft.com/office/drawing/2014/main" id="{048C285C-E42C-4B94-AD1D-A1B5DA37FF0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B60951C-7830-49D0-BAC3-999DC63AB19F}" type="slidenum">
              <a:rPr lang="en-US" altLang="en-US" smtClean="0"/>
              <a:pPr/>
              <a:t>23</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68F6345D-0EF4-47B2-8AD1-123C12AAB31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7A0D1111-7087-4877-BA00-EB26EB71687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2600" u="sng" dirty="0">
                <a:ea typeface="ＭＳ Ｐゴシック" panose="020B0600070205080204" pitchFamily="34" charset="-128"/>
                <a:cs typeface="Trebuchet MS" panose="020B0603020202020204" pitchFamily="34" charset="0"/>
              </a:rPr>
              <a:t>Caution should be exercised while manipulating the neck during intubation</a:t>
            </a:r>
          </a:p>
          <a:p>
            <a:pPr lvl="1"/>
            <a:r>
              <a:rPr lang="en-US" altLang="en-US" sz="2600" dirty="0">
                <a:ea typeface="ＭＳ Ｐゴシック" panose="020B0600070205080204" pitchFamily="34" charset="-128"/>
                <a:cs typeface="Trebuchet MS" panose="020B0603020202020204" pitchFamily="34" charset="0"/>
              </a:rPr>
              <a:t>Foramen Magnum Stenosis</a:t>
            </a:r>
          </a:p>
          <a:p>
            <a:pPr lvl="1"/>
            <a:r>
              <a:rPr lang="en-US" altLang="en-US" sz="2600" dirty="0">
                <a:ea typeface="ＭＳ Ｐゴシック" panose="020B0600070205080204" pitchFamily="34" charset="-128"/>
                <a:cs typeface="Trebuchet MS" panose="020B0603020202020204" pitchFamily="34" charset="0"/>
              </a:rPr>
              <a:t>Odontoid Hypoplasia </a:t>
            </a:r>
          </a:p>
          <a:p>
            <a:r>
              <a:rPr lang="en-US" altLang="en-US" sz="2600" dirty="0">
                <a:ea typeface="ＭＳ Ｐゴシック" panose="020B0600070205080204" pitchFamily="34" charset="-128"/>
                <a:cs typeface="Trebuchet MS" panose="020B0603020202020204" pitchFamily="34" charset="0"/>
              </a:rPr>
              <a:t>Conventional direct laryngoscopy </a:t>
            </a:r>
          </a:p>
          <a:p>
            <a:pPr lvl="1"/>
            <a:r>
              <a:rPr lang="en-US" altLang="en-US" sz="2600" dirty="0">
                <a:ea typeface="ＭＳ Ｐゴシック" panose="020B0600070205080204" pitchFamily="34" charset="-128"/>
                <a:cs typeface="Trebuchet MS" panose="020B0603020202020204" pitchFamily="34" charset="0"/>
              </a:rPr>
              <a:t>Cervical kyphosis</a:t>
            </a:r>
          </a:p>
          <a:p>
            <a:pPr lvl="1"/>
            <a:r>
              <a:rPr lang="en-US" altLang="en-US" sz="2600" dirty="0">
                <a:ea typeface="ＭＳ Ｐゴシック" panose="020B0600070205080204" pitchFamily="34" charset="-128"/>
                <a:cs typeface="Trebuchet MS" panose="020B0603020202020204" pitchFamily="34" charset="0"/>
              </a:rPr>
              <a:t>Cervical neck fusion.</a:t>
            </a:r>
          </a:p>
          <a:p>
            <a:pPr lvl="1"/>
            <a:r>
              <a:rPr lang="en-US" altLang="en-US" sz="2600" dirty="0">
                <a:ea typeface="ＭＳ Ｐゴシック" panose="020B0600070205080204" pitchFamily="34" charset="-128"/>
                <a:cs typeface="Trebuchet MS" panose="020B0603020202020204" pitchFamily="34" charset="0"/>
              </a:rPr>
              <a:t>Large Tongue</a:t>
            </a:r>
          </a:p>
          <a:p>
            <a:pPr lvl="1"/>
            <a:r>
              <a:rPr lang="en-US" altLang="en-US" sz="2600" dirty="0">
                <a:ea typeface="ＭＳ Ｐゴシック" panose="020B0600070205080204" pitchFamily="34" charset="-128"/>
                <a:cs typeface="Trebuchet MS" panose="020B0603020202020204" pitchFamily="34" charset="0"/>
              </a:rPr>
              <a:t>Narrow Nasopharynx </a:t>
            </a:r>
          </a:p>
          <a:p>
            <a:r>
              <a:rPr lang="en-US" altLang="en-US" sz="2600" dirty="0">
                <a:ea typeface="ＭＳ Ｐゴシック" panose="020B0600070205080204" pitchFamily="34" charset="-128"/>
                <a:cs typeface="Trebuchet MS" panose="020B0603020202020204" pitchFamily="34" charset="0"/>
              </a:rPr>
              <a:t>In line stabilization using </a:t>
            </a:r>
            <a:r>
              <a:rPr lang="en-US" altLang="en-US" sz="2600" dirty="0" err="1">
                <a:ea typeface="ＭＳ Ｐゴシック" panose="020B0600070205080204" pitchFamily="34" charset="-128"/>
                <a:cs typeface="Trebuchet MS" panose="020B0603020202020204" pitchFamily="34" charset="0"/>
              </a:rPr>
              <a:t>Glidescope</a:t>
            </a:r>
            <a:r>
              <a:rPr lang="en-US" altLang="en-US" sz="2600" dirty="0">
                <a:ea typeface="ＭＳ Ｐゴシック" panose="020B0600070205080204" pitchFamily="34" charset="-128"/>
                <a:cs typeface="Trebuchet MS" panose="020B0603020202020204" pitchFamily="34" charset="0"/>
              </a:rPr>
              <a:t> vs FOB</a:t>
            </a:r>
          </a:p>
          <a:p>
            <a:r>
              <a:rPr lang="en-US" altLang="en-US" sz="2600" dirty="0">
                <a:ea typeface="ＭＳ Ｐゴシック" panose="020B0600070205080204" pitchFamily="34" charset="-128"/>
                <a:cs typeface="Trebuchet MS" panose="020B0603020202020204" pitchFamily="34" charset="0"/>
              </a:rPr>
              <a:t>ET size: In children a smaller ETT is often required due to laryngeal hypoplasia and arytenoid hypertrophy.</a:t>
            </a:r>
          </a:p>
          <a:p>
            <a:endParaRPr lang="en-US" altLang="en-US" dirty="0">
              <a:ea typeface="ＭＳ Ｐゴシック" panose="020B0600070205080204" pitchFamily="34" charset="-128"/>
            </a:endParaRPr>
          </a:p>
        </p:txBody>
      </p:sp>
      <p:sp>
        <p:nvSpPr>
          <p:cNvPr id="53252" name="Slide Number Placeholder 3">
            <a:extLst>
              <a:ext uri="{FF2B5EF4-FFF2-40B4-BE49-F238E27FC236}">
                <a16:creationId xmlns:a16="http://schemas.microsoft.com/office/drawing/2014/main" id="{FAFA9CB0-59C0-4C99-B51A-87048009AC1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3063B98-1677-4448-88F4-A388CC117158}" type="slidenum">
              <a:rPr lang="en-US" altLang="en-US" smtClean="0"/>
              <a:pPr/>
              <a:t>24</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2000" dirty="0">
                <a:ea typeface="ＭＳ Ｐゴシック" panose="020B0600070205080204" pitchFamily="34" charset="-128"/>
                <a:cs typeface="Trebuchet MS" panose="020B0603020202020204" pitchFamily="34" charset="0"/>
              </a:rPr>
              <a:t>Intravenous anesthetics and inhalational agents have both been used without issues. </a:t>
            </a:r>
          </a:p>
          <a:p>
            <a:r>
              <a:rPr lang="en-US" altLang="en-US" sz="2000" dirty="0">
                <a:ea typeface="ＭＳ Ｐゴシック" panose="020B0600070205080204" pitchFamily="34" charset="-128"/>
                <a:cs typeface="Trebuchet MS" panose="020B0603020202020204" pitchFamily="34" charset="0"/>
              </a:rPr>
              <a:t>Medication dosages should be based according to weight. </a:t>
            </a:r>
          </a:p>
          <a:p>
            <a:r>
              <a:rPr lang="en-US" altLang="en-US" sz="2000" dirty="0">
                <a:ea typeface="ＭＳ Ｐゴシック" panose="020B0600070205080204" pitchFamily="34" charset="-128"/>
                <a:cs typeface="Trebuchet MS" panose="020B0603020202020204" pitchFamily="34" charset="0"/>
              </a:rPr>
              <a:t>A multimodal analgesic approach is preferred especially in the presence of sleep apnea. </a:t>
            </a:r>
          </a:p>
          <a:p>
            <a:r>
              <a:rPr lang="en-US" altLang="en-US" sz="2000" dirty="0">
                <a:ea typeface="ＭＳ Ｐゴシック" panose="020B0600070205080204" pitchFamily="34" charset="-128"/>
                <a:cs typeface="Trebuchet MS" panose="020B0603020202020204" pitchFamily="34" charset="0"/>
              </a:rPr>
              <a:t>For patients with cardiopulmonary compromise, all efforts should be taken to maintain adequate tidal volume, avoid hypoxia and hypercarbia, both of which worsen pulmonary hypertension.  </a:t>
            </a:r>
          </a:p>
          <a:p>
            <a:endParaRPr lang="en-US" dirty="0"/>
          </a:p>
        </p:txBody>
      </p:sp>
      <p:sp>
        <p:nvSpPr>
          <p:cNvPr id="4" name="Slide Number Placeholder 3"/>
          <p:cNvSpPr>
            <a:spLocks noGrp="1"/>
          </p:cNvSpPr>
          <p:nvPr>
            <p:ph type="sldNum" sz="quarter" idx="5"/>
          </p:nvPr>
        </p:nvSpPr>
        <p:spPr/>
        <p:txBody>
          <a:bodyPr/>
          <a:lstStyle/>
          <a:p>
            <a:pPr lvl="0"/>
            <a:fld id="{EC8865D8-FEE9-4276-B0C3-B20C57C6647B}" type="slidenum">
              <a:rPr lang="en-US" smtClean="0"/>
              <a:pPr lvl="0"/>
              <a:t>25</a:t>
            </a:fld>
            <a:endParaRPr lang="en-US"/>
          </a:p>
        </p:txBody>
      </p:sp>
    </p:spTree>
    <p:extLst>
      <p:ext uri="{BB962C8B-B14F-4D97-AF65-F5344CB8AC3E}">
        <p14:creationId xmlns:p14="http://schemas.microsoft.com/office/powerpoint/2010/main" val="3193519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6BB9F512-5B1A-4F6C-86E7-2EAB1407AD7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a:extLst>
              <a:ext uri="{FF2B5EF4-FFF2-40B4-BE49-F238E27FC236}">
                <a16:creationId xmlns:a16="http://schemas.microsoft.com/office/drawing/2014/main" id="{2D1CC57E-6D13-4C91-AC58-F5536E2C939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Neuraxial blocks may be technically difficult:</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Stenosed spinal canals</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Decreased  lumbar interpedicular distances </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Kyphoscoliosis, lordosis</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Osteophyte formation</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Engorged epidural veins </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Reduced epidural space</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Contracted Hips</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Epidural Catheter Analgesia:</a:t>
            </a:r>
          </a:p>
          <a:p>
            <a:pPr lvl="1"/>
            <a:r>
              <a:rPr lang="en-US" altLang="en-US" dirty="0">
                <a:ea typeface="ＭＳ Ｐゴシック" panose="020B0600070205080204" pitchFamily="34" charset="-128"/>
              </a:rPr>
              <a:t>Narrow epidural space with engorged veins increase the incidence of inadvertent </a:t>
            </a:r>
            <a:r>
              <a:rPr lang="en-US" altLang="en-US" dirty="0" err="1">
                <a:ea typeface="ＭＳ Ｐゴシック" panose="020B0600070205080204" pitchFamily="34" charset="-128"/>
              </a:rPr>
              <a:t>dural</a:t>
            </a:r>
            <a:r>
              <a:rPr lang="en-US" altLang="en-US" dirty="0">
                <a:ea typeface="ＭＳ Ｐゴシック" panose="020B0600070205080204" pitchFamily="34" charset="-128"/>
              </a:rPr>
              <a:t> or venous puncture, as well as difficulty in placing epidural catheters and reliability of local anesthetic spread</a:t>
            </a:r>
          </a:p>
          <a:p>
            <a:r>
              <a:rPr lang="en-US" altLang="en-US" dirty="0">
                <a:ea typeface="ＭＳ Ｐゴシック" panose="020B0600070205080204" pitchFamily="34" charset="-128"/>
              </a:rPr>
              <a:t>In children, injection of local anesthetic into the caudal canal is easier and more predictable.</a:t>
            </a:r>
            <a:endParaRPr lang="en-US" altLang="en-US" baseline="30000" dirty="0">
              <a:ea typeface="ＭＳ Ｐゴシック" panose="020B0600070205080204" pitchFamily="34" charset="-128"/>
            </a:endParaRPr>
          </a:p>
          <a:p>
            <a:r>
              <a:rPr lang="en-US" altLang="en-US" dirty="0">
                <a:ea typeface="ＭＳ Ｐゴシック" panose="020B0600070205080204" pitchFamily="34" charset="-128"/>
              </a:rPr>
              <a:t>Needle placement and catheter insertion for peripheral nerve blocks could sometimes prove challenging especially in the presence of joint contracture.</a:t>
            </a:r>
          </a:p>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Epidural Catheter Analgesia:</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Difficulty in placing epidural catheters</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Inadvertent </a:t>
            </a:r>
            <a:r>
              <a:rPr lang="en-US" altLang="en-US" dirty="0" err="1">
                <a:latin typeface="Trebuchet MS" panose="020B0603020202020204" pitchFamily="34" charset="0"/>
                <a:ea typeface="ＭＳ Ｐゴシック" panose="020B0600070205080204" pitchFamily="34" charset="-128"/>
                <a:cs typeface="Trebuchet MS" panose="020B0603020202020204" pitchFamily="34" charset="0"/>
              </a:rPr>
              <a:t>dural</a:t>
            </a:r>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 or venous puncture</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Dural puncture difficult to detect</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Reliability of local anesthetic spread</a:t>
            </a:r>
          </a:p>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Spinal</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Difficulty in identifying the space</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Unreliable spread</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Concerns for high spinal</a:t>
            </a:r>
          </a:p>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Caudal Injection in children</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Relatively easy and more predictable.</a:t>
            </a:r>
            <a:endParaRPr lang="en-US" altLang="en-US" baseline="30000" dirty="0">
              <a:latin typeface="Trebuchet MS" panose="020B0603020202020204" pitchFamily="34" charset="0"/>
              <a:ea typeface="ＭＳ Ｐゴシック" panose="020B0600070205080204" pitchFamily="34" charset="-128"/>
              <a:cs typeface="Trebuchet MS" panose="020B0603020202020204" pitchFamily="34" charset="0"/>
            </a:endParaRPr>
          </a:p>
          <a:p>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Caudal Catheter </a:t>
            </a:r>
          </a:p>
          <a:p>
            <a:pPr lvl="1"/>
            <a:r>
              <a:rPr lang="en-US" altLang="en-US" dirty="0">
                <a:latin typeface="Trebuchet MS" panose="020B0603020202020204" pitchFamily="34" charset="0"/>
                <a:ea typeface="ＭＳ Ｐゴシック" panose="020B0600070205080204" pitchFamily="34" charset="-128"/>
                <a:cs typeface="Trebuchet MS" panose="020B0603020202020204" pitchFamily="34" charset="0"/>
              </a:rPr>
              <a:t>Relative difficulty in advancing catheter in the presence of lumbar lordosis</a:t>
            </a:r>
          </a:p>
          <a:p>
            <a:pPr>
              <a:defRPr/>
            </a:pPr>
            <a:r>
              <a:rPr lang="en-US" altLang="en-US" sz="2000" dirty="0">
                <a:ea typeface="ＭＳ Ｐゴシック" panose="020B0600070205080204" pitchFamily="34" charset="-128"/>
                <a:cs typeface="Trebuchet MS" panose="020B0603020202020204" pitchFamily="34" charset="0"/>
              </a:rPr>
              <a:t>Peripheral nerve blocks can be performed following careful documentation of preexisting abnormalities.</a:t>
            </a:r>
          </a:p>
          <a:p>
            <a:pPr>
              <a:defRPr/>
            </a:pPr>
            <a:endParaRPr lang="en-US" altLang="en-US" sz="2000" dirty="0">
              <a:ea typeface="ＭＳ Ｐゴシック" panose="020B0600070205080204" pitchFamily="34" charset="-128"/>
              <a:cs typeface="Trebuchet MS" panose="020B0603020202020204" pitchFamily="34" charset="0"/>
            </a:endParaRPr>
          </a:p>
          <a:p>
            <a:pPr>
              <a:defRPr/>
            </a:pPr>
            <a:r>
              <a:rPr lang="en-US" altLang="en-US" sz="2000" dirty="0">
                <a:ea typeface="ＭＳ Ｐゴシック" panose="020B0600070205080204" pitchFamily="34" charset="-128"/>
                <a:cs typeface="Trebuchet MS" panose="020B0603020202020204" pitchFamily="34" charset="0"/>
              </a:rPr>
              <a:t>Can be technically difficult because of poor landmarks, contracted joints.</a:t>
            </a:r>
          </a:p>
          <a:p>
            <a:pPr marL="0" indent="0">
              <a:buNone/>
              <a:defRPr/>
            </a:pPr>
            <a:endParaRPr lang="en-US" altLang="en-US" sz="2000" dirty="0">
              <a:ea typeface="ＭＳ Ｐゴシック" panose="020B0600070205080204" pitchFamily="34" charset="-128"/>
              <a:cs typeface="Trebuchet MS" panose="020B0603020202020204" pitchFamily="34" charset="0"/>
            </a:endParaRPr>
          </a:p>
          <a:p>
            <a:pPr>
              <a:defRPr/>
            </a:pPr>
            <a:r>
              <a:rPr lang="en-US" altLang="en-US" sz="2000" dirty="0">
                <a:ea typeface="ＭＳ Ｐゴシック" panose="020B0600070205080204" pitchFamily="34" charset="-128"/>
                <a:cs typeface="Trebuchet MS" panose="020B0603020202020204" pitchFamily="34" charset="0"/>
              </a:rPr>
              <a:t>Ultrasound guided block recommended</a:t>
            </a:r>
          </a:p>
          <a:p>
            <a:endParaRPr lang="en-US" altLang="en-US" dirty="0">
              <a:ea typeface="ＭＳ Ｐゴシック" panose="020B0600070205080204" pitchFamily="34" charset="-128"/>
            </a:endParaRPr>
          </a:p>
        </p:txBody>
      </p:sp>
      <p:sp>
        <p:nvSpPr>
          <p:cNvPr id="59396" name="Slide Number Placeholder 3">
            <a:extLst>
              <a:ext uri="{FF2B5EF4-FFF2-40B4-BE49-F238E27FC236}">
                <a16:creationId xmlns:a16="http://schemas.microsoft.com/office/drawing/2014/main" id="{E0735AE6-0F5A-47AE-9D34-0E6DF7E9C78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30BA933-507F-4BBC-9C3C-D792AE793297}" type="slidenum">
              <a:rPr lang="en-US" altLang="en-US" smtClean="0"/>
              <a:pPr/>
              <a:t>26</a:t>
            </a:fld>
            <a:endParaRPr lang="en-US" altLang="en-US"/>
          </a:p>
        </p:txBody>
      </p:sp>
    </p:spTree>
    <p:extLst>
      <p:ext uri="{BB962C8B-B14F-4D97-AF65-F5344CB8AC3E}">
        <p14:creationId xmlns:p14="http://schemas.microsoft.com/office/powerpoint/2010/main" val="23026037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3B4A0E3B-F45E-4B93-8763-58BBC00014B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id="{CA2C0784-66D3-4E19-B626-E57C950B176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63492" name="Slide Number Placeholder 3">
            <a:extLst>
              <a:ext uri="{FF2B5EF4-FFF2-40B4-BE49-F238E27FC236}">
                <a16:creationId xmlns:a16="http://schemas.microsoft.com/office/drawing/2014/main" id="{F4411409-2541-46BB-8E9C-929CF419EF1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5674830-AA01-4C4E-84FD-BFB7F12E304D}" type="slidenum">
              <a:rPr lang="en-US" altLang="en-US" smtClean="0"/>
              <a:pPr/>
              <a:t>27</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3B4A0E3B-F45E-4B93-8763-58BBC00014B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id="{CA2C0784-66D3-4E19-B626-E57C950B176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ＭＳ Ｐゴシック" panose="020B0600070205080204" pitchFamily="34" charset="-128"/>
            </a:endParaRPr>
          </a:p>
        </p:txBody>
      </p:sp>
      <p:sp>
        <p:nvSpPr>
          <p:cNvPr id="63492" name="Slide Number Placeholder 3">
            <a:extLst>
              <a:ext uri="{FF2B5EF4-FFF2-40B4-BE49-F238E27FC236}">
                <a16:creationId xmlns:a16="http://schemas.microsoft.com/office/drawing/2014/main" id="{F4411409-2541-46BB-8E9C-929CF419EF1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5674830-AA01-4C4E-84FD-BFB7F12E304D}" type="slidenum">
              <a:rPr lang="en-US" altLang="en-US" smtClean="0"/>
              <a:pPr/>
              <a:t>28</a:t>
            </a:fld>
            <a:endParaRPr lang="en-US" altLang="en-US"/>
          </a:p>
        </p:txBody>
      </p:sp>
    </p:spTree>
    <p:extLst>
      <p:ext uri="{BB962C8B-B14F-4D97-AF65-F5344CB8AC3E}">
        <p14:creationId xmlns:p14="http://schemas.microsoft.com/office/powerpoint/2010/main" val="13762118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6.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168757" y="1237198"/>
            <a:ext cx="4651790" cy="1786673"/>
          </a:xfrm>
        </p:spPr>
        <p:txBody>
          <a:bodyPr anchor="b"/>
          <a:lstStyle>
            <a:lvl1pPr algn="ctr">
              <a:defRPr sz="6614"/>
            </a:lvl1pPr>
          </a:lstStyle>
          <a:p>
            <a:r>
              <a:rPr lang="en-US"/>
              <a:t>Click to edit Master title style</a:t>
            </a:r>
            <a:endParaRPr lang="en-US" dirty="0"/>
          </a:p>
        </p:txBody>
      </p:sp>
      <p:sp>
        <p:nvSpPr>
          <p:cNvPr id="3" name="Subtitle 2"/>
          <p:cNvSpPr>
            <a:spLocks noGrp="1"/>
          </p:cNvSpPr>
          <p:nvPr>
            <p:ph type="subTitle" idx="1"/>
          </p:nvPr>
        </p:nvSpPr>
        <p:spPr>
          <a:xfrm>
            <a:off x="4168757" y="3430413"/>
            <a:ext cx="4621473" cy="114039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6251" y="173242"/>
            <a:ext cx="4116255" cy="408838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359856"/>
            <a:ext cx="10080625" cy="419981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5674416" y="5623344"/>
            <a:ext cx="3713166" cy="1396441"/>
          </a:xfrm>
          <a:prstGeom prst="rect">
            <a:avLst/>
          </a:prstGeom>
          <a:ln>
            <a:solidFill>
              <a:schemeClr val="tx2">
                <a:lumMod val="50000"/>
              </a:schemeClr>
            </a:solidFill>
          </a:ln>
        </p:spPr>
      </p:pic>
    </p:spTree>
    <p:extLst>
      <p:ext uri="{BB962C8B-B14F-4D97-AF65-F5344CB8AC3E}">
        <p14:creationId xmlns:p14="http://schemas.microsoft.com/office/powerpoint/2010/main" val="3500495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22A4D69-3147-8143-89D8-7F942EC4380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554460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793" y="1884670"/>
            <a:ext cx="8694539" cy="3144614"/>
          </a:xfrm>
        </p:spPr>
        <p:txBody>
          <a:bodyPr anchor="b"/>
          <a:lstStyle>
            <a:lvl1pPr>
              <a:defRPr sz="6614"/>
            </a:lvl1pPr>
          </a:lstStyle>
          <a:p>
            <a:r>
              <a:rPr lang="en-US"/>
              <a:t>Click to edit Master title style</a:t>
            </a:r>
          </a:p>
        </p:txBody>
      </p:sp>
      <p:sp>
        <p:nvSpPr>
          <p:cNvPr id="3" name="Text Placeholder 2"/>
          <p:cNvSpPr>
            <a:spLocks noGrp="1"/>
          </p:cNvSpPr>
          <p:nvPr>
            <p:ph type="body" idx="1"/>
          </p:nvPr>
        </p:nvSpPr>
        <p:spPr>
          <a:xfrm>
            <a:off x="687793" y="5059034"/>
            <a:ext cx="8694539" cy="1653678"/>
          </a:xfrm>
        </p:spPr>
        <p:txBody>
          <a:bodyPr/>
          <a:lstStyle>
            <a:lvl1pPr marL="0" indent="0">
              <a:buNone/>
              <a:defRPr sz="2646">
                <a:solidFill>
                  <a:schemeClr val="tx1">
                    <a:tint val="75000"/>
                  </a:schemeClr>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AD48E27-DDB4-F74F-9F75-791E4B4279FF}"/>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1429670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3043" y="2012414"/>
            <a:ext cx="4263264" cy="47965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2012414"/>
            <a:ext cx="4263264" cy="47965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8"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84C0CCC2-A87E-0D41-BFCA-CB24FBA5DFE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3598920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4794" y="402483"/>
            <a:ext cx="8694539" cy="1461188"/>
          </a:xfrm>
        </p:spPr>
        <p:txBody>
          <a:bodyPr/>
          <a:lstStyle/>
          <a:p>
            <a:r>
              <a:rPr lang="en-US"/>
              <a:t>Click to edit Master title style</a:t>
            </a:r>
          </a:p>
        </p:txBody>
      </p:sp>
      <p:sp>
        <p:nvSpPr>
          <p:cNvPr id="3" name="Text Placeholder 2"/>
          <p:cNvSpPr>
            <a:spLocks noGrp="1"/>
          </p:cNvSpPr>
          <p:nvPr>
            <p:ph type="body" idx="1"/>
          </p:nvPr>
        </p:nvSpPr>
        <p:spPr>
          <a:xfrm>
            <a:off x="694794" y="1853171"/>
            <a:ext cx="426501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4" name="Content Placeholder 3"/>
          <p:cNvSpPr>
            <a:spLocks noGrp="1"/>
          </p:cNvSpPr>
          <p:nvPr>
            <p:ph sz="half" idx="2"/>
          </p:nvPr>
        </p:nvSpPr>
        <p:spPr>
          <a:xfrm>
            <a:off x="694794" y="2761381"/>
            <a:ext cx="4265014" cy="4061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317" y="1853171"/>
            <a:ext cx="4286016"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6" name="Content Placeholder 5"/>
          <p:cNvSpPr>
            <a:spLocks noGrp="1"/>
          </p:cNvSpPr>
          <p:nvPr>
            <p:ph sz="quarter" idx="4"/>
          </p:nvPr>
        </p:nvSpPr>
        <p:spPr>
          <a:xfrm>
            <a:off x="5103317" y="2761381"/>
            <a:ext cx="4286016" cy="4061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1007943"/>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10"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6ECEF407-9889-4A4D-8545-F8E72BD1B5CE}"/>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2931610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1007943"/>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6"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1FD0DF0-E98D-2C46-8B66-5A676BC0845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962878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1007943"/>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5"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0076077-EABD-0047-B771-6E48F66FE48D}"/>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1923290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Content Placeholder 2"/>
          <p:cNvSpPr>
            <a:spLocks noGrp="1"/>
          </p:cNvSpPr>
          <p:nvPr>
            <p:ph idx="1"/>
          </p:nvPr>
        </p:nvSpPr>
        <p:spPr>
          <a:xfrm>
            <a:off x="4286016" y="1088454"/>
            <a:ext cx="510331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Edit Master text styles</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8"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2BE59E8-BAB7-3A4A-BE01-C4D47D84CB5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3559737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Picture Placeholder 2"/>
          <p:cNvSpPr>
            <a:spLocks noGrp="1"/>
          </p:cNvSpPr>
          <p:nvPr>
            <p:ph type="pic" idx="1"/>
          </p:nvPr>
        </p:nvSpPr>
        <p:spPr>
          <a:xfrm>
            <a:off x="4286016" y="1088454"/>
            <a:ext cx="5103316" cy="5372269"/>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Click icon to add picture</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Edit Master text styles</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8"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CA74DCA-E9A3-EB4F-AD23-E636A9F7999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3889642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F961ADF-A07D-7B4E-86F5-784CFDFE55A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3377908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3948" y="402483"/>
            <a:ext cx="2173635" cy="64064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93043" y="402483"/>
            <a:ext cx="6352894" cy="64064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8B0101A-57DA-2640-B511-59DED6589D83}"/>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866428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168757" y="1237198"/>
            <a:ext cx="4651790" cy="1786673"/>
          </a:xfrm>
        </p:spPr>
        <p:txBody>
          <a:bodyPr anchor="b"/>
          <a:lstStyle>
            <a:lvl1pPr algn="ctr">
              <a:defRPr sz="6614"/>
            </a:lvl1pPr>
          </a:lstStyle>
          <a:p>
            <a:r>
              <a:rPr lang="en-US"/>
              <a:t>Click to edit Master title style</a:t>
            </a:r>
            <a:endParaRPr lang="en-US" dirty="0"/>
          </a:p>
        </p:txBody>
      </p:sp>
      <p:sp>
        <p:nvSpPr>
          <p:cNvPr id="3" name="Subtitle 2"/>
          <p:cNvSpPr>
            <a:spLocks noGrp="1"/>
          </p:cNvSpPr>
          <p:nvPr>
            <p:ph type="subTitle" idx="1"/>
          </p:nvPr>
        </p:nvSpPr>
        <p:spPr>
          <a:xfrm>
            <a:off x="4168757" y="3430413"/>
            <a:ext cx="4621473" cy="114039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6251" y="173242"/>
            <a:ext cx="4116255" cy="408838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359856"/>
            <a:ext cx="10080625" cy="419981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5674416" y="5639819"/>
            <a:ext cx="3713166" cy="1396441"/>
          </a:xfrm>
          <a:prstGeom prst="rect">
            <a:avLst/>
          </a:prstGeom>
          <a:ln>
            <a:solidFill>
              <a:schemeClr val="tx2">
                <a:lumMod val="50000"/>
              </a:schemeClr>
            </a:solidFill>
          </a:ln>
        </p:spPr>
      </p:pic>
    </p:spTree>
    <p:extLst>
      <p:ext uri="{BB962C8B-B14F-4D97-AF65-F5344CB8AC3E}">
        <p14:creationId xmlns:p14="http://schemas.microsoft.com/office/powerpoint/2010/main" val="31407461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F2F81A3-FEBF-EC42-BAF2-4D32FD56E959}"/>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539603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793" y="1884670"/>
            <a:ext cx="8694539" cy="3144614"/>
          </a:xfrm>
        </p:spPr>
        <p:txBody>
          <a:bodyPr anchor="b"/>
          <a:lstStyle>
            <a:lvl1pPr>
              <a:defRPr sz="6614"/>
            </a:lvl1pPr>
          </a:lstStyle>
          <a:p>
            <a:r>
              <a:rPr lang="en-US"/>
              <a:t>Click to edit Master title style</a:t>
            </a:r>
          </a:p>
        </p:txBody>
      </p:sp>
      <p:sp>
        <p:nvSpPr>
          <p:cNvPr id="3" name="Text Placeholder 2"/>
          <p:cNvSpPr>
            <a:spLocks noGrp="1"/>
          </p:cNvSpPr>
          <p:nvPr>
            <p:ph type="body" idx="1"/>
          </p:nvPr>
        </p:nvSpPr>
        <p:spPr>
          <a:xfrm>
            <a:off x="687793" y="5059034"/>
            <a:ext cx="8694539" cy="1653678"/>
          </a:xfrm>
        </p:spPr>
        <p:txBody>
          <a:bodyPr/>
          <a:lstStyle>
            <a:lvl1pPr marL="0" indent="0">
              <a:buNone/>
              <a:defRPr sz="2646">
                <a:solidFill>
                  <a:schemeClr val="tx1">
                    <a:tint val="75000"/>
                  </a:schemeClr>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DA11B61-82CE-B64A-9004-FF7D5F9D24E9}"/>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1201616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3043" y="2012414"/>
            <a:ext cx="4263264" cy="47965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2012414"/>
            <a:ext cx="4263264" cy="47965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8"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E6CF0BF8-9894-9E4D-B90D-631D41DED69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2172267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4794" y="402483"/>
            <a:ext cx="8694539" cy="1461188"/>
          </a:xfrm>
        </p:spPr>
        <p:txBody>
          <a:bodyPr/>
          <a:lstStyle/>
          <a:p>
            <a:r>
              <a:rPr lang="en-US"/>
              <a:t>Click to edit Master title style</a:t>
            </a:r>
          </a:p>
        </p:txBody>
      </p:sp>
      <p:sp>
        <p:nvSpPr>
          <p:cNvPr id="3" name="Text Placeholder 2"/>
          <p:cNvSpPr>
            <a:spLocks noGrp="1"/>
          </p:cNvSpPr>
          <p:nvPr>
            <p:ph type="body" idx="1"/>
          </p:nvPr>
        </p:nvSpPr>
        <p:spPr>
          <a:xfrm>
            <a:off x="694794" y="1853171"/>
            <a:ext cx="426501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4" name="Content Placeholder 3"/>
          <p:cNvSpPr>
            <a:spLocks noGrp="1"/>
          </p:cNvSpPr>
          <p:nvPr>
            <p:ph sz="half" idx="2"/>
          </p:nvPr>
        </p:nvSpPr>
        <p:spPr>
          <a:xfrm>
            <a:off x="694794" y="2761381"/>
            <a:ext cx="4265014" cy="4061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317" y="1853171"/>
            <a:ext cx="4286016"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Edit Master text styles</a:t>
            </a:r>
          </a:p>
        </p:txBody>
      </p:sp>
      <p:sp>
        <p:nvSpPr>
          <p:cNvPr id="6" name="Content Placeholder 5"/>
          <p:cNvSpPr>
            <a:spLocks noGrp="1"/>
          </p:cNvSpPr>
          <p:nvPr>
            <p:ph sz="quarter" idx="4"/>
          </p:nvPr>
        </p:nvSpPr>
        <p:spPr>
          <a:xfrm>
            <a:off x="5103317" y="2761381"/>
            <a:ext cx="4286016" cy="40615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1007943"/>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10"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E67B104-D4BA-A24D-964C-8133E26A565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6171035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1007943"/>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6"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7F57CCB9-512C-B34A-9C21-1A527DAF7A8F}"/>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9876268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1007943"/>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5"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AC586D7-1D2B-1A4B-986F-A8FDC8FDD2A4}"/>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12636918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Content Placeholder 2"/>
          <p:cNvSpPr>
            <a:spLocks noGrp="1"/>
          </p:cNvSpPr>
          <p:nvPr>
            <p:ph idx="1"/>
          </p:nvPr>
        </p:nvSpPr>
        <p:spPr>
          <a:xfrm>
            <a:off x="4286016" y="1088454"/>
            <a:ext cx="510331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Edit Master text styles</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8"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E01D46E-F30A-5746-8661-9AE036E2EEAD}"/>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20063839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Picture Placeholder 2"/>
          <p:cNvSpPr>
            <a:spLocks noGrp="1"/>
          </p:cNvSpPr>
          <p:nvPr>
            <p:ph type="pic" idx="1"/>
          </p:nvPr>
        </p:nvSpPr>
        <p:spPr>
          <a:xfrm>
            <a:off x="4286016" y="1088454"/>
            <a:ext cx="5103316" cy="5372269"/>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Click icon to add picture</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Edit Master text styles</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8"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833A8DF6-7FCA-4A4E-8C50-F925CF7991C2}"/>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3425623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29CC657-5B84-7E45-BC1E-5F7AE6059FD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2372084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3948" y="402483"/>
            <a:ext cx="2173635" cy="64064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93043" y="402483"/>
            <a:ext cx="6352894" cy="64064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p:cNvSpPr/>
          <p:nvPr userDrawn="1"/>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07943" rtl="0" eaLnBrk="1" fontAlgn="auto" latinLnBrk="0" hangingPunct="1">
              <a:lnSpc>
                <a:spcPct val="100000"/>
              </a:lnSpc>
              <a:spcBef>
                <a:spcPts val="0"/>
              </a:spcBef>
              <a:spcAft>
                <a:spcPts val="0"/>
              </a:spcAft>
              <a:buClrTx/>
              <a:buSzTx/>
              <a:buFontTx/>
              <a:buNone/>
              <a:tabLst/>
              <a:defRPr/>
            </a:pPr>
            <a:endParaRPr kumimoji="0" lang="en-US" sz="1984"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400521" y="164616"/>
            <a:ext cx="1359902" cy="135069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73E8B42-1D88-1F46-8AAE-5671A4FDE9E0}"/>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b="17316"/>
          <a:stretch/>
        </p:blipFill>
        <p:spPr>
          <a:xfrm>
            <a:off x="9164996" y="7207940"/>
            <a:ext cx="915629" cy="344348"/>
          </a:xfrm>
          <a:prstGeom prst="rect">
            <a:avLst/>
          </a:prstGeom>
          <a:ln>
            <a:solidFill>
              <a:schemeClr val="tx2">
                <a:lumMod val="50000"/>
              </a:schemeClr>
            </a:solidFill>
          </a:ln>
        </p:spPr>
      </p:pic>
    </p:spTree>
    <p:extLst>
      <p:ext uri="{BB962C8B-B14F-4D97-AF65-F5344CB8AC3E}">
        <p14:creationId xmlns:p14="http://schemas.microsoft.com/office/powerpoint/2010/main" val="30560619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168757" y="1237198"/>
            <a:ext cx="4651790" cy="1786673"/>
          </a:xfrm>
        </p:spPr>
        <p:txBody>
          <a:bodyPr anchor="b"/>
          <a:lstStyle>
            <a:lvl1pPr algn="ctr">
              <a:defRPr sz="6614"/>
            </a:lvl1pPr>
          </a:lstStyle>
          <a:p>
            <a:r>
              <a:rPr lang="en-US"/>
              <a:t>Click to edit Master title style</a:t>
            </a:r>
            <a:endParaRPr lang="en-US" dirty="0"/>
          </a:p>
        </p:txBody>
      </p:sp>
      <p:sp>
        <p:nvSpPr>
          <p:cNvPr id="3" name="Subtitle 2"/>
          <p:cNvSpPr>
            <a:spLocks noGrp="1"/>
          </p:cNvSpPr>
          <p:nvPr>
            <p:ph type="subTitle" idx="1"/>
          </p:nvPr>
        </p:nvSpPr>
        <p:spPr>
          <a:xfrm>
            <a:off x="4168757" y="3430413"/>
            <a:ext cx="4621473" cy="114039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US"/>
              <a:t>Click to edit Master subtitle style</a:t>
            </a: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5" name="Rectangle 4">
            <a:extLst>
              <a:ext uri="{FF2B5EF4-FFF2-40B4-BE49-F238E27FC236}">
                <a16:creationId xmlns:a16="http://schemas.microsoft.com/office/drawing/2014/main" id="{9FEC0F12-96E8-2D40-891E-1D6C34DA466D}"/>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28622542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a:extLst>
              <a:ext uri="{FF2B5EF4-FFF2-40B4-BE49-F238E27FC236}">
                <a16:creationId xmlns:a16="http://schemas.microsoft.com/office/drawing/2014/main" id="{6DD03537-5D3B-084F-9ACA-980068C4F8B0}"/>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22851056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7793" y="1884670"/>
            <a:ext cx="8694539" cy="3144614"/>
          </a:xfrm>
        </p:spPr>
        <p:txBody>
          <a:bodyPr anchor="b"/>
          <a:lstStyle>
            <a:lvl1pPr>
              <a:defRPr sz="6614"/>
            </a:lvl1pPr>
          </a:lstStyle>
          <a:p>
            <a:r>
              <a:rPr lang="en-US"/>
              <a:t>Click to edit Master title style</a:t>
            </a:r>
          </a:p>
        </p:txBody>
      </p:sp>
      <p:sp>
        <p:nvSpPr>
          <p:cNvPr id="3" name="Text Placeholder 2"/>
          <p:cNvSpPr>
            <a:spLocks noGrp="1"/>
          </p:cNvSpPr>
          <p:nvPr>
            <p:ph type="body" idx="1"/>
          </p:nvPr>
        </p:nvSpPr>
        <p:spPr>
          <a:xfrm>
            <a:off x="687793" y="5059034"/>
            <a:ext cx="8694539" cy="1653678"/>
          </a:xfrm>
        </p:spPr>
        <p:txBody>
          <a:bodyPr/>
          <a:lstStyle>
            <a:lvl1pPr marL="0" indent="0">
              <a:buNone/>
              <a:defRPr sz="2646">
                <a:solidFill>
                  <a:schemeClr val="tx1">
                    <a:tint val="75000"/>
                  </a:schemeClr>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a:extLst>
              <a:ext uri="{FF2B5EF4-FFF2-40B4-BE49-F238E27FC236}">
                <a16:creationId xmlns:a16="http://schemas.microsoft.com/office/drawing/2014/main" id="{91973F7D-AFD4-C94B-9603-A89BBEC88463}"/>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7390347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93043" y="2012414"/>
            <a:ext cx="4263264"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2012414"/>
            <a:ext cx="4263264"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8" name="Rectangle 4">
            <a:extLst>
              <a:ext uri="{FF2B5EF4-FFF2-40B4-BE49-F238E27FC236}">
                <a16:creationId xmlns:a16="http://schemas.microsoft.com/office/drawing/2014/main" id="{243E1211-3800-2144-9E1D-D516119FECE2}"/>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34248061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4794" y="402483"/>
            <a:ext cx="8694539" cy="1461188"/>
          </a:xfrm>
        </p:spPr>
        <p:txBody>
          <a:bodyPr/>
          <a:lstStyle/>
          <a:p>
            <a:r>
              <a:rPr lang="en-US"/>
              <a:t>Click to edit Master title style</a:t>
            </a:r>
          </a:p>
        </p:txBody>
      </p:sp>
      <p:sp>
        <p:nvSpPr>
          <p:cNvPr id="3" name="Text Placeholder 2"/>
          <p:cNvSpPr>
            <a:spLocks noGrp="1"/>
          </p:cNvSpPr>
          <p:nvPr>
            <p:ph type="body" idx="1"/>
          </p:nvPr>
        </p:nvSpPr>
        <p:spPr>
          <a:xfrm>
            <a:off x="694794" y="1853171"/>
            <a:ext cx="4265014"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694794" y="2761381"/>
            <a:ext cx="4265014"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3317" y="1853171"/>
            <a:ext cx="4286016"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103317" y="2761381"/>
            <a:ext cx="4286016"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1007943"/>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27992605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1007943"/>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6" name="Rectangle 4">
            <a:extLst>
              <a:ext uri="{FF2B5EF4-FFF2-40B4-BE49-F238E27FC236}">
                <a16:creationId xmlns:a16="http://schemas.microsoft.com/office/drawing/2014/main" id="{996C0522-3F3C-E24F-9955-17609906334A}"/>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14110689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1007943"/>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a:extLst>
              <a:ext uri="{FF2B5EF4-FFF2-40B4-BE49-F238E27FC236}">
                <a16:creationId xmlns:a16="http://schemas.microsoft.com/office/drawing/2014/main" id="{AEBA01C7-C849-8A4E-B16E-F4F2336E5A63}"/>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21870541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Content Placeholder 2"/>
          <p:cNvSpPr>
            <a:spLocks noGrp="1"/>
          </p:cNvSpPr>
          <p:nvPr>
            <p:ph idx="1"/>
          </p:nvPr>
        </p:nvSpPr>
        <p:spPr>
          <a:xfrm>
            <a:off x="4286016" y="1088454"/>
            <a:ext cx="5103316"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16936880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4794" y="503978"/>
            <a:ext cx="3251702" cy="1763924"/>
          </a:xfrm>
        </p:spPr>
        <p:txBody>
          <a:bodyPr anchor="b"/>
          <a:lstStyle>
            <a:lvl1pPr>
              <a:defRPr sz="3527"/>
            </a:lvl1pPr>
          </a:lstStyle>
          <a:p>
            <a:r>
              <a:rPr lang="en-US"/>
              <a:t>Click to edit Master title style</a:t>
            </a:r>
          </a:p>
        </p:txBody>
      </p:sp>
      <p:sp>
        <p:nvSpPr>
          <p:cNvPr id="3" name="Picture Placeholder 2"/>
          <p:cNvSpPr>
            <a:spLocks noGrp="1"/>
          </p:cNvSpPr>
          <p:nvPr>
            <p:ph type="pic" idx="1"/>
          </p:nvPr>
        </p:nvSpPr>
        <p:spPr>
          <a:xfrm>
            <a:off x="4286016" y="1088454"/>
            <a:ext cx="5103316" cy="5372269"/>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Click icon to add picture</a:t>
            </a:r>
          </a:p>
        </p:txBody>
      </p:sp>
      <p:sp>
        <p:nvSpPr>
          <p:cNvPr id="4" name="Text Placeholder 3"/>
          <p:cNvSpPr>
            <a:spLocks noGrp="1"/>
          </p:cNvSpPr>
          <p:nvPr>
            <p:ph type="body" sz="half" idx="2"/>
          </p:nvPr>
        </p:nvSpPr>
        <p:spPr>
          <a:xfrm>
            <a:off x="694794" y="2267902"/>
            <a:ext cx="3251702"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US"/>
              <a:t>Click to edit Master text styles</a:t>
            </a:r>
          </a:p>
        </p:txBody>
      </p:sp>
      <p:sp>
        <p:nvSpPr>
          <p:cNvPr id="5" name="Date Placeholder 4"/>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1007943"/>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16775114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9" name="Rectangle 4">
            <a:extLst>
              <a:ext uri="{FF2B5EF4-FFF2-40B4-BE49-F238E27FC236}">
                <a16:creationId xmlns:a16="http://schemas.microsoft.com/office/drawing/2014/main" id="{2BC4B6C0-8C66-2444-AAF0-2A33AB36165F}"/>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5901602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13948" y="402483"/>
            <a:ext cx="2173635" cy="64064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93043" y="402483"/>
            <a:ext cx="63528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1007943"/>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9" name="Rectangle 4">
            <a:extLst>
              <a:ext uri="{FF2B5EF4-FFF2-40B4-BE49-F238E27FC236}">
                <a16:creationId xmlns:a16="http://schemas.microsoft.com/office/drawing/2014/main" id="{51B1416A-1521-8141-8F9A-E70C16D56212}"/>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10205930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068011" y="741651"/>
            <a:ext cx="5608583" cy="3270175"/>
          </a:xfrm>
        </p:spPr>
        <p:txBody>
          <a:bodyPr/>
          <a:lstStyle/>
          <a:p>
            <a:r>
              <a:rPr lang="en-US"/>
              <a:t>Click to edit Master title style</a:t>
            </a:r>
            <a:endParaRPr lang="en-US" dirty="0"/>
          </a:p>
        </p:txBody>
      </p:sp>
      <p:sp>
        <p:nvSpPr>
          <p:cNvPr id="3" name="Subtitle 2"/>
          <p:cNvSpPr>
            <a:spLocks noGrp="1"/>
          </p:cNvSpPr>
          <p:nvPr>
            <p:ph type="subTitle" idx="1"/>
          </p:nvPr>
        </p:nvSpPr>
        <p:spPr>
          <a:xfrm>
            <a:off x="2604160" y="4266687"/>
            <a:ext cx="4536281" cy="1853605"/>
          </a:xfrm>
        </p:spPr>
        <p:txBody>
          <a:bodyPr/>
          <a:lstStyle>
            <a:lvl1pPr marL="0" indent="0" algn="ctr">
              <a:buNone/>
              <a:defRPr>
                <a:solidFill>
                  <a:schemeClr val="tx1">
                    <a:tint val="75000"/>
                  </a:schemeClr>
                </a:solidFill>
              </a:defRPr>
            </a:lvl1pPr>
            <a:lvl2pPr marL="503972" indent="0" algn="ctr">
              <a:buNone/>
              <a:defRPr>
                <a:solidFill>
                  <a:schemeClr val="tx1">
                    <a:tint val="75000"/>
                  </a:schemeClr>
                </a:solidFill>
              </a:defRPr>
            </a:lvl2pPr>
            <a:lvl3pPr marL="1007943" indent="0" algn="ctr">
              <a:buNone/>
              <a:defRPr>
                <a:solidFill>
                  <a:schemeClr val="tx1">
                    <a:tint val="75000"/>
                  </a:schemeClr>
                </a:solidFill>
              </a:defRPr>
            </a:lvl3pPr>
            <a:lvl4pPr marL="1511915" indent="0" algn="ctr">
              <a:buNone/>
              <a:defRPr>
                <a:solidFill>
                  <a:schemeClr val="tx1">
                    <a:tint val="75000"/>
                  </a:schemeClr>
                </a:solidFill>
              </a:defRPr>
            </a:lvl4pPr>
            <a:lvl5pPr marL="2015886" indent="0" algn="ctr">
              <a:buNone/>
              <a:defRPr>
                <a:solidFill>
                  <a:schemeClr val="tx1">
                    <a:tint val="75000"/>
                  </a:schemeClr>
                </a:solidFill>
              </a:defRPr>
            </a:lvl5pPr>
            <a:lvl6pPr marL="2519858" indent="0" algn="ctr">
              <a:buNone/>
              <a:defRPr>
                <a:solidFill>
                  <a:schemeClr val="tx1">
                    <a:tint val="75000"/>
                  </a:schemeClr>
                </a:solidFill>
              </a:defRPr>
            </a:lvl6pPr>
            <a:lvl7pPr marL="3023829" indent="0" algn="ctr">
              <a:buNone/>
              <a:defRPr>
                <a:solidFill>
                  <a:schemeClr val="tx1">
                    <a:tint val="75000"/>
                  </a:schemeClr>
                </a:solidFill>
              </a:defRPr>
            </a:lvl7pPr>
            <a:lvl8pPr marL="3527801" indent="0" algn="ctr">
              <a:buNone/>
              <a:defRPr>
                <a:solidFill>
                  <a:schemeClr val="tx1">
                    <a:tint val="75000"/>
                  </a:schemeClr>
                </a:solidFill>
              </a:defRPr>
            </a:lvl8pPr>
            <a:lvl9pPr marL="4031772"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696228" y="6462265"/>
            <a:ext cx="2352146" cy="402483"/>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9091041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504031" y="1763925"/>
            <a:ext cx="9072563" cy="46970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922248" y="6662209"/>
            <a:ext cx="2719128" cy="885743"/>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26040555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300" y="4857792"/>
            <a:ext cx="8568531" cy="1501435"/>
          </a:xfrm>
        </p:spPr>
        <p:txBody>
          <a:bodyPr anchor="t"/>
          <a:lstStyle>
            <a:lvl1pPr algn="l">
              <a:defRPr sz="4409" b="1" cap="all"/>
            </a:lvl1pPr>
          </a:lstStyle>
          <a:p>
            <a:r>
              <a:rPr lang="en-US"/>
              <a:t>Click to edit Master title style</a:t>
            </a:r>
          </a:p>
        </p:txBody>
      </p:sp>
      <p:sp>
        <p:nvSpPr>
          <p:cNvPr id="3" name="Text Placeholder 2"/>
          <p:cNvSpPr>
            <a:spLocks noGrp="1"/>
          </p:cNvSpPr>
          <p:nvPr>
            <p:ph type="body" idx="1"/>
          </p:nvPr>
        </p:nvSpPr>
        <p:spPr>
          <a:xfrm>
            <a:off x="796300" y="3204114"/>
            <a:ext cx="8568531" cy="1653678"/>
          </a:xfrm>
        </p:spPr>
        <p:txBody>
          <a:bodyPr anchor="b"/>
          <a:lstStyle>
            <a:lvl1pPr marL="0" indent="0">
              <a:buNone/>
              <a:defRPr sz="2205">
                <a:solidFill>
                  <a:schemeClr val="tx1">
                    <a:tint val="75000"/>
                  </a:schemeClr>
                </a:solidFill>
              </a:defRPr>
            </a:lvl1pPr>
            <a:lvl2pPr marL="503972" indent="0">
              <a:buNone/>
              <a:defRPr sz="1984">
                <a:solidFill>
                  <a:schemeClr val="tx1">
                    <a:tint val="75000"/>
                  </a:schemeClr>
                </a:solidFill>
              </a:defRPr>
            </a:lvl2pPr>
            <a:lvl3pPr marL="1007943" indent="0">
              <a:buNone/>
              <a:defRPr sz="1764">
                <a:solidFill>
                  <a:schemeClr val="tx1">
                    <a:tint val="75000"/>
                  </a:schemeClr>
                </a:solidFill>
              </a:defRPr>
            </a:lvl3pPr>
            <a:lvl4pPr marL="1511915" indent="0">
              <a:buNone/>
              <a:defRPr sz="1543">
                <a:solidFill>
                  <a:schemeClr val="tx1">
                    <a:tint val="75000"/>
                  </a:schemeClr>
                </a:solidFill>
              </a:defRPr>
            </a:lvl4pPr>
            <a:lvl5pPr marL="2015886" indent="0">
              <a:buNone/>
              <a:defRPr sz="1543">
                <a:solidFill>
                  <a:schemeClr val="tx1">
                    <a:tint val="75000"/>
                  </a:schemeClr>
                </a:solidFill>
              </a:defRPr>
            </a:lvl5pPr>
            <a:lvl6pPr marL="2519858" indent="0">
              <a:buNone/>
              <a:defRPr sz="1543">
                <a:solidFill>
                  <a:schemeClr val="tx1">
                    <a:tint val="75000"/>
                  </a:schemeClr>
                </a:solidFill>
              </a:defRPr>
            </a:lvl6pPr>
            <a:lvl7pPr marL="3023829" indent="0">
              <a:buNone/>
              <a:defRPr sz="1543">
                <a:solidFill>
                  <a:schemeClr val="tx1">
                    <a:tint val="75000"/>
                  </a:schemeClr>
                </a:solidFill>
              </a:defRPr>
            </a:lvl7pPr>
            <a:lvl8pPr marL="3527801" indent="0">
              <a:buNone/>
              <a:defRPr sz="1543">
                <a:solidFill>
                  <a:schemeClr val="tx1">
                    <a:tint val="75000"/>
                  </a:schemeClr>
                </a:solidFill>
              </a:defRPr>
            </a:lvl8pPr>
            <a:lvl9pPr marL="4031772" indent="0">
              <a:buNone/>
              <a:defRPr sz="154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32566193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4031" y="1763925"/>
            <a:ext cx="4452276"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4318" y="1763925"/>
            <a:ext cx="4452276"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34936830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4031" y="1692178"/>
            <a:ext cx="4454027"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4" name="Content Placeholder 3"/>
          <p:cNvSpPr>
            <a:spLocks noGrp="1"/>
          </p:cNvSpPr>
          <p:nvPr>
            <p:ph sz="half" idx="2"/>
          </p:nvPr>
        </p:nvSpPr>
        <p:spPr>
          <a:xfrm>
            <a:off x="504031" y="2397397"/>
            <a:ext cx="4454027"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20818" y="1692178"/>
            <a:ext cx="4455776" cy="705219"/>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US"/>
              <a:t>Click to edit Master text styles</a:t>
            </a:r>
          </a:p>
        </p:txBody>
      </p:sp>
      <p:sp>
        <p:nvSpPr>
          <p:cNvPr id="6" name="Content Placeholder 5"/>
          <p:cNvSpPr>
            <a:spLocks noGrp="1"/>
          </p:cNvSpPr>
          <p:nvPr>
            <p:ph sz="quarter" idx="4"/>
          </p:nvPr>
        </p:nvSpPr>
        <p:spPr>
          <a:xfrm>
            <a:off x="5120818" y="2397397"/>
            <a:ext cx="4455776"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2726948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28940603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1252412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032" y="300987"/>
            <a:ext cx="3316456" cy="1280945"/>
          </a:xfrm>
        </p:spPr>
        <p:txBody>
          <a:bodyPr anchor="b"/>
          <a:lstStyle>
            <a:lvl1pPr algn="l">
              <a:defRPr sz="2205" b="1"/>
            </a:lvl1pPr>
          </a:lstStyle>
          <a:p>
            <a:r>
              <a:rPr lang="en-US"/>
              <a:t>Click to edit Master title style</a:t>
            </a:r>
          </a:p>
        </p:txBody>
      </p:sp>
      <p:sp>
        <p:nvSpPr>
          <p:cNvPr id="3" name="Content Placeholder 2"/>
          <p:cNvSpPr>
            <a:spLocks noGrp="1"/>
          </p:cNvSpPr>
          <p:nvPr>
            <p:ph idx="1"/>
          </p:nvPr>
        </p:nvSpPr>
        <p:spPr>
          <a:xfrm>
            <a:off x="3941245" y="300988"/>
            <a:ext cx="5635349"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4032" y="1581933"/>
            <a:ext cx="3316456" cy="5171028"/>
          </a:xfrm>
        </p:spPr>
        <p:txBody>
          <a:bodyPr/>
          <a:lstStyle>
            <a:lvl1pPr marL="0" indent="0">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41911480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5873" y="5291772"/>
            <a:ext cx="6048375" cy="624724"/>
          </a:xfrm>
        </p:spPr>
        <p:txBody>
          <a:bodyPr anchor="b"/>
          <a:lstStyle>
            <a:lvl1pPr algn="l">
              <a:defRPr sz="2205" b="1"/>
            </a:lvl1pPr>
          </a:lstStyle>
          <a:p>
            <a:r>
              <a:rPr lang="en-US"/>
              <a:t>Click to edit Master title style</a:t>
            </a:r>
          </a:p>
        </p:txBody>
      </p:sp>
      <p:sp>
        <p:nvSpPr>
          <p:cNvPr id="3" name="Picture Placeholder 2"/>
          <p:cNvSpPr>
            <a:spLocks noGrp="1"/>
          </p:cNvSpPr>
          <p:nvPr>
            <p:ph type="pic" idx="1"/>
          </p:nvPr>
        </p:nvSpPr>
        <p:spPr>
          <a:xfrm>
            <a:off x="1975873" y="675471"/>
            <a:ext cx="6048375" cy="4535805"/>
          </a:xfrm>
        </p:spPr>
        <p:txBody>
          <a:bodyPr/>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US"/>
              <a:t>Click icon to add picture</a:t>
            </a:r>
          </a:p>
        </p:txBody>
      </p:sp>
      <p:sp>
        <p:nvSpPr>
          <p:cNvPr id="4" name="Text Placeholder 3"/>
          <p:cNvSpPr>
            <a:spLocks noGrp="1"/>
          </p:cNvSpPr>
          <p:nvPr>
            <p:ph type="body" sz="half" idx="2"/>
          </p:nvPr>
        </p:nvSpPr>
        <p:spPr>
          <a:xfrm>
            <a:off x="1975873" y="5916496"/>
            <a:ext cx="6048375" cy="887211"/>
          </a:xfrm>
        </p:spPr>
        <p:txBody>
          <a:bodyPr/>
          <a:lstStyle>
            <a:lvl1pPr marL="0" indent="0">
              <a:buNone/>
              <a:defRPr sz="1543"/>
            </a:lvl1pPr>
            <a:lvl2pPr marL="503972" indent="0">
              <a:buNone/>
              <a:defRPr sz="1323"/>
            </a:lvl2pPr>
            <a:lvl3pPr marL="1007943" indent="0">
              <a:buNone/>
              <a:defRPr sz="1102"/>
            </a:lvl3pPr>
            <a:lvl4pPr marL="1511915" indent="0">
              <a:buNone/>
              <a:defRPr sz="992"/>
            </a:lvl4pPr>
            <a:lvl5pPr marL="2015886" indent="0">
              <a:buNone/>
              <a:defRPr sz="992"/>
            </a:lvl5pPr>
            <a:lvl6pPr marL="2519858" indent="0">
              <a:buNone/>
              <a:defRPr sz="992"/>
            </a:lvl6pPr>
            <a:lvl7pPr marL="3023829" indent="0">
              <a:buNone/>
              <a:defRPr sz="992"/>
            </a:lvl7pPr>
            <a:lvl8pPr marL="3527801" indent="0">
              <a:buNone/>
              <a:defRPr sz="992"/>
            </a:lvl8pPr>
            <a:lvl9pPr marL="4031772" indent="0">
              <a:buNone/>
              <a:defRPr sz="992"/>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34036015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41495313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8453" y="302738"/>
            <a:ext cx="2268141" cy="645022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4031" y="302738"/>
            <a:ext cx="6636411"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10080625" cy="1297034"/>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spTree>
    <p:extLst>
      <p:ext uri="{BB962C8B-B14F-4D97-AF65-F5344CB8AC3E}">
        <p14:creationId xmlns:p14="http://schemas.microsoft.com/office/powerpoint/2010/main" val="4094133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6.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6.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3043" y="402483"/>
            <a:ext cx="8694539" cy="14611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3043" y="2012414"/>
            <a:ext cx="8694539" cy="479654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3043" y="7006699"/>
            <a:ext cx="2268141" cy="402483"/>
          </a:xfrm>
          <a:prstGeom prst="rect">
            <a:avLst/>
          </a:prstGeom>
        </p:spPr>
        <p:txBody>
          <a:bodyPr vert="horz" lIns="91440" tIns="45720" rIns="91440" bIns="45720" rtlCol="0" anchor="ctr"/>
          <a:lstStyle>
            <a:lvl1pPr algn="l">
              <a:defRPr sz="1323">
                <a:solidFill>
                  <a:schemeClr val="tx1">
                    <a:tint val="75000"/>
                  </a:schemeClr>
                </a:solidFill>
              </a:defRPr>
            </a:lvl1p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5" name="Footer Placeholder 4"/>
          <p:cNvSpPr>
            <a:spLocks noGrp="1"/>
          </p:cNvSpPr>
          <p:nvPr>
            <p:ph type="ftr" sz="quarter" idx="3"/>
          </p:nvPr>
        </p:nvSpPr>
        <p:spPr>
          <a:xfrm>
            <a:off x="3339207" y="7006699"/>
            <a:ext cx="3402211"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pPr defTabSz="1007943"/>
            <a:endParaRPr lang="en-US">
              <a:solidFill>
                <a:prstClr val="black">
                  <a:tint val="75000"/>
                </a:prstClr>
              </a:solidFill>
            </a:endParaRPr>
          </a:p>
        </p:txBody>
      </p:sp>
      <p:sp>
        <p:nvSpPr>
          <p:cNvPr id="6" name="Slide Number Placeholder 5"/>
          <p:cNvSpPr>
            <a:spLocks noGrp="1"/>
          </p:cNvSpPr>
          <p:nvPr>
            <p:ph type="sldNum" sz="quarter" idx="4"/>
          </p:nvPr>
        </p:nvSpPr>
        <p:spPr>
          <a:xfrm>
            <a:off x="7119441" y="7006699"/>
            <a:ext cx="2268141" cy="402483"/>
          </a:xfrm>
          <a:prstGeom prst="rect">
            <a:avLst/>
          </a:prstGeom>
        </p:spPr>
        <p:txBody>
          <a:bodyPr vert="horz" lIns="91440" tIns="45720" rIns="91440" bIns="45720" rtlCol="0" anchor="ctr"/>
          <a:lstStyle>
            <a:lvl1pPr algn="r">
              <a:defRPr sz="1323">
                <a:solidFill>
                  <a:schemeClr val="tx1">
                    <a:tint val="75000"/>
                  </a:schemeClr>
                </a:solidFill>
              </a:defRPr>
            </a:lvl1p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Tree>
    <p:extLst>
      <p:ext uri="{BB962C8B-B14F-4D97-AF65-F5344CB8AC3E}">
        <p14:creationId xmlns:p14="http://schemas.microsoft.com/office/powerpoint/2010/main" val="244979434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3043" y="402483"/>
            <a:ext cx="8694539" cy="14611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3043" y="2012414"/>
            <a:ext cx="8694539" cy="479654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3043" y="7006699"/>
            <a:ext cx="2268141" cy="402483"/>
          </a:xfrm>
          <a:prstGeom prst="rect">
            <a:avLst/>
          </a:prstGeom>
        </p:spPr>
        <p:txBody>
          <a:bodyPr vert="horz" lIns="91440" tIns="45720" rIns="91440" bIns="45720" rtlCol="0" anchor="ctr"/>
          <a:lstStyle>
            <a:lvl1pPr algn="l">
              <a:defRPr sz="1323">
                <a:solidFill>
                  <a:schemeClr val="tx1">
                    <a:tint val="75000"/>
                  </a:schemeClr>
                </a:solidFill>
              </a:defRPr>
            </a:lvl1p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5" name="Footer Placeholder 4"/>
          <p:cNvSpPr>
            <a:spLocks noGrp="1"/>
          </p:cNvSpPr>
          <p:nvPr>
            <p:ph type="ftr" sz="quarter" idx="3"/>
          </p:nvPr>
        </p:nvSpPr>
        <p:spPr>
          <a:xfrm>
            <a:off x="3339207" y="7006699"/>
            <a:ext cx="3402211"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pPr defTabSz="1007943"/>
            <a:endParaRPr lang="en-US">
              <a:solidFill>
                <a:prstClr val="black">
                  <a:tint val="75000"/>
                </a:prstClr>
              </a:solidFill>
            </a:endParaRPr>
          </a:p>
        </p:txBody>
      </p:sp>
      <p:sp>
        <p:nvSpPr>
          <p:cNvPr id="6" name="Slide Number Placeholder 5"/>
          <p:cNvSpPr>
            <a:spLocks noGrp="1"/>
          </p:cNvSpPr>
          <p:nvPr>
            <p:ph type="sldNum" sz="quarter" idx="4"/>
          </p:nvPr>
        </p:nvSpPr>
        <p:spPr>
          <a:xfrm>
            <a:off x="7119441" y="7006699"/>
            <a:ext cx="2268141" cy="402483"/>
          </a:xfrm>
          <a:prstGeom prst="rect">
            <a:avLst/>
          </a:prstGeom>
        </p:spPr>
        <p:txBody>
          <a:bodyPr vert="horz" lIns="91440" tIns="45720" rIns="91440" bIns="45720" rtlCol="0" anchor="ctr"/>
          <a:lstStyle>
            <a:lvl1pPr algn="r">
              <a:defRPr sz="1323">
                <a:solidFill>
                  <a:schemeClr val="tx1">
                    <a:tint val="75000"/>
                  </a:schemeClr>
                </a:solidFill>
              </a:defRPr>
            </a:lvl1p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Tree>
    <p:extLst>
      <p:ext uri="{BB962C8B-B14F-4D97-AF65-F5344CB8AC3E}">
        <p14:creationId xmlns:p14="http://schemas.microsoft.com/office/powerpoint/2010/main" val="320669527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3043" y="402483"/>
            <a:ext cx="8694539" cy="14611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93043" y="2012414"/>
            <a:ext cx="8694539"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93043" y="7006699"/>
            <a:ext cx="2268141" cy="402483"/>
          </a:xfrm>
          <a:prstGeom prst="rect">
            <a:avLst/>
          </a:prstGeom>
        </p:spPr>
        <p:txBody>
          <a:bodyPr vert="horz" lIns="91440" tIns="45720" rIns="91440" bIns="45720" rtlCol="0" anchor="ctr"/>
          <a:lstStyle>
            <a:lvl1pPr algn="l">
              <a:defRPr sz="1323">
                <a:solidFill>
                  <a:schemeClr val="tx1">
                    <a:tint val="75000"/>
                  </a:schemeClr>
                </a:solidFill>
              </a:defRPr>
            </a:lvl1pPr>
          </a:lstStyle>
          <a:p>
            <a:pPr defTabSz="1007943"/>
            <a:fld id="{75754632-50C4-6042-BF0D-689D8DA2E976}" type="datetimeFigureOut">
              <a:rPr lang="en-US" smtClean="0">
                <a:solidFill>
                  <a:prstClr val="black">
                    <a:tint val="75000"/>
                  </a:prstClr>
                </a:solidFill>
              </a:rPr>
              <a:pPr defTabSz="1007943"/>
              <a:t>12/24/21</a:t>
            </a:fld>
            <a:endParaRPr lang="en-US">
              <a:solidFill>
                <a:prstClr val="black">
                  <a:tint val="75000"/>
                </a:prstClr>
              </a:solidFill>
            </a:endParaRPr>
          </a:p>
        </p:txBody>
      </p:sp>
      <p:sp>
        <p:nvSpPr>
          <p:cNvPr id="5" name="Footer Placeholder 4"/>
          <p:cNvSpPr>
            <a:spLocks noGrp="1"/>
          </p:cNvSpPr>
          <p:nvPr>
            <p:ph type="ftr" sz="quarter" idx="3"/>
          </p:nvPr>
        </p:nvSpPr>
        <p:spPr>
          <a:xfrm>
            <a:off x="3339207" y="7006699"/>
            <a:ext cx="3402211"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pPr defTabSz="1007943"/>
            <a:endParaRPr lang="en-US">
              <a:solidFill>
                <a:prstClr val="black">
                  <a:tint val="75000"/>
                </a:prstClr>
              </a:solidFill>
            </a:endParaRPr>
          </a:p>
        </p:txBody>
      </p:sp>
      <p:sp>
        <p:nvSpPr>
          <p:cNvPr id="6" name="Slide Number Placeholder 5"/>
          <p:cNvSpPr>
            <a:spLocks noGrp="1"/>
          </p:cNvSpPr>
          <p:nvPr>
            <p:ph type="sldNum" sz="quarter" idx="4"/>
          </p:nvPr>
        </p:nvSpPr>
        <p:spPr>
          <a:xfrm>
            <a:off x="7119441" y="7006699"/>
            <a:ext cx="2268141" cy="402483"/>
          </a:xfrm>
          <a:prstGeom prst="rect">
            <a:avLst/>
          </a:prstGeom>
        </p:spPr>
        <p:txBody>
          <a:bodyPr vert="horz" lIns="91440" tIns="45720" rIns="91440" bIns="45720" rtlCol="0" anchor="ctr"/>
          <a:lstStyle>
            <a:lvl1pPr algn="r">
              <a:defRPr sz="1323">
                <a:solidFill>
                  <a:schemeClr val="tx1">
                    <a:tint val="75000"/>
                  </a:schemeClr>
                </a:solidFill>
              </a:defRPr>
            </a:lvl1pPr>
          </a:lstStyle>
          <a:p>
            <a:pPr defTabSz="1007943"/>
            <a:fld id="{4E63A49E-25BD-984C-BD05-59AE97DE79DB}" type="slidenum">
              <a:rPr lang="en-US" smtClean="0">
                <a:solidFill>
                  <a:prstClr val="black">
                    <a:tint val="75000"/>
                  </a:prstClr>
                </a:solidFill>
              </a:rPr>
              <a:pPr defTabSz="1007943"/>
              <a:t>‹#›</a:t>
            </a:fld>
            <a:endParaRPr lang="en-US">
              <a:solidFill>
                <a:prstClr val="black">
                  <a:tint val="75000"/>
                </a:prstClr>
              </a:solidFill>
            </a:endParaRPr>
          </a:p>
        </p:txBody>
      </p:sp>
      <p:sp>
        <p:nvSpPr>
          <p:cNvPr id="7" name="Rectangle 4">
            <a:extLst>
              <a:ext uri="{FF2B5EF4-FFF2-40B4-BE49-F238E27FC236}">
                <a16:creationId xmlns:a16="http://schemas.microsoft.com/office/drawing/2014/main" id="{BAC36C88-2C41-764A-8EC1-865346645B55}"/>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1121932550"/>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4031" y="302737"/>
            <a:ext cx="9072563" cy="125994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04031" y="1763925"/>
            <a:ext cx="9072563" cy="49890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04031" y="7006699"/>
            <a:ext cx="2352146"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444214" y="7006699"/>
            <a:ext cx="3192198"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224448" y="7006699"/>
            <a:ext cx="2352146"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10080625" cy="1016949"/>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84"/>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8736542" y="164616"/>
            <a:ext cx="1023881" cy="101694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93687" y="6662209"/>
            <a:ext cx="1874454" cy="809380"/>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922248" y="6662209"/>
            <a:ext cx="2719128" cy="885743"/>
          </a:xfrm>
          <a:prstGeom prst="rect">
            <a:avLst/>
          </a:prstGeom>
          <a:solidFill>
            <a:srgbClr val="10A5CC"/>
          </a:solidFill>
        </p:spPr>
      </p:pic>
    </p:spTree>
    <p:extLst>
      <p:ext uri="{BB962C8B-B14F-4D97-AF65-F5344CB8AC3E}">
        <p14:creationId xmlns:p14="http://schemas.microsoft.com/office/powerpoint/2010/main" val="233310376"/>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1007943" rtl="0" eaLnBrk="1" latinLnBrk="0" hangingPunct="1">
        <a:spcBef>
          <a:spcPct val="0"/>
        </a:spcBef>
        <a:buNone/>
        <a:defRPr sz="4850" kern="1200">
          <a:solidFill>
            <a:schemeClr val="tx1"/>
          </a:solidFill>
          <a:latin typeface="+mj-lt"/>
          <a:ea typeface="+mj-ea"/>
          <a:cs typeface="+mj-cs"/>
        </a:defRPr>
      </a:lvl1pPr>
    </p:titleStyle>
    <p:bodyStyle>
      <a:lvl1pPr marL="377979" indent="-377979" algn="l" defTabSz="1007943" rtl="0" eaLnBrk="1" latinLnBrk="0" hangingPunct="1">
        <a:spcBef>
          <a:spcPct val="20000"/>
        </a:spcBef>
        <a:buFont typeface="Arial" panose="020B0604020202020204" pitchFamily="34" charset="0"/>
        <a:buChar char="•"/>
        <a:defRPr sz="3527" kern="1200">
          <a:solidFill>
            <a:schemeClr val="tx1"/>
          </a:solidFill>
          <a:latin typeface="+mn-lt"/>
          <a:ea typeface="+mn-ea"/>
          <a:cs typeface="+mn-cs"/>
        </a:defRPr>
      </a:lvl1pPr>
      <a:lvl2pPr marL="818954" indent="-314982" algn="l" defTabSz="1007943" rtl="0" eaLnBrk="1" latinLnBrk="0" hangingPunct="1">
        <a:spcBef>
          <a:spcPct val="20000"/>
        </a:spcBef>
        <a:buFont typeface="Arial" panose="020B0604020202020204" pitchFamily="34" charset="0"/>
        <a:buChar char="–"/>
        <a:defRPr sz="3086" kern="1200">
          <a:solidFill>
            <a:schemeClr val="tx1"/>
          </a:solidFill>
          <a:latin typeface="+mn-lt"/>
          <a:ea typeface="+mn-ea"/>
          <a:cs typeface="+mn-cs"/>
        </a:defRPr>
      </a:lvl2pPr>
      <a:lvl3pPr marL="1259929" indent="-251986" algn="l" defTabSz="1007943" rtl="0" eaLnBrk="1" latinLnBrk="0" hangingPunct="1">
        <a:spcBef>
          <a:spcPct val="20000"/>
        </a:spcBef>
        <a:buFont typeface="Arial" panose="020B0604020202020204" pitchFamily="34" charset="0"/>
        <a:buChar char="•"/>
        <a:defRPr sz="2646" kern="1200">
          <a:solidFill>
            <a:schemeClr val="tx1"/>
          </a:solidFill>
          <a:latin typeface="+mn-lt"/>
          <a:ea typeface="+mn-ea"/>
          <a:cs typeface="+mn-cs"/>
        </a:defRPr>
      </a:lvl3pPr>
      <a:lvl4pPr marL="1763900" indent="-251986" algn="l" defTabSz="1007943" rtl="0" eaLnBrk="1" latinLnBrk="0" hangingPunct="1">
        <a:spcBef>
          <a:spcPct val="20000"/>
        </a:spcBef>
        <a:buFont typeface="Arial" panose="020B0604020202020204" pitchFamily="34" charset="0"/>
        <a:buChar char="–"/>
        <a:defRPr sz="2205" kern="1200">
          <a:solidFill>
            <a:schemeClr val="tx1"/>
          </a:solidFill>
          <a:latin typeface="+mn-lt"/>
          <a:ea typeface="+mn-ea"/>
          <a:cs typeface="+mn-cs"/>
        </a:defRPr>
      </a:lvl4pPr>
      <a:lvl5pPr marL="2267872" indent="-251986" algn="l" defTabSz="1007943" rtl="0" eaLnBrk="1" latinLnBrk="0" hangingPunct="1">
        <a:spcBef>
          <a:spcPct val="20000"/>
        </a:spcBef>
        <a:buFont typeface="Arial" panose="020B0604020202020204" pitchFamily="34" charset="0"/>
        <a:buChar char="»"/>
        <a:defRPr sz="2205" kern="1200">
          <a:solidFill>
            <a:schemeClr val="tx1"/>
          </a:solidFill>
          <a:latin typeface="+mn-lt"/>
          <a:ea typeface="+mn-ea"/>
          <a:cs typeface="+mn-cs"/>
        </a:defRPr>
      </a:lvl5pPr>
      <a:lvl6pPr marL="2771844" indent="-251986" algn="l" defTabSz="1007943" rtl="0" eaLnBrk="1" latinLnBrk="0" hangingPunct="1">
        <a:spcBef>
          <a:spcPct val="20000"/>
        </a:spcBef>
        <a:buFont typeface="Arial" panose="020B0604020202020204" pitchFamily="34" charset="0"/>
        <a:buChar char="•"/>
        <a:defRPr sz="2205" kern="1200">
          <a:solidFill>
            <a:schemeClr val="tx1"/>
          </a:solidFill>
          <a:latin typeface="+mn-lt"/>
          <a:ea typeface="+mn-ea"/>
          <a:cs typeface="+mn-cs"/>
        </a:defRPr>
      </a:lvl6pPr>
      <a:lvl7pPr marL="3275815" indent="-251986" algn="l" defTabSz="1007943" rtl="0" eaLnBrk="1" latinLnBrk="0" hangingPunct="1">
        <a:spcBef>
          <a:spcPct val="20000"/>
        </a:spcBef>
        <a:buFont typeface="Arial" panose="020B0604020202020204" pitchFamily="34" charset="0"/>
        <a:buChar char="•"/>
        <a:defRPr sz="2205" kern="1200">
          <a:solidFill>
            <a:schemeClr val="tx1"/>
          </a:solidFill>
          <a:latin typeface="+mn-lt"/>
          <a:ea typeface="+mn-ea"/>
          <a:cs typeface="+mn-cs"/>
        </a:defRPr>
      </a:lvl7pPr>
      <a:lvl8pPr marL="3779787" indent="-251986" algn="l" defTabSz="1007943" rtl="0" eaLnBrk="1" latinLnBrk="0" hangingPunct="1">
        <a:spcBef>
          <a:spcPct val="20000"/>
        </a:spcBef>
        <a:buFont typeface="Arial" panose="020B0604020202020204" pitchFamily="34" charset="0"/>
        <a:buChar char="•"/>
        <a:defRPr sz="2205" kern="1200">
          <a:solidFill>
            <a:schemeClr val="tx1"/>
          </a:solidFill>
          <a:latin typeface="+mn-lt"/>
          <a:ea typeface="+mn-ea"/>
          <a:cs typeface="+mn-cs"/>
        </a:defRPr>
      </a:lvl8pPr>
      <a:lvl9pPr marL="4283758" indent="-251986" algn="l" defTabSz="1007943" rtl="0" eaLnBrk="1" latinLnBrk="0" hangingPunct="1">
        <a:spcBef>
          <a:spcPct val="20000"/>
        </a:spcBef>
        <a:buFont typeface="Arial" panose="020B0604020202020204" pitchFamily="34" charset="0"/>
        <a:buChar char="•"/>
        <a:defRPr sz="2205"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hyperlink" Target="https://creativecommons.org/licenses/by/4.0/" TargetMode="External"/><Relationship Id="rId4" Type="http://schemas.openxmlformats.org/officeDocument/2006/relationships/hyperlink" Target="https://wellcomecollection.org/works/cgpb7a6c"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4.xml"/><Relationship Id="rId5" Type="http://schemas.openxmlformats.org/officeDocument/2006/relationships/hyperlink" Target="https://creativecommons.org/licenses/by-sa/3.0/?ref=ccsearch&amp;atype=rich" TargetMode="External"/><Relationship Id="rId4" Type="http://schemas.openxmlformats.org/officeDocument/2006/relationships/hyperlink" Target="https://commons.wikimedia.org/wiki/User:Kuebi"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24.xml"/><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9712" y="960437"/>
            <a:ext cx="9601200" cy="2743200"/>
          </a:xfrm>
        </p:spPr>
        <p:txBody>
          <a:bodyPr anchor="ctr">
            <a:noAutofit/>
          </a:bodyPr>
          <a:lstStyle/>
          <a:p>
            <a:r>
              <a:rPr lang="en-US" sz="4400" dirty="0">
                <a:latin typeface="+mn-lt"/>
              </a:rPr>
              <a:t>Anesthetic Considerations for Pediatric Patients with Achondroplasia</a:t>
            </a:r>
          </a:p>
        </p:txBody>
      </p:sp>
      <p:sp>
        <p:nvSpPr>
          <p:cNvPr id="6" name="Subtitle 3">
            <a:extLst>
              <a:ext uri="{FF2B5EF4-FFF2-40B4-BE49-F238E27FC236}">
                <a16:creationId xmlns:a16="http://schemas.microsoft.com/office/drawing/2014/main" id="{10DBA928-8A56-4214-8AAE-4BD0BD26FE1C}"/>
              </a:ext>
            </a:extLst>
          </p:cNvPr>
          <p:cNvSpPr>
            <a:spLocks noGrp="1"/>
          </p:cNvSpPr>
          <p:nvPr>
            <p:ph type="subTitle" idx="1"/>
          </p:nvPr>
        </p:nvSpPr>
        <p:spPr>
          <a:xfrm>
            <a:off x="1535112" y="3703637"/>
            <a:ext cx="7010400" cy="2133600"/>
          </a:xfrm>
        </p:spPr>
        <p:txBody>
          <a:bodyPr anchor="ctr">
            <a:normAutofit/>
          </a:bodyPr>
          <a:lstStyle/>
          <a:p>
            <a:r>
              <a:rPr lang="en-US" sz="4000" dirty="0"/>
              <a:t>Andrew J. Costandi MD, MMM </a:t>
            </a:r>
          </a:p>
          <a:p>
            <a:r>
              <a:rPr lang="en-US" sz="2800" dirty="0">
                <a:solidFill>
                  <a:schemeClr val="bg1">
                    <a:lumMod val="65000"/>
                  </a:schemeClr>
                </a:solidFill>
              </a:rPr>
              <a:t>Children’s Hospital Los Angeles</a:t>
            </a:r>
          </a:p>
          <a:p>
            <a:r>
              <a:rPr lang="en-US" sz="2800" dirty="0">
                <a:solidFill>
                  <a:schemeClr val="bg1">
                    <a:lumMod val="65000"/>
                  </a:schemeClr>
                </a:solidFill>
              </a:rPr>
              <a:t>USC Keck School of Medicine</a:t>
            </a:r>
          </a:p>
        </p:txBody>
      </p:sp>
      <p:sp>
        <p:nvSpPr>
          <p:cNvPr id="3" name="TextBox 2">
            <a:extLst>
              <a:ext uri="{FF2B5EF4-FFF2-40B4-BE49-F238E27FC236}">
                <a16:creationId xmlns:a16="http://schemas.microsoft.com/office/drawing/2014/main" id="{593F7137-A92C-0640-B47C-5A3A0A45B9CA}"/>
              </a:ext>
            </a:extLst>
          </p:cNvPr>
          <p:cNvSpPr txBox="1"/>
          <p:nvPr/>
        </p:nvSpPr>
        <p:spPr>
          <a:xfrm>
            <a:off x="4125912" y="6473824"/>
            <a:ext cx="1828800" cy="369332"/>
          </a:xfrm>
          <a:prstGeom prst="rect">
            <a:avLst/>
          </a:prstGeom>
          <a:noFill/>
        </p:spPr>
        <p:txBody>
          <a:bodyPr wrap="square" rtlCol="0">
            <a:spAutoFit/>
          </a:bodyPr>
          <a:lstStyle/>
          <a:p>
            <a:r>
              <a:rPr lang="en-US" dirty="0"/>
              <a:t>Updated 10/2019</a:t>
            </a:r>
          </a:p>
        </p:txBody>
      </p:sp>
    </p:spTree>
    <p:extLst>
      <p:ext uri="{BB962C8B-B14F-4D97-AF65-F5344CB8AC3E}">
        <p14:creationId xmlns:p14="http://schemas.microsoft.com/office/powerpoint/2010/main" val="18340109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C27F958A-A1E8-49C1-9FB4-4731E8320F28}"/>
              </a:ext>
            </a:extLst>
          </p:cNvPr>
          <p:cNvSpPr>
            <a:spLocks noGrp="1"/>
          </p:cNvSpPr>
          <p:nvPr>
            <p:ph type="title"/>
          </p:nvPr>
        </p:nvSpPr>
        <p:spPr>
          <a:xfrm>
            <a:off x="1154112" y="3368604"/>
            <a:ext cx="8001000" cy="822465"/>
          </a:xfrm>
        </p:spPr>
        <p:txBody>
          <a:bodyPr>
            <a:normAutofit fontScale="90000"/>
          </a:bodyPr>
          <a:lstStyle/>
          <a:p>
            <a:pPr algn="ctr"/>
            <a:r>
              <a:rPr lang="en-US" altLang="en-US" dirty="0">
                <a:latin typeface="+mn-lt"/>
                <a:ea typeface="ＭＳ Ｐゴシック" panose="020B0600070205080204" pitchFamily="34" charset="-128"/>
                <a:cs typeface="Trebuchet MS" panose="020B0603020202020204" pitchFamily="34" charset="0"/>
              </a:rPr>
              <a:t>No Relevant Financial Disclosures</a:t>
            </a:r>
          </a:p>
        </p:txBody>
      </p:sp>
      <p:sp>
        <p:nvSpPr>
          <p:cNvPr id="6147" name="Slide Number Placeholder 3">
            <a:extLst>
              <a:ext uri="{FF2B5EF4-FFF2-40B4-BE49-F238E27FC236}">
                <a16:creationId xmlns:a16="http://schemas.microsoft.com/office/drawing/2014/main" id="{A4C63569-251D-4F84-93DC-66B22FB2772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B7657B8A-BD33-41CE-A6EC-C0F40B50ACDC}" type="slidenum">
              <a:rPr lang="en-US" altLang="en-US" sz="992">
                <a:solidFill>
                  <a:srgbClr val="FFFFFF"/>
                </a:solidFill>
              </a:rPr>
              <a:pPr>
                <a:spcBef>
                  <a:spcPct val="0"/>
                </a:spcBef>
                <a:buFontTx/>
                <a:buNone/>
              </a:pPr>
              <a:t>2</a:t>
            </a:fld>
            <a:endParaRPr lang="en-US" altLang="en-US" sz="992" dirty="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27AE7F0F-38D0-47F5-BF17-4142C0423F95}"/>
              </a:ext>
            </a:extLst>
          </p:cNvPr>
          <p:cNvSpPr>
            <a:spLocks noGrp="1"/>
          </p:cNvSpPr>
          <p:nvPr>
            <p:ph type="title"/>
          </p:nvPr>
        </p:nvSpPr>
        <p:spPr>
          <a:xfrm>
            <a:off x="620712" y="579437"/>
            <a:ext cx="6263919" cy="1143000"/>
          </a:xfrm>
        </p:spPr>
        <p:txBody>
          <a:bodyPr>
            <a:normAutofit/>
          </a:bodyPr>
          <a:lstStyle/>
          <a:p>
            <a:r>
              <a:rPr lang="en-US" altLang="en-US" sz="5400" dirty="0">
                <a:latin typeface="+mn-lt"/>
                <a:ea typeface="ＭＳ Ｐゴシック" panose="020B0600070205080204" pitchFamily="34" charset="-128"/>
                <a:cs typeface="Trebuchet MS" panose="020B0603020202020204" pitchFamily="34" charset="0"/>
              </a:rPr>
              <a:t>Learning Objectives</a:t>
            </a:r>
          </a:p>
        </p:txBody>
      </p:sp>
      <p:sp>
        <p:nvSpPr>
          <p:cNvPr id="7171" name="Content Placeholder 2">
            <a:extLst>
              <a:ext uri="{FF2B5EF4-FFF2-40B4-BE49-F238E27FC236}">
                <a16:creationId xmlns:a16="http://schemas.microsoft.com/office/drawing/2014/main" id="{65F8B8B6-7F34-4A5A-A79D-AD22C9106296}"/>
              </a:ext>
            </a:extLst>
          </p:cNvPr>
          <p:cNvSpPr>
            <a:spLocks noGrp="1"/>
          </p:cNvSpPr>
          <p:nvPr>
            <p:ph idx="1"/>
          </p:nvPr>
        </p:nvSpPr>
        <p:spPr>
          <a:xfrm>
            <a:off x="620712" y="2255837"/>
            <a:ext cx="8686800" cy="3733800"/>
          </a:xfrm>
        </p:spPr>
        <p:txBody>
          <a:bodyPr>
            <a:normAutofit/>
          </a:bodyPr>
          <a:lstStyle/>
          <a:p>
            <a:pPr marL="296863" indent="-296863"/>
            <a:r>
              <a:rPr lang="en-US" altLang="en-US" sz="3200" dirty="0">
                <a:ea typeface="ＭＳ Ｐゴシック" panose="020B0600070205080204" pitchFamily="34" charset="-128"/>
                <a:cs typeface="Trebuchet MS" panose="020B0603020202020204" pitchFamily="34" charset="0"/>
              </a:rPr>
              <a:t>Describe the pathophysiology of Achondroplasia</a:t>
            </a:r>
          </a:p>
          <a:p>
            <a:pPr marL="296863" indent="-296863"/>
            <a:r>
              <a:rPr lang="en-US" altLang="en-US" sz="3200" dirty="0">
                <a:ea typeface="ＭＳ Ｐゴシック" panose="020B0600070205080204" pitchFamily="34" charset="-128"/>
                <a:cs typeface="Trebuchet MS" panose="020B0603020202020204" pitchFamily="34" charset="0"/>
              </a:rPr>
              <a:t>Recognize the clinical features and comorbidities associated with achondroplasia</a:t>
            </a:r>
          </a:p>
          <a:p>
            <a:pPr marL="296863" indent="-296863"/>
            <a:r>
              <a:rPr lang="en-US" altLang="en-US" sz="3200" dirty="0">
                <a:ea typeface="ＭＳ Ｐゴシック" panose="020B0600070205080204" pitchFamily="34" charset="-128"/>
                <a:cs typeface="Trebuchet MS" panose="020B0603020202020204" pitchFamily="34" charset="0"/>
              </a:rPr>
              <a:t>Discuss preoperative evaluation of pediatric patients with achondroplasia</a:t>
            </a:r>
          </a:p>
          <a:p>
            <a:pPr marL="296863" indent="-296863"/>
            <a:r>
              <a:rPr lang="en-US" altLang="en-US" sz="3200" dirty="0">
                <a:ea typeface="ＭＳ Ｐゴシック" panose="020B0600070205080204" pitchFamily="34" charset="-128"/>
                <a:cs typeface="Trebuchet MS" panose="020B0603020202020204" pitchFamily="34" charset="0"/>
              </a:rPr>
              <a:t>Develop an appropriate anesthetic plan to care for pediatric patients with achondroplasia</a:t>
            </a:r>
          </a:p>
          <a:p>
            <a:endParaRPr lang="en-US" altLang="en-US" sz="3200" dirty="0">
              <a:ea typeface="ＭＳ Ｐゴシック" panose="020B0600070205080204" pitchFamily="34" charset="-128"/>
              <a:cs typeface="Trebuchet MS" panose="020B0603020202020204" pitchFamily="34" charset="0"/>
            </a:endParaRPr>
          </a:p>
        </p:txBody>
      </p:sp>
      <p:sp>
        <p:nvSpPr>
          <p:cNvPr id="7172" name="Slide Number Placeholder 3">
            <a:extLst>
              <a:ext uri="{FF2B5EF4-FFF2-40B4-BE49-F238E27FC236}">
                <a16:creationId xmlns:a16="http://schemas.microsoft.com/office/drawing/2014/main" id="{27B2906E-FA81-4D40-A4AF-1B3A2904942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3401B633-0DA0-4957-BF22-18EEC7C4E2FD}" type="slidenum">
              <a:rPr lang="en-US" altLang="en-US" sz="992">
                <a:solidFill>
                  <a:srgbClr val="FFFFFF"/>
                </a:solidFill>
              </a:rPr>
              <a:pPr>
                <a:spcBef>
                  <a:spcPct val="0"/>
                </a:spcBef>
                <a:buFontTx/>
                <a:buNone/>
              </a:pPr>
              <a:t>3</a:t>
            </a:fld>
            <a:endParaRPr lang="en-US" altLang="en-US" sz="992" dirty="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2FBB7917-A2F2-4E6E-8C7B-45EEC3DC987B}"/>
              </a:ext>
            </a:extLst>
          </p:cNvPr>
          <p:cNvSpPr>
            <a:spLocks noGrp="1"/>
          </p:cNvSpPr>
          <p:nvPr>
            <p:ph type="title"/>
          </p:nvPr>
        </p:nvSpPr>
        <p:spPr>
          <a:xfrm>
            <a:off x="504507" y="350837"/>
            <a:ext cx="6614934" cy="1219200"/>
          </a:xfrm>
        </p:spPr>
        <p:txBody>
          <a:bodyPr>
            <a:normAutofit/>
          </a:bodyPr>
          <a:lstStyle/>
          <a:p>
            <a:r>
              <a:rPr lang="en-US" altLang="en-US" sz="4800" dirty="0">
                <a:latin typeface="+mn-lt"/>
                <a:ea typeface="ＭＳ Ｐゴシック" panose="020B0600070205080204" pitchFamily="34" charset="-128"/>
                <a:cs typeface="Trebuchet MS" panose="020B0603020202020204" pitchFamily="34" charset="0"/>
              </a:rPr>
              <a:t>What is Achondroplasia?</a:t>
            </a:r>
          </a:p>
        </p:txBody>
      </p:sp>
      <p:sp>
        <p:nvSpPr>
          <p:cNvPr id="3" name="Content Placeholder 2">
            <a:extLst>
              <a:ext uri="{FF2B5EF4-FFF2-40B4-BE49-F238E27FC236}">
                <a16:creationId xmlns:a16="http://schemas.microsoft.com/office/drawing/2014/main" id="{49976E9A-FD21-47A2-B8F2-BBDC63510C27}"/>
              </a:ext>
            </a:extLst>
          </p:cNvPr>
          <p:cNvSpPr>
            <a:spLocks noGrp="1"/>
          </p:cNvSpPr>
          <p:nvPr>
            <p:ph idx="1"/>
          </p:nvPr>
        </p:nvSpPr>
        <p:spPr>
          <a:xfrm>
            <a:off x="504507" y="1989137"/>
            <a:ext cx="6364606" cy="3581400"/>
          </a:xfrm>
        </p:spPr>
        <p:txBody>
          <a:bodyPr>
            <a:normAutofit lnSpcReduction="10000"/>
          </a:bodyPr>
          <a:lstStyle/>
          <a:p>
            <a:pPr marL="296863" indent="-296863">
              <a:defRPr/>
            </a:pPr>
            <a:r>
              <a:rPr lang="en-US" sz="3600" dirty="0"/>
              <a:t>“A-</a:t>
            </a:r>
            <a:r>
              <a:rPr lang="en-US" sz="3600" dirty="0" err="1"/>
              <a:t>khondros</a:t>
            </a:r>
            <a:r>
              <a:rPr lang="en-US" sz="3600" dirty="0"/>
              <a:t>-</a:t>
            </a:r>
            <a:r>
              <a:rPr lang="en-US" sz="3600" dirty="0" err="1"/>
              <a:t>plasisia</a:t>
            </a:r>
            <a:r>
              <a:rPr lang="en-US" sz="3600" dirty="0"/>
              <a:t>”: </a:t>
            </a:r>
          </a:p>
          <a:p>
            <a:pPr marL="296863" indent="-296863">
              <a:buNone/>
              <a:defRPr/>
            </a:pPr>
            <a:r>
              <a:rPr lang="en-US" sz="3600" dirty="0"/>
              <a:t>    no Cartilage growth</a:t>
            </a:r>
          </a:p>
          <a:p>
            <a:pPr marL="296863" indent="-296863">
              <a:defRPr/>
            </a:pPr>
            <a:r>
              <a:rPr lang="en-US" sz="3600" dirty="0"/>
              <a:t>Ancient Egypt around 2700 BC</a:t>
            </a:r>
          </a:p>
          <a:p>
            <a:pPr marL="296863" indent="-296863">
              <a:defRPr/>
            </a:pPr>
            <a:r>
              <a:rPr lang="en-US" sz="3600" dirty="0"/>
              <a:t>1/20,000 live births </a:t>
            </a:r>
          </a:p>
          <a:p>
            <a:pPr marL="296863" indent="-296863">
              <a:defRPr/>
            </a:pPr>
            <a:r>
              <a:rPr lang="en-US" sz="3600" dirty="0"/>
              <a:t>Most common cause of short stature or “dwarfism”</a:t>
            </a:r>
          </a:p>
          <a:p>
            <a:pPr marL="0" indent="0">
              <a:buNone/>
              <a:defRPr/>
            </a:pPr>
            <a:endParaRPr lang="en-US" sz="2800" dirty="0"/>
          </a:p>
        </p:txBody>
      </p:sp>
      <p:sp>
        <p:nvSpPr>
          <p:cNvPr id="9220" name="Slide Number Placeholder 3">
            <a:extLst>
              <a:ext uri="{FF2B5EF4-FFF2-40B4-BE49-F238E27FC236}">
                <a16:creationId xmlns:a16="http://schemas.microsoft.com/office/drawing/2014/main" id="{3F15EA50-5AD7-433C-8C21-0244E36167E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6AAE419B-37DB-40D9-95BB-83891BCD21F0}" type="slidenum">
              <a:rPr lang="en-US" altLang="en-US" sz="992">
                <a:solidFill>
                  <a:srgbClr val="FFFFFF"/>
                </a:solidFill>
              </a:rPr>
              <a:pPr>
                <a:spcBef>
                  <a:spcPct val="0"/>
                </a:spcBef>
                <a:buFontTx/>
                <a:buNone/>
              </a:pPr>
              <a:t>4</a:t>
            </a:fld>
            <a:endParaRPr lang="en-US" altLang="en-US" sz="992">
              <a:solidFill>
                <a:srgbClr val="FFFFFF"/>
              </a:solidFill>
            </a:endParaRPr>
          </a:p>
        </p:txBody>
      </p:sp>
      <p:pic>
        <p:nvPicPr>
          <p:cNvPr id="4" name="Picture 3" descr="A person wearing a costume&#10;&#10;Description automatically generated">
            <a:extLst>
              <a:ext uri="{FF2B5EF4-FFF2-40B4-BE49-F238E27FC236}">
                <a16:creationId xmlns:a16="http://schemas.microsoft.com/office/drawing/2014/main" id="{BE0C9A5C-8DE7-4BC4-A9B2-86181347C0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3999" y="1793586"/>
            <a:ext cx="2587665" cy="4255904"/>
          </a:xfrm>
          <a:prstGeom prst="rect">
            <a:avLst/>
          </a:prstGeom>
          <a:ln>
            <a:noFill/>
          </a:ln>
          <a:effectLst>
            <a:softEdge rad="112500"/>
          </a:effectLst>
        </p:spPr>
      </p:pic>
      <p:sp>
        <p:nvSpPr>
          <p:cNvPr id="6" name="Rectangle 5">
            <a:extLst>
              <a:ext uri="{FF2B5EF4-FFF2-40B4-BE49-F238E27FC236}">
                <a16:creationId xmlns:a16="http://schemas.microsoft.com/office/drawing/2014/main" id="{826E205D-235E-4598-8A84-2C7456B27D04}"/>
              </a:ext>
            </a:extLst>
          </p:cNvPr>
          <p:cNvSpPr/>
          <p:nvPr/>
        </p:nvSpPr>
        <p:spPr>
          <a:xfrm>
            <a:off x="897315" y="6245040"/>
            <a:ext cx="8490267" cy="276999"/>
          </a:xfrm>
          <a:prstGeom prst="rect">
            <a:avLst/>
          </a:prstGeom>
        </p:spPr>
        <p:txBody>
          <a:bodyPr wrap="square">
            <a:spAutoFit/>
          </a:bodyPr>
          <a:lstStyle/>
          <a:p>
            <a:pPr algn="ctr"/>
            <a:r>
              <a:rPr lang="en-US" sz="1200" dirty="0" err="1">
                <a:latin typeface="Arial" panose="020B0604020202020204" pitchFamily="34" charset="0"/>
              </a:rPr>
              <a:t>Wellcome</a:t>
            </a:r>
            <a:r>
              <a:rPr lang="en-US" sz="1200" dirty="0">
                <a:latin typeface="Arial" panose="020B0604020202020204" pitchFamily="34" charset="0"/>
              </a:rPr>
              <a:t> Collection gallery (2018-04-03): </a:t>
            </a:r>
            <a:r>
              <a:rPr lang="en-US" sz="1200" dirty="0">
                <a:latin typeface="Arial" panose="020B0604020202020204" pitchFamily="34" charset="0"/>
                <a:hlinkClick r:id="rId4">
                  <a:extLst>
                    <a:ext uri="{A12FA001-AC4F-418D-AE19-62706E023703}">
                      <ahyp:hlinkClr xmlns:ahyp="http://schemas.microsoft.com/office/drawing/2018/hyperlinkcolor" val="tx"/>
                    </a:ext>
                  </a:extLst>
                </a:hlinkClick>
              </a:rPr>
              <a:t>https://wellcomecollection.org/works/cgpb7a6c</a:t>
            </a:r>
            <a:r>
              <a:rPr lang="en-US" sz="1200" dirty="0">
                <a:latin typeface="Arial" panose="020B0604020202020204" pitchFamily="34" charset="0"/>
              </a:rPr>
              <a:t> </a:t>
            </a:r>
            <a:r>
              <a:rPr lang="en-US" sz="1200" dirty="0">
                <a:latin typeface="Arial" panose="020B0604020202020204" pitchFamily="34" charset="0"/>
                <a:hlinkClick r:id="rId5">
                  <a:extLst>
                    <a:ext uri="{A12FA001-AC4F-418D-AE19-62706E023703}">
                      <ahyp:hlinkClr xmlns:ahyp="http://schemas.microsoft.com/office/drawing/2018/hyperlinkcolor" val="tx"/>
                    </a:ext>
                  </a:extLst>
                </a:hlinkClick>
              </a:rPr>
              <a:t>CC-BY-4.0</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device&#10;&#10;Description automatically generated">
            <a:extLst>
              <a:ext uri="{FF2B5EF4-FFF2-40B4-BE49-F238E27FC236}">
                <a16:creationId xmlns:a16="http://schemas.microsoft.com/office/drawing/2014/main" id="{3CF09D3B-E05A-49B4-9E6C-2B9B8D47E1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4912" y="844739"/>
            <a:ext cx="5311171" cy="5390839"/>
          </a:xfrm>
          <a:prstGeom prst="rect">
            <a:avLst/>
          </a:prstGeom>
        </p:spPr>
      </p:pic>
      <p:sp>
        <p:nvSpPr>
          <p:cNvPr id="11266" name="Title 1">
            <a:extLst>
              <a:ext uri="{FF2B5EF4-FFF2-40B4-BE49-F238E27FC236}">
                <a16:creationId xmlns:a16="http://schemas.microsoft.com/office/drawing/2014/main" id="{9C49D5D7-864B-4B59-9AF5-7FFE4F2EE7FF}"/>
              </a:ext>
            </a:extLst>
          </p:cNvPr>
          <p:cNvSpPr>
            <a:spLocks noGrp="1"/>
          </p:cNvSpPr>
          <p:nvPr>
            <p:ph type="title"/>
          </p:nvPr>
        </p:nvSpPr>
        <p:spPr>
          <a:xfrm>
            <a:off x="123035" y="3017837"/>
            <a:ext cx="4460077" cy="1524000"/>
          </a:xfrm>
        </p:spPr>
        <p:txBody>
          <a:bodyPr>
            <a:normAutofit fontScale="90000"/>
          </a:bodyPr>
          <a:lstStyle/>
          <a:p>
            <a:pPr algn="ctr"/>
            <a:r>
              <a:rPr lang="en-US" altLang="en-US" sz="5400" dirty="0">
                <a:latin typeface="+mn-lt"/>
                <a:ea typeface="ＭＳ Ｐゴシック" panose="020B0600070205080204" pitchFamily="34" charset="-128"/>
                <a:cs typeface="Trebuchet MS" panose="020B0603020202020204" pitchFamily="34" charset="0"/>
              </a:rPr>
              <a:t>Inheritance</a:t>
            </a:r>
            <a:br>
              <a:rPr lang="en-US" altLang="en-US" sz="5400" dirty="0">
                <a:latin typeface="+mn-lt"/>
                <a:ea typeface="ＭＳ Ｐゴシック" panose="020B0600070205080204" pitchFamily="34" charset="-128"/>
                <a:cs typeface="Trebuchet MS" panose="020B0603020202020204" pitchFamily="34" charset="0"/>
              </a:rPr>
            </a:br>
            <a:r>
              <a:rPr lang="en-US" altLang="en-US" sz="5400" dirty="0">
                <a:latin typeface="+mn-lt"/>
                <a:ea typeface="ＭＳ Ｐゴシック" panose="020B0600070205080204" pitchFamily="34" charset="-128"/>
                <a:cs typeface="Trebuchet MS" panose="020B0603020202020204" pitchFamily="34" charset="0"/>
              </a:rPr>
              <a:t> 20%</a:t>
            </a:r>
          </a:p>
        </p:txBody>
      </p:sp>
      <p:sp>
        <p:nvSpPr>
          <p:cNvPr id="11268" name="Slide Number Placeholder 3">
            <a:extLst>
              <a:ext uri="{FF2B5EF4-FFF2-40B4-BE49-F238E27FC236}">
                <a16:creationId xmlns:a16="http://schemas.microsoft.com/office/drawing/2014/main" id="{93EFFF5C-130C-4D4D-ADB8-EC12EABBF0A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BC9CA305-8D9D-41E2-9540-44EF0BD70B47}" type="slidenum">
              <a:rPr lang="en-US" altLang="en-US" sz="992">
                <a:solidFill>
                  <a:srgbClr val="FFFFFF"/>
                </a:solidFill>
              </a:rPr>
              <a:pPr>
                <a:spcBef>
                  <a:spcPct val="0"/>
                </a:spcBef>
                <a:buFontTx/>
                <a:buNone/>
              </a:pPr>
              <a:t>5</a:t>
            </a:fld>
            <a:endParaRPr lang="en-US" altLang="en-US" sz="992">
              <a:solidFill>
                <a:srgbClr val="FFFFFF"/>
              </a:solidFill>
            </a:endParaRPr>
          </a:p>
        </p:txBody>
      </p:sp>
      <p:sp>
        <p:nvSpPr>
          <p:cNvPr id="6" name="Rectangle 5">
            <a:extLst>
              <a:ext uri="{FF2B5EF4-FFF2-40B4-BE49-F238E27FC236}">
                <a16:creationId xmlns:a16="http://schemas.microsoft.com/office/drawing/2014/main" id="{45061F24-FAE9-4C48-B6D8-EC46EE82EA14}"/>
              </a:ext>
            </a:extLst>
          </p:cNvPr>
          <p:cNvSpPr/>
          <p:nvPr/>
        </p:nvSpPr>
        <p:spPr>
          <a:xfrm>
            <a:off x="4735512" y="6344139"/>
            <a:ext cx="3657600" cy="276999"/>
          </a:xfrm>
          <a:prstGeom prst="rect">
            <a:avLst/>
          </a:prstGeom>
        </p:spPr>
        <p:txBody>
          <a:bodyPr wrap="square">
            <a:spAutoFit/>
          </a:bodyPr>
          <a:lstStyle/>
          <a:p>
            <a:pPr algn="ctr"/>
            <a:r>
              <a:rPr lang="en-US" sz="1200" dirty="0">
                <a:latin typeface="source sans pro" panose="020B0503030403020204" pitchFamily="34" charset="0"/>
              </a:rPr>
              <a:t>by </a:t>
            </a:r>
            <a:r>
              <a:rPr lang="en-US" sz="1200" dirty="0" err="1">
                <a:latin typeface="source sans pro" panose="020B0503030403020204" pitchFamily="34" charset="0"/>
                <a:hlinkClick r:id="rId4">
                  <a:extLst>
                    <a:ext uri="{A12FA001-AC4F-418D-AE19-62706E023703}">
                      <ahyp:hlinkClr xmlns:ahyp="http://schemas.microsoft.com/office/drawing/2018/hyperlinkcolor" val="tx"/>
                    </a:ext>
                  </a:extLst>
                </a:hlinkClick>
              </a:rPr>
              <a:t>Kuebi</a:t>
            </a:r>
            <a:r>
              <a:rPr lang="en-US" sz="1200" dirty="0">
                <a:latin typeface="source sans pro" panose="020B0503030403020204" pitchFamily="34" charset="0"/>
              </a:rPr>
              <a:t> is licensed under </a:t>
            </a:r>
            <a:r>
              <a:rPr lang="en-US" sz="1200" cap="all" dirty="0">
                <a:latin typeface="source sans pro" panose="020B0503030403020204" pitchFamily="34" charset="0"/>
                <a:hlinkClick r:id="rId5">
                  <a:extLst>
                    <a:ext uri="{A12FA001-AC4F-418D-AE19-62706E023703}">
                      <ahyp:hlinkClr xmlns:ahyp="http://schemas.microsoft.com/office/drawing/2018/hyperlinkcolor" val="tx"/>
                    </a:ext>
                  </a:extLst>
                </a:hlinkClick>
              </a:rPr>
              <a:t>CC BY-SA 3.0 </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00554535-E725-481E-B545-8D9150233D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1157" y="1493837"/>
            <a:ext cx="5090310" cy="5181600"/>
          </a:xfrm>
          <a:prstGeom prst="rect">
            <a:avLst/>
          </a:prstGeom>
        </p:spPr>
      </p:pic>
      <p:sp>
        <p:nvSpPr>
          <p:cNvPr id="9" name="Title 1">
            <a:extLst>
              <a:ext uri="{FF2B5EF4-FFF2-40B4-BE49-F238E27FC236}">
                <a16:creationId xmlns:a16="http://schemas.microsoft.com/office/drawing/2014/main" id="{652F4E96-8FF0-45F7-8E6D-A72D9B02E546}"/>
              </a:ext>
            </a:extLst>
          </p:cNvPr>
          <p:cNvSpPr>
            <a:spLocks noGrp="1"/>
          </p:cNvSpPr>
          <p:nvPr>
            <p:ph type="title"/>
          </p:nvPr>
        </p:nvSpPr>
        <p:spPr>
          <a:xfrm>
            <a:off x="620712" y="426982"/>
            <a:ext cx="6705600" cy="990655"/>
          </a:xfrm>
        </p:spPr>
        <p:txBody>
          <a:bodyPr>
            <a:noAutofit/>
          </a:bodyPr>
          <a:lstStyle/>
          <a:p>
            <a:r>
              <a:rPr lang="en-US" altLang="en-US" sz="4800" dirty="0">
                <a:latin typeface="+mn-lt"/>
                <a:ea typeface="ＭＳ Ｐゴシック" panose="020B0600070205080204" pitchFamily="34" charset="-128"/>
                <a:cs typeface="Trebuchet MS" panose="020B0603020202020204" pitchFamily="34" charset="0"/>
              </a:rPr>
              <a:t>Point Mutation: (80%)</a:t>
            </a:r>
          </a:p>
        </p:txBody>
      </p:sp>
      <p:sp>
        <p:nvSpPr>
          <p:cNvPr id="13315" name="Content Placeholder 2">
            <a:extLst>
              <a:ext uri="{FF2B5EF4-FFF2-40B4-BE49-F238E27FC236}">
                <a16:creationId xmlns:a16="http://schemas.microsoft.com/office/drawing/2014/main" id="{DB08F4A8-7014-4BF3-9514-2A7AA956DCE3}"/>
              </a:ext>
            </a:extLst>
          </p:cNvPr>
          <p:cNvSpPr>
            <a:spLocks noGrp="1"/>
          </p:cNvSpPr>
          <p:nvPr>
            <p:ph idx="1"/>
          </p:nvPr>
        </p:nvSpPr>
        <p:spPr>
          <a:xfrm>
            <a:off x="620712" y="2323587"/>
            <a:ext cx="4648200" cy="4047050"/>
          </a:xfrm>
        </p:spPr>
        <p:txBody>
          <a:bodyPr>
            <a:normAutofit/>
          </a:bodyPr>
          <a:lstStyle/>
          <a:p>
            <a:r>
              <a:rPr lang="en-US" altLang="en-US" sz="3600" dirty="0">
                <a:ea typeface="ＭＳ Ｐゴシック" panose="020B0600070205080204" pitchFamily="34" charset="-128"/>
                <a:cs typeface="Trebuchet MS" panose="020B0603020202020204" pitchFamily="34" charset="0"/>
              </a:rPr>
              <a:t>Associated with increased paternal age</a:t>
            </a:r>
          </a:p>
          <a:p>
            <a:r>
              <a:rPr lang="en-US" altLang="en-US" sz="3600" dirty="0">
                <a:ea typeface="ＭＳ Ｐゴシック" panose="020B0600070205080204" pitchFamily="34" charset="-128"/>
                <a:cs typeface="Trebuchet MS" panose="020B0603020202020204" pitchFamily="34" charset="0"/>
              </a:rPr>
              <a:t>New point mutation in the Fibroblast Growth Factor Receptor 3 gene (FGFR3)</a:t>
            </a:r>
          </a:p>
        </p:txBody>
      </p:sp>
      <p:sp>
        <p:nvSpPr>
          <p:cNvPr id="13316" name="Slide Number Placeholder 3">
            <a:extLst>
              <a:ext uri="{FF2B5EF4-FFF2-40B4-BE49-F238E27FC236}">
                <a16:creationId xmlns:a16="http://schemas.microsoft.com/office/drawing/2014/main" id="{BDBCD9C4-A436-4507-9E3C-DA9B2D3EB24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52D3AC6A-4F20-41FB-8673-F247D1AC6B1E}" type="slidenum">
              <a:rPr lang="en-US" altLang="en-US" sz="992">
                <a:solidFill>
                  <a:srgbClr val="FFFFFF"/>
                </a:solidFill>
              </a:rPr>
              <a:pPr>
                <a:spcBef>
                  <a:spcPct val="0"/>
                </a:spcBef>
                <a:buFontTx/>
                <a:buNone/>
              </a:pPr>
              <a:t>6</a:t>
            </a:fld>
            <a:endParaRPr lang="en-US" altLang="en-US" sz="992">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35F252D6-7869-4999-B91A-F0BEDDC440B9}"/>
              </a:ext>
            </a:extLst>
          </p:cNvPr>
          <p:cNvSpPr>
            <a:spLocks noGrp="1"/>
          </p:cNvSpPr>
          <p:nvPr>
            <p:ph type="title"/>
          </p:nvPr>
        </p:nvSpPr>
        <p:spPr>
          <a:xfrm>
            <a:off x="315912" y="503237"/>
            <a:ext cx="8077199" cy="934617"/>
          </a:xfrm>
        </p:spPr>
        <p:txBody>
          <a:bodyPr>
            <a:noAutofit/>
          </a:bodyPr>
          <a:lstStyle/>
          <a:p>
            <a:r>
              <a:rPr lang="en-US" altLang="en-US" sz="4200" dirty="0">
                <a:latin typeface="+mn-lt"/>
                <a:ea typeface="ＭＳ Ｐゴシック" panose="020B0600070205080204" pitchFamily="34" charset="-128"/>
                <a:cs typeface="Trebuchet MS" panose="020B0603020202020204" pitchFamily="34" charset="0"/>
              </a:rPr>
              <a:t>Pathophysiology of Achondroplasia</a:t>
            </a:r>
          </a:p>
        </p:txBody>
      </p:sp>
      <p:sp>
        <p:nvSpPr>
          <p:cNvPr id="13315" name="Content Placeholder 2">
            <a:extLst>
              <a:ext uri="{FF2B5EF4-FFF2-40B4-BE49-F238E27FC236}">
                <a16:creationId xmlns:a16="http://schemas.microsoft.com/office/drawing/2014/main" id="{DB08F4A8-7014-4BF3-9514-2A7AA956DCE3}"/>
              </a:ext>
            </a:extLst>
          </p:cNvPr>
          <p:cNvSpPr>
            <a:spLocks noGrp="1"/>
          </p:cNvSpPr>
          <p:nvPr>
            <p:ph idx="1"/>
          </p:nvPr>
        </p:nvSpPr>
        <p:spPr>
          <a:xfrm>
            <a:off x="419559" y="1112837"/>
            <a:ext cx="4696953" cy="5867399"/>
          </a:xfrm>
        </p:spPr>
        <p:txBody>
          <a:bodyPr anchor="ctr">
            <a:noAutofit/>
          </a:bodyPr>
          <a:lstStyle/>
          <a:p>
            <a:pPr marL="0" indent="0">
              <a:buNone/>
            </a:pPr>
            <a:r>
              <a:rPr lang="en-US" altLang="en-US" sz="3200" i="1" dirty="0">
                <a:ea typeface="ＭＳ Ｐゴシック" panose="020B0600070205080204" pitchFamily="34" charset="-128"/>
                <a:cs typeface="Trebuchet MS" panose="020B0603020202020204" pitchFamily="34" charset="0"/>
              </a:rPr>
              <a:t>Over-activation of the FGFR3 receptor expressed in chondrocytes and mature osteoblasts</a:t>
            </a:r>
          </a:p>
          <a:p>
            <a:pPr marL="0" indent="0">
              <a:buNone/>
            </a:pPr>
            <a:r>
              <a:rPr lang="en-US" altLang="en-US" sz="2800" dirty="0">
                <a:ea typeface="ＭＳ Ｐゴシック" panose="020B0600070205080204" pitchFamily="34" charset="-128"/>
              </a:rPr>
              <a:t>	Inhibition of growth plate size and cartilage proliferation and premature ossification of epiphyseal cartilage</a:t>
            </a:r>
          </a:p>
          <a:p>
            <a:pPr marL="0" indent="0">
              <a:buNone/>
            </a:pPr>
            <a:r>
              <a:rPr lang="en-US" altLang="en-US" sz="2800" dirty="0">
                <a:ea typeface="ＭＳ Ｐゴシック" panose="020B0600070205080204" pitchFamily="34" charset="-128"/>
              </a:rPr>
              <a:t>	Impaired bone growth during childhood</a:t>
            </a:r>
            <a:r>
              <a:rPr lang="en-US" altLang="en-US" sz="2800" i="1" baseline="30000" dirty="0">
                <a:ea typeface="ＭＳ Ｐゴシック" panose="020B0600070205080204" pitchFamily="34" charset="-128"/>
                <a:cs typeface="Trebuchet MS" panose="020B0603020202020204" pitchFamily="34" charset="0"/>
              </a:rPr>
              <a:t> </a:t>
            </a:r>
            <a:endParaRPr lang="en-US" altLang="en-US" sz="2800" i="1" dirty="0">
              <a:ea typeface="ＭＳ Ｐゴシック" panose="020B0600070205080204" pitchFamily="34" charset="-128"/>
              <a:cs typeface="Trebuchet MS" panose="020B0603020202020204" pitchFamily="34" charset="0"/>
            </a:endParaRPr>
          </a:p>
        </p:txBody>
      </p:sp>
      <p:sp>
        <p:nvSpPr>
          <p:cNvPr id="13316" name="Slide Number Placeholder 3">
            <a:extLst>
              <a:ext uri="{FF2B5EF4-FFF2-40B4-BE49-F238E27FC236}">
                <a16:creationId xmlns:a16="http://schemas.microsoft.com/office/drawing/2014/main" id="{BDBCD9C4-A436-4507-9E3C-DA9B2D3EB249}"/>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52D3AC6A-4F20-41FB-8673-F247D1AC6B1E}" type="slidenum">
              <a:rPr lang="en-US" altLang="en-US" sz="992">
                <a:solidFill>
                  <a:srgbClr val="FFFFFF"/>
                </a:solidFill>
              </a:rPr>
              <a:pPr>
                <a:spcBef>
                  <a:spcPct val="0"/>
                </a:spcBef>
                <a:buFontTx/>
                <a:buNone/>
              </a:pPr>
              <a:t>7</a:t>
            </a:fld>
            <a:endParaRPr lang="en-US" altLang="en-US" sz="992">
              <a:solidFill>
                <a:srgbClr val="FFFFFF"/>
              </a:solidFill>
            </a:endParaRPr>
          </a:p>
        </p:txBody>
      </p:sp>
      <p:pic>
        <p:nvPicPr>
          <p:cNvPr id="3" name="Picture 2" descr="A close up of a map&#10;&#10;Description automatically generated">
            <a:extLst>
              <a:ext uri="{FF2B5EF4-FFF2-40B4-BE49-F238E27FC236}">
                <a16:creationId xmlns:a16="http://schemas.microsoft.com/office/drawing/2014/main" id="{29CFD8E0-7E94-43C5-A5DB-9D1BB846AC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21312" y="1603116"/>
            <a:ext cx="3699021" cy="4936382"/>
          </a:xfrm>
          <a:prstGeom prst="rect">
            <a:avLst/>
          </a:prstGeom>
        </p:spPr>
      </p:pic>
      <p:sp>
        <p:nvSpPr>
          <p:cNvPr id="4" name="Arrow: Right 3">
            <a:extLst>
              <a:ext uri="{FF2B5EF4-FFF2-40B4-BE49-F238E27FC236}">
                <a16:creationId xmlns:a16="http://schemas.microsoft.com/office/drawing/2014/main" id="{5CCEA9AF-6D3A-4A55-BBE7-5E4EBCC9CF6D}"/>
              </a:ext>
            </a:extLst>
          </p:cNvPr>
          <p:cNvSpPr/>
          <p:nvPr/>
        </p:nvSpPr>
        <p:spPr>
          <a:xfrm>
            <a:off x="544512" y="3627437"/>
            <a:ext cx="838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A8989810-9CD1-4D75-9974-4D4E1E35339A}"/>
              </a:ext>
            </a:extLst>
          </p:cNvPr>
          <p:cNvSpPr/>
          <p:nvPr/>
        </p:nvSpPr>
        <p:spPr>
          <a:xfrm>
            <a:off x="544512" y="5684837"/>
            <a:ext cx="838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18FEE1C-2639-4DD8-A74A-2E1351572377}"/>
              </a:ext>
            </a:extLst>
          </p:cNvPr>
          <p:cNvSpPr/>
          <p:nvPr/>
        </p:nvSpPr>
        <p:spPr>
          <a:xfrm>
            <a:off x="3440112" y="6465321"/>
            <a:ext cx="8077199" cy="307777"/>
          </a:xfrm>
          <a:prstGeom prst="rect">
            <a:avLst/>
          </a:prstGeom>
        </p:spPr>
        <p:txBody>
          <a:bodyPr wrap="square">
            <a:spAutoFit/>
          </a:bodyPr>
          <a:lstStyle/>
          <a:p>
            <a:r>
              <a:rPr lang="en-US" sz="1400" dirty="0"/>
              <a:t>https://commons.wikimedia.org/wiki/File:608_Endochrondal_Ossification.jpg</a:t>
            </a:r>
          </a:p>
        </p:txBody>
      </p:sp>
    </p:spTree>
    <p:extLst>
      <p:ext uri="{BB962C8B-B14F-4D97-AF65-F5344CB8AC3E}">
        <p14:creationId xmlns:p14="http://schemas.microsoft.com/office/powerpoint/2010/main" val="4066963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4">
            <a:extLst>
              <a:ext uri="{FF2B5EF4-FFF2-40B4-BE49-F238E27FC236}">
                <a16:creationId xmlns:a16="http://schemas.microsoft.com/office/drawing/2014/main" id="{E575D5D4-AE74-4332-AEE2-9C456AD8E989}"/>
              </a:ext>
            </a:extLst>
          </p:cNvPr>
          <p:cNvSpPr>
            <a:spLocks noGrp="1"/>
          </p:cNvSpPr>
          <p:nvPr>
            <p:ph type="title"/>
          </p:nvPr>
        </p:nvSpPr>
        <p:spPr>
          <a:xfrm>
            <a:off x="353566" y="122237"/>
            <a:ext cx="7741595" cy="2514599"/>
          </a:xfrm>
        </p:spPr>
        <p:txBody>
          <a:bodyPr>
            <a:normAutofit/>
          </a:bodyPr>
          <a:lstStyle/>
          <a:p>
            <a:r>
              <a:rPr lang="en-US" altLang="en-US" sz="4400" dirty="0">
                <a:latin typeface="+mn-lt"/>
                <a:ea typeface="ＭＳ Ｐゴシック" panose="020B0600070205080204" pitchFamily="34" charset="-128"/>
                <a:cs typeface="Trebuchet MS" panose="020B0603020202020204" pitchFamily="34" charset="0"/>
              </a:rPr>
              <a:t>Achondroplasia: Common Surgeries and Procedures that Require Anesthesia</a:t>
            </a:r>
          </a:p>
        </p:txBody>
      </p:sp>
      <p:sp>
        <p:nvSpPr>
          <p:cNvPr id="15363" name="Content Placeholder 2">
            <a:extLst>
              <a:ext uri="{FF2B5EF4-FFF2-40B4-BE49-F238E27FC236}">
                <a16:creationId xmlns:a16="http://schemas.microsoft.com/office/drawing/2014/main" id="{1DA0E474-A452-4BD4-8EE0-F6303B10B14C}"/>
              </a:ext>
            </a:extLst>
          </p:cNvPr>
          <p:cNvSpPr>
            <a:spLocks noGrp="1"/>
          </p:cNvSpPr>
          <p:nvPr>
            <p:ph idx="1"/>
          </p:nvPr>
        </p:nvSpPr>
        <p:spPr>
          <a:xfrm>
            <a:off x="353566" y="2636837"/>
            <a:ext cx="9121452" cy="4369862"/>
          </a:xfrm>
        </p:spPr>
        <p:txBody>
          <a:bodyPr>
            <a:noAutofit/>
          </a:bodyPr>
          <a:lstStyle/>
          <a:p>
            <a:pPr marL="301625" indent="-301625"/>
            <a:r>
              <a:rPr lang="en-US" altLang="en-US" sz="3200" dirty="0">
                <a:ea typeface="ＭＳ Ｐゴシック" panose="020B0600070205080204" pitchFamily="34" charset="-128"/>
                <a:cs typeface="Trebuchet MS" panose="020B0603020202020204" pitchFamily="34" charset="0"/>
              </a:rPr>
              <a:t>Magnetic Resonance Imaging of the spine and brain</a:t>
            </a:r>
          </a:p>
          <a:p>
            <a:pPr marL="301625" indent="-301625"/>
            <a:r>
              <a:rPr lang="en-US" altLang="en-US" sz="3200" dirty="0">
                <a:ea typeface="ＭＳ Ｐゴシック" panose="020B0600070205080204" pitchFamily="34" charset="-128"/>
                <a:cs typeface="Trebuchet MS" panose="020B0603020202020204" pitchFamily="34" charset="0"/>
              </a:rPr>
              <a:t>Decompressive sub-occipital craniectomy</a:t>
            </a:r>
          </a:p>
          <a:p>
            <a:pPr marL="301625" indent="-301625"/>
            <a:r>
              <a:rPr lang="en-US" altLang="en-US" sz="3200" dirty="0">
                <a:ea typeface="ＭＳ Ｐゴシック" panose="020B0600070205080204" pitchFamily="34" charset="-128"/>
                <a:cs typeface="Trebuchet MS" panose="020B0603020202020204" pitchFamily="34" charset="0"/>
              </a:rPr>
              <a:t>Cerebrospinal fluid shunting procedures</a:t>
            </a:r>
          </a:p>
          <a:p>
            <a:pPr marL="301625" indent="-301625"/>
            <a:r>
              <a:rPr lang="en-US" altLang="en-US" sz="3200" dirty="0">
                <a:ea typeface="ＭＳ Ｐゴシック" panose="020B0600070205080204" pitchFamily="34" charset="-128"/>
                <a:cs typeface="Trebuchet MS" panose="020B0603020202020204" pitchFamily="34" charset="0"/>
              </a:rPr>
              <a:t>Adenotonsillectomy &amp; myringotomy tube placement</a:t>
            </a:r>
          </a:p>
          <a:p>
            <a:pPr marL="301625" indent="-301625"/>
            <a:r>
              <a:rPr lang="en-US" altLang="en-US" sz="3200" dirty="0">
                <a:ea typeface="ＭＳ Ｐゴシック" panose="020B0600070205080204" pitchFamily="34" charset="-128"/>
                <a:cs typeface="Trebuchet MS" panose="020B0603020202020204" pitchFamily="34" charset="0"/>
              </a:rPr>
              <a:t>Various orthopedic procedures including limb lengthening, laminectomies, and kyphoscoliosis correction.</a:t>
            </a:r>
          </a:p>
          <a:p>
            <a:endParaRPr lang="en-US" altLang="en-US" sz="2800" dirty="0">
              <a:ea typeface="ＭＳ Ｐゴシック" panose="020B0600070205080204" pitchFamily="34" charset="-128"/>
              <a:cs typeface="Trebuchet MS" panose="020B0603020202020204" pitchFamily="34" charset="0"/>
            </a:endParaRPr>
          </a:p>
        </p:txBody>
      </p:sp>
      <p:sp>
        <p:nvSpPr>
          <p:cNvPr id="15364" name="Slide Number Placeholder 3">
            <a:extLst>
              <a:ext uri="{FF2B5EF4-FFF2-40B4-BE49-F238E27FC236}">
                <a16:creationId xmlns:a16="http://schemas.microsoft.com/office/drawing/2014/main" id="{F218A839-9134-4A24-A739-8422D39DC85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6B23A363-E55C-4CD0-89F6-5D01D973467D}" type="slidenum">
              <a:rPr lang="en-US" altLang="en-US" sz="992">
                <a:solidFill>
                  <a:srgbClr val="FFFFFF"/>
                </a:solidFill>
              </a:rPr>
              <a:pPr>
                <a:spcBef>
                  <a:spcPct val="0"/>
                </a:spcBef>
                <a:buFontTx/>
                <a:buNone/>
              </a:pPr>
              <a:t>8</a:t>
            </a:fld>
            <a:endParaRPr lang="en-US" altLang="en-US" sz="992">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8">
            <a:extLst>
              <a:ext uri="{FF2B5EF4-FFF2-40B4-BE49-F238E27FC236}">
                <a16:creationId xmlns:a16="http://schemas.microsoft.com/office/drawing/2014/main" id="{36F69973-8373-4BE1-B40C-E20A01A57FB9}"/>
              </a:ext>
            </a:extLst>
          </p:cNvPr>
          <p:cNvSpPr>
            <a:spLocks noGrp="1"/>
          </p:cNvSpPr>
          <p:nvPr>
            <p:ph type="title"/>
          </p:nvPr>
        </p:nvSpPr>
        <p:spPr>
          <a:xfrm>
            <a:off x="468312" y="367034"/>
            <a:ext cx="7993313" cy="1204603"/>
          </a:xfrm>
        </p:spPr>
        <p:txBody>
          <a:bodyPr>
            <a:noAutofit/>
          </a:bodyPr>
          <a:lstStyle/>
          <a:p>
            <a:r>
              <a:rPr lang="en-US" altLang="en-US" sz="4800" dirty="0">
                <a:latin typeface="+mn-lt"/>
                <a:ea typeface="ＭＳ Ｐゴシック" panose="020B0600070205080204" pitchFamily="34" charset="-128"/>
                <a:cs typeface="Trebuchet MS" panose="020B0603020202020204" pitchFamily="34" charset="0"/>
              </a:rPr>
              <a:t>Clinical Features: Craniofacial</a:t>
            </a:r>
          </a:p>
        </p:txBody>
      </p:sp>
      <p:sp>
        <p:nvSpPr>
          <p:cNvPr id="18436" name="Slide Number Placeholder 1">
            <a:extLst>
              <a:ext uri="{FF2B5EF4-FFF2-40B4-BE49-F238E27FC236}">
                <a16:creationId xmlns:a16="http://schemas.microsoft.com/office/drawing/2014/main" id="{5E84F1E7-A19D-4ED7-8359-F92228CC71A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5D3333F2-43A3-4DFE-8E9A-615F1264D5C4}" type="slidenum">
              <a:rPr lang="en-US" altLang="en-US" sz="992">
                <a:solidFill>
                  <a:srgbClr val="FFFFFF"/>
                </a:solidFill>
              </a:rPr>
              <a:pPr>
                <a:spcBef>
                  <a:spcPct val="0"/>
                </a:spcBef>
                <a:buFontTx/>
                <a:buNone/>
              </a:pPr>
              <a:t>9</a:t>
            </a:fld>
            <a:endParaRPr lang="en-US" altLang="en-US" sz="992">
              <a:solidFill>
                <a:srgbClr val="FFFFFF"/>
              </a:solidFill>
            </a:endParaRPr>
          </a:p>
        </p:txBody>
      </p:sp>
      <p:sp>
        <p:nvSpPr>
          <p:cNvPr id="2" name="Rectangle 1">
            <a:extLst>
              <a:ext uri="{FF2B5EF4-FFF2-40B4-BE49-F238E27FC236}">
                <a16:creationId xmlns:a16="http://schemas.microsoft.com/office/drawing/2014/main" id="{B41CD0EA-DB35-4D15-9DB1-F364861CDE0B}"/>
              </a:ext>
            </a:extLst>
          </p:cNvPr>
          <p:cNvSpPr/>
          <p:nvPr/>
        </p:nvSpPr>
        <p:spPr>
          <a:xfrm>
            <a:off x="516147" y="2625675"/>
            <a:ext cx="4652069" cy="2308324"/>
          </a:xfrm>
          <a:prstGeom prst="rect">
            <a:avLst/>
          </a:prstGeom>
        </p:spPr>
        <p:txBody>
          <a:bodyPr wrap="square">
            <a:spAutoFit/>
          </a:bodyPr>
          <a:lstStyle/>
          <a:p>
            <a:pPr marL="457200" indent="-457200">
              <a:buFont typeface="Arial" panose="020B0604020202020204" pitchFamily="34" charset="0"/>
              <a:buChar char="•"/>
            </a:pPr>
            <a:r>
              <a:rPr lang="en-US" altLang="en-US" sz="3600" dirty="0">
                <a:ea typeface="ＭＳ Ｐゴシック" panose="020B0600070205080204" pitchFamily="34" charset="-128"/>
                <a:cs typeface="Trebuchet MS" panose="020B0603020202020204" pitchFamily="34" charset="0"/>
              </a:rPr>
              <a:t>Large head</a:t>
            </a:r>
          </a:p>
          <a:p>
            <a:pPr marL="457200" indent="-457200">
              <a:buFont typeface="Arial" panose="020B0604020202020204" pitchFamily="34" charset="0"/>
              <a:buChar char="•"/>
            </a:pPr>
            <a:r>
              <a:rPr lang="en-US" altLang="en-US" sz="3600" dirty="0">
                <a:ea typeface="ＭＳ Ｐゴシック" panose="020B0600070205080204" pitchFamily="34" charset="-128"/>
                <a:cs typeface="Trebuchet MS" panose="020B0603020202020204" pitchFamily="34" charset="0"/>
              </a:rPr>
              <a:t>Frontal bossing, </a:t>
            </a:r>
          </a:p>
          <a:p>
            <a:pPr marL="457200" indent="-457200">
              <a:buFont typeface="Arial" panose="020B0604020202020204" pitchFamily="34" charset="0"/>
              <a:buChar char="•"/>
            </a:pPr>
            <a:r>
              <a:rPr lang="en-US" altLang="en-US" sz="3600" dirty="0">
                <a:ea typeface="ＭＳ Ｐゴシック" panose="020B0600070205080204" pitchFamily="34" charset="-128"/>
                <a:cs typeface="Trebuchet MS" panose="020B0603020202020204" pitchFamily="34" charset="0"/>
              </a:rPr>
              <a:t>Midface hypoplasia </a:t>
            </a:r>
          </a:p>
          <a:p>
            <a:pPr marL="457200" indent="-457200">
              <a:buFont typeface="Arial" panose="020B0604020202020204" pitchFamily="34" charset="0"/>
              <a:buChar char="•"/>
            </a:pPr>
            <a:r>
              <a:rPr lang="en-US" altLang="en-US" sz="3600" dirty="0">
                <a:ea typeface="ＭＳ Ｐゴシック" panose="020B0600070205080204" pitchFamily="34" charset="-128"/>
                <a:cs typeface="Trebuchet MS" panose="020B0603020202020204" pitchFamily="34" charset="0"/>
              </a:rPr>
              <a:t>Large tongue </a:t>
            </a:r>
          </a:p>
        </p:txBody>
      </p:sp>
      <p:pic>
        <p:nvPicPr>
          <p:cNvPr id="4" name="Picture 3" descr="A person holding a baby&#10;&#10;Description automatically generated">
            <a:extLst>
              <a:ext uri="{FF2B5EF4-FFF2-40B4-BE49-F238E27FC236}">
                <a16:creationId xmlns:a16="http://schemas.microsoft.com/office/drawing/2014/main" id="{F0654EAF-E14B-4EDB-8379-E302D87B53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96581" y="1571637"/>
            <a:ext cx="3729931" cy="497324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B3F157-2275-446C-A0EE-C95E9D5FEDCE}"/>
              </a:ext>
            </a:extLst>
          </p:cNvPr>
          <p:cNvSpPr/>
          <p:nvPr/>
        </p:nvSpPr>
        <p:spPr>
          <a:xfrm>
            <a:off x="570407" y="2103437"/>
            <a:ext cx="5231906" cy="4031873"/>
          </a:xfrm>
          <a:prstGeom prst="rect">
            <a:avLst/>
          </a:prstGeom>
        </p:spPr>
        <p:txBody>
          <a:bodyPr wrap="square">
            <a:spAutoFit/>
          </a:bodyPr>
          <a:lstStyle/>
          <a:p>
            <a:pPr marL="457200" indent="-457200">
              <a:buFont typeface="Arial" panose="020B0604020202020204" pitchFamily="34" charset="0"/>
              <a:buChar char="•"/>
            </a:pPr>
            <a:r>
              <a:rPr lang="en-US" altLang="en-US" sz="3200" dirty="0">
                <a:ea typeface="ＭＳ Ｐゴシック" panose="020B0600070205080204" pitchFamily="34" charset="-128"/>
                <a:cs typeface="Trebuchet MS" panose="020B0603020202020204" pitchFamily="34" charset="0"/>
              </a:rPr>
              <a:t>Normal intelligence</a:t>
            </a:r>
          </a:p>
          <a:p>
            <a:pPr marL="457200" indent="-457200">
              <a:buFont typeface="Arial" panose="020B0604020202020204" pitchFamily="34" charset="0"/>
              <a:buChar char="•"/>
            </a:pPr>
            <a:r>
              <a:rPr lang="en-US" altLang="en-US" sz="3200" dirty="0">
                <a:ea typeface="ＭＳ Ｐゴシック" panose="020B0600070205080204" pitchFamily="34" charset="-128"/>
                <a:cs typeface="Trebuchet MS" panose="020B0603020202020204" pitchFamily="34" charset="0"/>
              </a:rPr>
              <a:t>Delayed motor development </a:t>
            </a:r>
          </a:p>
          <a:p>
            <a:pPr marL="457200" indent="-457200">
              <a:buFont typeface="Arial" panose="020B0604020202020204" pitchFamily="34" charset="0"/>
              <a:buChar char="•"/>
            </a:pPr>
            <a:r>
              <a:rPr lang="en-US" altLang="en-US" sz="3200" dirty="0">
                <a:ea typeface="ＭＳ Ｐゴシック" panose="020B0600070205080204" pitchFamily="34" charset="-128"/>
                <a:cs typeface="Trebuchet MS" panose="020B0603020202020204" pitchFamily="34" charset="0"/>
              </a:rPr>
              <a:t>Cervical medullary compression</a:t>
            </a:r>
          </a:p>
          <a:p>
            <a:pPr marL="457200" indent="-457200">
              <a:buFont typeface="Arial" panose="020B0604020202020204" pitchFamily="34" charset="0"/>
              <a:buChar char="•"/>
            </a:pPr>
            <a:r>
              <a:rPr lang="en-US" altLang="en-US" sz="3200" dirty="0">
                <a:ea typeface="ＭＳ Ｐゴシック" panose="020B0600070205080204" pitchFamily="34" charset="-128"/>
                <a:cs typeface="Trebuchet MS" panose="020B0603020202020204" pitchFamily="34" charset="0"/>
              </a:rPr>
              <a:t>Cervical myelopathy</a:t>
            </a:r>
          </a:p>
          <a:p>
            <a:pPr marL="457200" indent="-457200">
              <a:buFont typeface="Arial" panose="020B0604020202020204" pitchFamily="34" charset="0"/>
              <a:buChar char="•"/>
            </a:pPr>
            <a:r>
              <a:rPr lang="en-US" altLang="en-US" sz="3200" dirty="0">
                <a:ea typeface="ＭＳ Ｐゴシック" panose="020B0600070205080204" pitchFamily="34" charset="-128"/>
                <a:cs typeface="Trebuchet MS" panose="020B0603020202020204" pitchFamily="34" charset="0"/>
              </a:rPr>
              <a:t>Hydrocephalus</a:t>
            </a:r>
          </a:p>
          <a:p>
            <a:pPr marL="457200" indent="-457200">
              <a:buFont typeface="Arial" panose="020B0604020202020204" pitchFamily="34" charset="0"/>
              <a:buChar char="•"/>
            </a:pPr>
            <a:r>
              <a:rPr lang="en-US" altLang="en-US" sz="3200" dirty="0">
                <a:ea typeface="ＭＳ Ｐゴシック" panose="020B0600070205080204" pitchFamily="34" charset="-128"/>
                <a:cs typeface="Trebuchet MS" panose="020B0603020202020204" pitchFamily="34" charset="0"/>
              </a:rPr>
              <a:t>Psychosocial problems</a:t>
            </a:r>
          </a:p>
        </p:txBody>
      </p:sp>
      <p:sp>
        <p:nvSpPr>
          <p:cNvPr id="6" name="Title 8">
            <a:extLst>
              <a:ext uri="{FF2B5EF4-FFF2-40B4-BE49-F238E27FC236}">
                <a16:creationId xmlns:a16="http://schemas.microsoft.com/office/drawing/2014/main" id="{49422EAA-0207-46F0-91ED-AB89EE83C16B}"/>
              </a:ext>
            </a:extLst>
          </p:cNvPr>
          <p:cNvSpPr txBox="1">
            <a:spLocks/>
          </p:cNvSpPr>
          <p:nvPr/>
        </p:nvSpPr>
        <p:spPr>
          <a:xfrm>
            <a:off x="570407" y="427037"/>
            <a:ext cx="7220864" cy="1066800"/>
          </a:xfrm>
          <a:prstGeom prst="rect">
            <a:avLst/>
          </a:prstGeom>
        </p:spPr>
        <p:txBody>
          <a:bodyPr vert="horz" lIns="91440" tIns="45720" rIns="91440" bIns="45720" rtlCol="0" anchor="ctr">
            <a:no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en-US" altLang="en-US" sz="5400" dirty="0">
                <a:latin typeface="+mn-lt"/>
                <a:ea typeface="ＭＳ Ｐゴシック" panose="020B0600070205080204" pitchFamily="34" charset="-128"/>
                <a:cs typeface="Trebuchet MS" panose="020B0603020202020204" pitchFamily="34" charset="0"/>
              </a:rPr>
              <a:t>Clinical Features: CNS</a:t>
            </a:r>
          </a:p>
        </p:txBody>
      </p:sp>
      <p:pic>
        <p:nvPicPr>
          <p:cNvPr id="7" name="Picture 2">
            <a:extLst>
              <a:ext uri="{FF2B5EF4-FFF2-40B4-BE49-F238E27FC236}">
                <a16:creationId xmlns:a16="http://schemas.microsoft.com/office/drawing/2014/main" id="{EF29F6A6-7FFC-4FC1-8503-81A90014CF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625" t="3105" r="28969" b="7408"/>
          <a:stretch/>
        </p:blipFill>
        <p:spPr bwMode="auto">
          <a:xfrm>
            <a:off x="5802312" y="1798637"/>
            <a:ext cx="3670153" cy="4597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Content Placeholder 4">
            <a:extLst>
              <a:ext uri="{FF2B5EF4-FFF2-40B4-BE49-F238E27FC236}">
                <a16:creationId xmlns:a16="http://schemas.microsoft.com/office/drawing/2014/main" id="{BE3DFA51-21AC-481A-B332-0CD9A6A0241F}"/>
              </a:ext>
            </a:extLst>
          </p:cNvPr>
          <p:cNvSpPr>
            <a:spLocks noGrp="1"/>
          </p:cNvSpPr>
          <p:nvPr>
            <p:ph idx="1"/>
          </p:nvPr>
        </p:nvSpPr>
        <p:spPr>
          <a:xfrm>
            <a:off x="849312" y="4160837"/>
            <a:ext cx="8538270" cy="2308324"/>
          </a:xfrm>
        </p:spPr>
        <p:txBody>
          <a:bodyPr wrap="square">
            <a:spAutoFit/>
          </a:bodyPr>
          <a:lstStyle/>
          <a:p>
            <a:pPr marL="0" indent="0">
              <a:buNone/>
            </a:pPr>
            <a:r>
              <a:rPr lang="en-US" altLang="en-US" sz="3200" i="1" dirty="0">
                <a:latin typeface="Arial" panose="020B0604020202020204" pitchFamily="34" charset="0"/>
                <a:ea typeface="ＭＳ Ｐゴシック" panose="020B0600070205080204" pitchFamily="34" charset="-128"/>
                <a:cs typeface="Arial" panose="020B0604020202020204" pitchFamily="34" charset="0"/>
              </a:rPr>
              <a:t>Ten percent of affected individuals suffer from true cervical medullary compression requiring surgical decompression and 2-5% experience sudden infant death in the absence of aggressive evaluation</a:t>
            </a:r>
          </a:p>
        </p:txBody>
      </p:sp>
      <p:sp>
        <p:nvSpPr>
          <p:cNvPr id="25602" name="Slide Number Placeholder 1">
            <a:extLst>
              <a:ext uri="{FF2B5EF4-FFF2-40B4-BE49-F238E27FC236}">
                <a16:creationId xmlns:a16="http://schemas.microsoft.com/office/drawing/2014/main" id="{3F2549B4-25FA-45C9-9D1D-5EACCD9B448C}"/>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51024909-D797-4FD3-B4BF-4ECCFA433EE4}" type="slidenum">
              <a:rPr lang="en-US" altLang="en-US" sz="992">
                <a:solidFill>
                  <a:srgbClr val="FFFFFF"/>
                </a:solidFill>
              </a:rPr>
              <a:pPr>
                <a:spcBef>
                  <a:spcPct val="0"/>
                </a:spcBef>
                <a:buFontTx/>
                <a:buNone/>
              </a:pPr>
              <a:t>11</a:t>
            </a:fld>
            <a:endParaRPr lang="en-US" altLang="en-US" sz="992">
              <a:solidFill>
                <a:srgbClr val="FFFFFF"/>
              </a:solidFill>
            </a:endParaRPr>
          </a:p>
        </p:txBody>
      </p:sp>
      <p:pic>
        <p:nvPicPr>
          <p:cNvPr id="25604" name="Picture 5">
            <a:extLst>
              <a:ext uri="{FF2B5EF4-FFF2-40B4-BE49-F238E27FC236}">
                <a16:creationId xmlns:a16="http://schemas.microsoft.com/office/drawing/2014/main" id="{7E6AB8C8-DD38-4C30-B67B-1335DFDD7D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9875" t="11555" r="28333" b="59555"/>
          <a:stretch>
            <a:fillRect/>
          </a:stretch>
        </p:blipFill>
        <p:spPr bwMode="auto">
          <a:xfrm>
            <a:off x="1357012" y="960437"/>
            <a:ext cx="71123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8">
            <a:extLst>
              <a:ext uri="{FF2B5EF4-FFF2-40B4-BE49-F238E27FC236}">
                <a16:creationId xmlns:a16="http://schemas.microsoft.com/office/drawing/2014/main" id="{825A0618-5393-4FD4-B95C-46D7F8C503D0}"/>
              </a:ext>
            </a:extLst>
          </p:cNvPr>
          <p:cNvSpPr txBox="1">
            <a:spLocks noGrp="1"/>
          </p:cNvSpPr>
          <p:nvPr>
            <p:ph type="title"/>
          </p:nvPr>
        </p:nvSpPr>
        <p:spPr>
          <a:xfrm>
            <a:off x="468312" y="523875"/>
            <a:ext cx="7246939" cy="1122362"/>
          </a:xfrm>
          <a:prstGeom prst="rect">
            <a:avLst/>
          </a:prstGeom>
        </p:spPr>
        <p:txBody>
          <a:bodyPr vert="horz" lIns="91440" tIns="45720" rIns="91440" bIns="45720" rtlCol="0" anchor="ctr">
            <a:noAutofit/>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en-US" altLang="en-US" sz="5400" dirty="0">
                <a:latin typeface="+mn-lt"/>
                <a:ea typeface="ＭＳ Ｐゴシック" panose="020B0600070205080204" pitchFamily="34" charset="-128"/>
                <a:cs typeface="Trebuchet MS" panose="020B0603020202020204" pitchFamily="34" charset="0"/>
              </a:rPr>
              <a:t>Clinical Features: ENT</a:t>
            </a:r>
          </a:p>
        </p:txBody>
      </p:sp>
      <p:sp>
        <p:nvSpPr>
          <p:cNvPr id="27651" name="Content Placeholder 5">
            <a:extLst>
              <a:ext uri="{FF2B5EF4-FFF2-40B4-BE49-F238E27FC236}">
                <a16:creationId xmlns:a16="http://schemas.microsoft.com/office/drawing/2014/main" id="{D52B9039-FE9E-4EB0-98C7-003E3D424AF1}"/>
              </a:ext>
            </a:extLst>
          </p:cNvPr>
          <p:cNvSpPr>
            <a:spLocks noGrp="1"/>
          </p:cNvSpPr>
          <p:nvPr>
            <p:ph idx="1"/>
          </p:nvPr>
        </p:nvSpPr>
        <p:spPr>
          <a:xfrm>
            <a:off x="468312" y="1874837"/>
            <a:ext cx="4572000" cy="4571999"/>
          </a:xfrm>
        </p:spPr>
        <p:txBody>
          <a:bodyPr>
            <a:normAutofit/>
          </a:bodyPr>
          <a:lstStyle/>
          <a:p>
            <a:pPr marL="296863" indent="-296863"/>
            <a:r>
              <a:rPr lang="en-US" altLang="en-US" sz="3200" dirty="0">
                <a:ea typeface="ＭＳ Ｐゴシック" panose="020B0600070205080204" pitchFamily="34" charset="-128"/>
                <a:cs typeface="Trebuchet MS" panose="020B0603020202020204" pitchFamily="34" charset="0"/>
              </a:rPr>
              <a:t>Recurrent otitis media</a:t>
            </a:r>
          </a:p>
          <a:p>
            <a:pPr marL="296863" indent="-296863"/>
            <a:r>
              <a:rPr lang="en-US" altLang="en-US" sz="3200" dirty="0">
                <a:ea typeface="ＭＳ Ｐゴシック" panose="020B0600070205080204" pitchFamily="34" charset="-128"/>
                <a:cs typeface="Trebuchet MS" panose="020B0603020202020204" pitchFamily="34" charset="0"/>
              </a:rPr>
              <a:t>Risk of hearing loss</a:t>
            </a:r>
          </a:p>
          <a:p>
            <a:pPr marL="296863" indent="-296863"/>
            <a:r>
              <a:rPr lang="en-US" altLang="en-US" sz="3200" dirty="0">
                <a:ea typeface="ＭＳ Ｐゴシック" panose="020B0600070205080204" pitchFamily="34" charset="-128"/>
                <a:cs typeface="Trebuchet MS" panose="020B0603020202020204" pitchFamily="34" charset="0"/>
              </a:rPr>
              <a:t>Language and speech articulation problems</a:t>
            </a:r>
          </a:p>
          <a:p>
            <a:pPr marL="296863" indent="-296863"/>
            <a:r>
              <a:rPr lang="en-US" altLang="en-US" sz="3200" dirty="0">
                <a:ea typeface="ＭＳ Ｐゴシック" panose="020B0600070205080204" pitchFamily="34" charset="-128"/>
                <a:cs typeface="Trebuchet MS" panose="020B0603020202020204" pitchFamily="34" charset="0"/>
              </a:rPr>
              <a:t>Learning disabilities.</a:t>
            </a:r>
            <a:endParaRPr lang="en-US" altLang="en-US" sz="3200" baseline="30000" dirty="0">
              <a:ea typeface="ＭＳ Ｐゴシック" panose="020B0600070205080204" pitchFamily="34" charset="-128"/>
              <a:cs typeface="Trebuchet MS" panose="020B0603020202020204" pitchFamily="34" charset="0"/>
            </a:endParaRPr>
          </a:p>
          <a:p>
            <a:pPr marL="296863" indent="-296863"/>
            <a:r>
              <a:rPr lang="en-US" sz="3200" dirty="0">
                <a:cs typeface="Arial" panose="020B0604020202020204" pitchFamily="34" charset="0"/>
              </a:rPr>
              <a:t>Both central apnea and obstructive sleep apnea</a:t>
            </a:r>
          </a:p>
        </p:txBody>
      </p:sp>
      <p:sp>
        <p:nvSpPr>
          <p:cNvPr id="27652" name="Slide Number Placeholder 1">
            <a:extLst>
              <a:ext uri="{FF2B5EF4-FFF2-40B4-BE49-F238E27FC236}">
                <a16:creationId xmlns:a16="http://schemas.microsoft.com/office/drawing/2014/main" id="{811AB1E2-3919-4A2F-A6A1-E01D3EC8ED0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EECF4ADC-847C-47BC-914F-0EF3C3AC15CC}" type="slidenum">
              <a:rPr lang="en-US" altLang="en-US" sz="992">
                <a:solidFill>
                  <a:srgbClr val="FFFFFF"/>
                </a:solidFill>
              </a:rPr>
              <a:pPr>
                <a:spcBef>
                  <a:spcPct val="0"/>
                </a:spcBef>
                <a:buFontTx/>
                <a:buNone/>
              </a:pPr>
              <a:t>12</a:t>
            </a:fld>
            <a:endParaRPr lang="en-US" altLang="en-US" sz="992">
              <a:solidFill>
                <a:srgbClr val="FFFFFF"/>
              </a:solidFill>
            </a:endParaRPr>
          </a:p>
        </p:txBody>
      </p:sp>
      <p:pic>
        <p:nvPicPr>
          <p:cNvPr id="3" name="Picture 2">
            <a:extLst>
              <a:ext uri="{FF2B5EF4-FFF2-40B4-BE49-F238E27FC236}">
                <a16:creationId xmlns:a16="http://schemas.microsoft.com/office/drawing/2014/main" id="{F21D5EE1-9F58-4590-8973-E4F60CC3CCC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81" b="11801"/>
          <a:stretch/>
        </p:blipFill>
        <p:spPr>
          <a:xfrm>
            <a:off x="4887912" y="1885987"/>
            <a:ext cx="5049255" cy="3581400"/>
          </a:xfrm>
          <a:prstGeom prst="rect">
            <a:avLst/>
          </a:prstGeom>
        </p:spPr>
      </p:pic>
      <p:sp>
        <p:nvSpPr>
          <p:cNvPr id="4" name="Rectangle 3">
            <a:extLst>
              <a:ext uri="{FF2B5EF4-FFF2-40B4-BE49-F238E27FC236}">
                <a16:creationId xmlns:a16="http://schemas.microsoft.com/office/drawing/2014/main" id="{B0E407D4-7827-492F-AB5B-9FAFB6101E15}"/>
              </a:ext>
            </a:extLst>
          </p:cNvPr>
          <p:cNvSpPr/>
          <p:nvPr/>
        </p:nvSpPr>
        <p:spPr>
          <a:xfrm>
            <a:off x="1268412" y="6088654"/>
            <a:ext cx="7543800" cy="369332"/>
          </a:xfrm>
          <a:prstGeom prst="rect">
            <a:avLst/>
          </a:prstGeom>
        </p:spPr>
        <p:txBody>
          <a:bodyPr wrap="square">
            <a:spAutoFit/>
          </a:bodyPr>
          <a:lstStyle/>
          <a:p>
            <a:pPr algn="ctr"/>
            <a:r>
              <a:rPr lang="en-US" dirty="0"/>
              <a:t>https://commons.wikimedia.org/wiki/File:Blausen_0328_Ear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le 9">
            <a:extLst>
              <a:ext uri="{FF2B5EF4-FFF2-40B4-BE49-F238E27FC236}">
                <a16:creationId xmlns:a16="http://schemas.microsoft.com/office/drawing/2014/main" id="{DFD370DD-6646-4374-B5F4-9F437EF604A6}"/>
              </a:ext>
            </a:extLst>
          </p:cNvPr>
          <p:cNvSpPr>
            <a:spLocks noGrp="1"/>
          </p:cNvSpPr>
          <p:nvPr>
            <p:ph type="title"/>
          </p:nvPr>
        </p:nvSpPr>
        <p:spPr>
          <a:xfrm>
            <a:off x="468312" y="213841"/>
            <a:ext cx="7772400" cy="1356196"/>
          </a:xfrm>
        </p:spPr>
        <p:txBody>
          <a:bodyPr>
            <a:normAutofit/>
          </a:bodyPr>
          <a:lstStyle/>
          <a:p>
            <a:r>
              <a:rPr lang="en-US" altLang="en-US" sz="4400" dirty="0">
                <a:latin typeface="+mn-lt"/>
                <a:ea typeface="ＭＳ Ｐゴシック" panose="020B0600070205080204" pitchFamily="34" charset="-128"/>
                <a:cs typeface="Trebuchet MS" panose="020B0603020202020204" pitchFamily="34" charset="0"/>
              </a:rPr>
              <a:t>Sleep Disordered Breathing (SDB) </a:t>
            </a:r>
          </a:p>
        </p:txBody>
      </p:sp>
      <p:sp>
        <p:nvSpPr>
          <p:cNvPr id="3" name="Content Placeholder 2">
            <a:extLst>
              <a:ext uri="{FF2B5EF4-FFF2-40B4-BE49-F238E27FC236}">
                <a16:creationId xmlns:a16="http://schemas.microsoft.com/office/drawing/2014/main" id="{E3479DB2-DAAA-44D0-A98C-4F5E22F7720F}"/>
              </a:ext>
            </a:extLst>
          </p:cNvPr>
          <p:cNvSpPr>
            <a:spLocks noGrp="1"/>
          </p:cNvSpPr>
          <p:nvPr>
            <p:ph idx="1"/>
          </p:nvPr>
        </p:nvSpPr>
        <p:spPr>
          <a:xfrm>
            <a:off x="468312" y="1417638"/>
            <a:ext cx="5791200" cy="4267200"/>
          </a:xfrm>
        </p:spPr>
        <p:txBody>
          <a:bodyPr>
            <a:normAutofit fontScale="92500" lnSpcReduction="20000"/>
          </a:bodyPr>
          <a:lstStyle/>
          <a:p>
            <a:pPr marL="0" indent="0">
              <a:buNone/>
              <a:defRPr/>
            </a:pPr>
            <a:r>
              <a:rPr lang="en-US" sz="3600" dirty="0"/>
              <a:t>Central Sleep Apnea </a:t>
            </a:r>
            <a:endParaRPr lang="en-US" sz="3200" dirty="0"/>
          </a:p>
          <a:p>
            <a:pPr marL="296863" indent="-296863">
              <a:spcAft>
                <a:spcPts val="1200"/>
              </a:spcAft>
              <a:defRPr/>
            </a:pPr>
            <a:r>
              <a:rPr lang="en-US" sz="2800" dirty="0" err="1"/>
              <a:t>Medullocervical</a:t>
            </a:r>
            <a:r>
              <a:rPr lang="en-US" sz="2800" dirty="0"/>
              <a:t> compression</a:t>
            </a:r>
            <a:endParaRPr lang="en-US" altLang="en-US" sz="2800" u="sng" dirty="0">
              <a:ea typeface="ＭＳ Ｐゴシック" panose="020B0600070205080204" pitchFamily="34" charset="-128"/>
              <a:cs typeface="Trebuchet MS" panose="020B0603020202020204" pitchFamily="34" charset="0"/>
            </a:endParaRPr>
          </a:p>
          <a:p>
            <a:pPr marL="0" indent="0">
              <a:buNone/>
            </a:pPr>
            <a:r>
              <a:rPr lang="en-US" altLang="en-US" sz="3600" dirty="0">
                <a:ea typeface="ＭＳ Ｐゴシック" panose="020B0600070205080204" pitchFamily="34" charset="-128"/>
                <a:cs typeface="Trebuchet MS" panose="020B0603020202020204" pitchFamily="34" charset="0"/>
              </a:rPr>
              <a:t>Obstructive Sleep Apnea</a:t>
            </a:r>
          </a:p>
          <a:p>
            <a:pPr marL="296863" indent="-296863">
              <a:buFont typeface="Arial" panose="020B0604020202020204" pitchFamily="34" charset="0"/>
              <a:buChar char="•"/>
            </a:pPr>
            <a:r>
              <a:rPr lang="en-US" altLang="en-US" sz="2800" dirty="0">
                <a:ea typeface="ＭＳ Ｐゴシック" panose="020B0600070205080204" pitchFamily="34" charset="-128"/>
                <a:cs typeface="Trebuchet MS" panose="020B0603020202020204" pitchFamily="34" charset="0"/>
              </a:rPr>
              <a:t>Compression of the lower motor neurons</a:t>
            </a:r>
            <a:endParaRPr lang="en-US" altLang="en-US" sz="2800" baseline="30000" dirty="0">
              <a:ea typeface="ＭＳ Ｐゴシック" panose="020B0600070205080204" pitchFamily="34" charset="-128"/>
              <a:cs typeface="Trebuchet MS" panose="020B0603020202020204" pitchFamily="34" charset="0"/>
            </a:endParaRPr>
          </a:p>
          <a:p>
            <a:pPr marL="296863" indent="-296863">
              <a:buFont typeface="Arial" panose="020B0604020202020204" pitchFamily="34" charset="0"/>
              <a:buChar char="•"/>
            </a:pPr>
            <a:r>
              <a:rPr lang="en-US" altLang="en-US" sz="2800" dirty="0">
                <a:ea typeface="ＭＳ Ｐゴシック" panose="020B0600070205080204" pitchFamily="34" charset="-128"/>
                <a:cs typeface="Trebuchet MS" panose="020B0603020202020204" pitchFamily="34" charset="0"/>
              </a:rPr>
              <a:t>Altered craniofacial features </a:t>
            </a:r>
          </a:p>
          <a:p>
            <a:pPr marL="296863" indent="-296863">
              <a:buFont typeface="Arial" panose="020B0604020202020204" pitchFamily="34" charset="0"/>
              <a:buChar char="•"/>
            </a:pPr>
            <a:r>
              <a:rPr lang="en-US" altLang="en-US" sz="2800" dirty="0">
                <a:ea typeface="ＭＳ Ｐゴシック" panose="020B0600070205080204" pitchFamily="34" charset="-128"/>
                <a:cs typeface="Trebuchet MS" panose="020B0603020202020204" pitchFamily="34" charset="0"/>
              </a:rPr>
              <a:t>Small upper airway</a:t>
            </a:r>
          </a:p>
          <a:p>
            <a:pPr marL="296863" indent="-296863">
              <a:buFont typeface="Arial" panose="020B0604020202020204" pitchFamily="34" charset="0"/>
              <a:buChar char="•"/>
            </a:pPr>
            <a:r>
              <a:rPr lang="en-US" altLang="en-US" sz="2800" dirty="0">
                <a:ea typeface="ＭＳ Ｐゴシック" panose="020B0600070205080204" pitchFamily="34" charset="-128"/>
                <a:cs typeface="Trebuchet MS" panose="020B0603020202020204" pitchFamily="34" charset="0"/>
              </a:rPr>
              <a:t>Physiologic adenoidal hypertrophy</a:t>
            </a:r>
          </a:p>
          <a:p>
            <a:pPr marL="296863" indent="-296863">
              <a:buFont typeface="Arial" panose="020B0604020202020204" pitchFamily="34" charset="0"/>
              <a:buChar char="•"/>
            </a:pPr>
            <a:r>
              <a:rPr lang="en-US" altLang="en-US" sz="2800" dirty="0">
                <a:ea typeface="ＭＳ Ｐゴシック" panose="020B0600070205080204" pitchFamily="34" charset="-128"/>
                <a:cs typeface="Trebuchet MS" panose="020B0603020202020204" pitchFamily="34" charset="0"/>
              </a:rPr>
              <a:t>Hypotonia of nasopharyngeal airway muscles</a:t>
            </a:r>
          </a:p>
          <a:p>
            <a:pPr>
              <a:defRPr/>
            </a:pPr>
            <a:endParaRPr lang="en-US" sz="2800" dirty="0">
              <a:solidFill>
                <a:schemeClr val="tx2"/>
              </a:solidFill>
            </a:endParaRPr>
          </a:p>
        </p:txBody>
      </p:sp>
      <p:sp>
        <p:nvSpPr>
          <p:cNvPr id="29701" name="Slide Number Placeholder 3">
            <a:extLst>
              <a:ext uri="{FF2B5EF4-FFF2-40B4-BE49-F238E27FC236}">
                <a16:creationId xmlns:a16="http://schemas.microsoft.com/office/drawing/2014/main" id="{764DC0C2-D013-4D09-8872-B782D0E05748}"/>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C953FC4C-681F-4F0B-94E6-C6AB1DD67064}" type="slidenum">
              <a:rPr lang="en-US" altLang="en-US" sz="992">
                <a:solidFill>
                  <a:srgbClr val="FFFFFF"/>
                </a:solidFill>
              </a:rPr>
              <a:pPr>
                <a:spcBef>
                  <a:spcPct val="0"/>
                </a:spcBef>
                <a:buFontTx/>
                <a:buNone/>
              </a:pPr>
              <a:t>13</a:t>
            </a:fld>
            <a:endParaRPr lang="en-US" altLang="en-US" sz="992" dirty="0">
              <a:solidFill>
                <a:srgbClr val="FFFFFF"/>
              </a:solidFill>
            </a:endParaRPr>
          </a:p>
        </p:txBody>
      </p:sp>
      <p:sp>
        <p:nvSpPr>
          <p:cNvPr id="2" name="Rectangle 1">
            <a:extLst>
              <a:ext uri="{FF2B5EF4-FFF2-40B4-BE49-F238E27FC236}">
                <a16:creationId xmlns:a16="http://schemas.microsoft.com/office/drawing/2014/main" id="{2310A79A-8D75-4300-9325-636E99C586D2}"/>
              </a:ext>
            </a:extLst>
          </p:cNvPr>
          <p:cNvSpPr/>
          <p:nvPr/>
        </p:nvSpPr>
        <p:spPr>
          <a:xfrm>
            <a:off x="468312" y="5608637"/>
            <a:ext cx="9187656" cy="954107"/>
          </a:xfrm>
          <a:prstGeom prst="rect">
            <a:avLst/>
          </a:prstGeom>
        </p:spPr>
        <p:txBody>
          <a:bodyPr wrap="square">
            <a:spAutoFit/>
          </a:bodyPr>
          <a:lstStyle/>
          <a:p>
            <a:r>
              <a:rPr lang="en-US" altLang="en-US" sz="2800" i="1" dirty="0">
                <a:latin typeface="Arial" panose="020B0604020202020204" pitchFamily="34" charset="0"/>
                <a:ea typeface="ＭＳ Ｐゴシック" panose="020B0600070205080204" pitchFamily="34" charset="-128"/>
                <a:cs typeface="Arial" panose="020B0604020202020204" pitchFamily="34" charset="0"/>
              </a:rPr>
              <a:t>Infants with achondroplasia have attenuated arousal response which could play a role in SIDS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D5640762-C5C5-4399-960D-AE7B8F632ECD}"/>
              </a:ext>
            </a:extLst>
          </p:cNvPr>
          <p:cNvSpPr>
            <a:spLocks noGrp="1"/>
          </p:cNvSpPr>
          <p:nvPr>
            <p:ph type="title"/>
          </p:nvPr>
        </p:nvSpPr>
        <p:spPr>
          <a:xfrm>
            <a:off x="315912" y="1112837"/>
            <a:ext cx="8763000" cy="1255320"/>
          </a:xfrm>
        </p:spPr>
        <p:txBody>
          <a:bodyPr>
            <a:noAutofit/>
          </a:bodyPr>
          <a:lstStyle/>
          <a:p>
            <a:r>
              <a:rPr lang="en-US" altLang="en-US" sz="4400" dirty="0">
                <a:latin typeface="+mn-lt"/>
                <a:ea typeface="ＭＳ Ｐゴシック" panose="020B0600070205080204" pitchFamily="34" charset="-128"/>
                <a:cs typeface="Trebuchet MS" panose="020B0603020202020204" pitchFamily="34" charset="0"/>
              </a:rPr>
              <a:t>Clinical Features: Cardiopulmonary</a:t>
            </a:r>
          </a:p>
        </p:txBody>
      </p:sp>
      <p:sp>
        <p:nvSpPr>
          <p:cNvPr id="37891" name="Content Placeholder 2">
            <a:extLst>
              <a:ext uri="{FF2B5EF4-FFF2-40B4-BE49-F238E27FC236}">
                <a16:creationId xmlns:a16="http://schemas.microsoft.com/office/drawing/2014/main" id="{1EECDA20-F8E9-4741-B914-B9FE596F7D26}"/>
              </a:ext>
            </a:extLst>
          </p:cNvPr>
          <p:cNvSpPr>
            <a:spLocks noGrp="1"/>
          </p:cNvSpPr>
          <p:nvPr>
            <p:ph idx="1"/>
          </p:nvPr>
        </p:nvSpPr>
        <p:spPr>
          <a:xfrm>
            <a:off x="773111" y="2789237"/>
            <a:ext cx="8763000" cy="4343399"/>
          </a:xfrm>
        </p:spPr>
        <p:txBody>
          <a:bodyPr>
            <a:noAutofit/>
          </a:bodyPr>
          <a:lstStyle/>
          <a:p>
            <a:pPr marL="296863" indent="-296863">
              <a:spcBef>
                <a:spcPts val="1200"/>
              </a:spcBef>
            </a:pPr>
            <a:r>
              <a:rPr lang="en-US" altLang="en-US" sz="3200" dirty="0">
                <a:ea typeface="ＭＳ Ｐゴシック" panose="020B0600070205080204" pitchFamily="34" charset="-128"/>
                <a:cs typeface="Trebuchet MS" panose="020B0603020202020204" pitchFamily="34" charset="0"/>
              </a:rPr>
              <a:t>Restrictive Lung Disease</a:t>
            </a:r>
          </a:p>
          <a:p>
            <a:pPr marL="296863" indent="-296863">
              <a:spcBef>
                <a:spcPts val="1200"/>
              </a:spcBef>
            </a:pPr>
            <a:r>
              <a:rPr lang="en-US" altLang="en-US" sz="3200" dirty="0">
                <a:ea typeface="ＭＳ Ｐゴシック" panose="020B0600070205080204" pitchFamily="34" charset="-128"/>
                <a:cs typeface="Trebuchet MS" panose="020B0603020202020204" pitchFamily="34" charset="0"/>
              </a:rPr>
              <a:t>Pulmonary hypertension</a:t>
            </a:r>
          </a:p>
          <a:p>
            <a:pPr marL="296863" indent="-296863">
              <a:spcBef>
                <a:spcPts val="1200"/>
              </a:spcBef>
            </a:pPr>
            <a:r>
              <a:rPr lang="en-US" altLang="en-US" sz="3200" dirty="0">
                <a:ea typeface="ＭＳ Ｐゴシック" panose="020B0600070205080204" pitchFamily="34" charset="-128"/>
                <a:cs typeface="Trebuchet MS" panose="020B0603020202020204" pitchFamily="34" charset="0"/>
              </a:rPr>
              <a:t>Cor-pulmonale</a:t>
            </a:r>
          </a:p>
        </p:txBody>
      </p:sp>
      <p:sp>
        <p:nvSpPr>
          <p:cNvPr id="37892" name="Slide Number Placeholder 3">
            <a:extLst>
              <a:ext uri="{FF2B5EF4-FFF2-40B4-BE49-F238E27FC236}">
                <a16:creationId xmlns:a16="http://schemas.microsoft.com/office/drawing/2014/main" id="{ED84C862-6CAE-468A-B637-6012EEB6C48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57A1620E-5AB2-4FCD-9B0B-1F099BFC04CB}" type="slidenum">
              <a:rPr lang="en-US" altLang="en-US" sz="992">
                <a:solidFill>
                  <a:srgbClr val="FFFFFF"/>
                </a:solidFill>
              </a:rPr>
              <a:pPr>
                <a:spcBef>
                  <a:spcPct val="0"/>
                </a:spcBef>
                <a:buFontTx/>
                <a:buNone/>
              </a:pPr>
              <a:t>14</a:t>
            </a:fld>
            <a:endParaRPr lang="en-US" altLang="en-US" sz="992">
              <a:solidFill>
                <a:srgbClr val="FFFFFF"/>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2">
            <a:extLst>
              <a:ext uri="{FF2B5EF4-FFF2-40B4-BE49-F238E27FC236}">
                <a16:creationId xmlns:a16="http://schemas.microsoft.com/office/drawing/2014/main" id="{8489F4ED-E67A-4AE1-9EFD-6789859E2EB0}"/>
              </a:ext>
            </a:extLst>
          </p:cNvPr>
          <p:cNvSpPr>
            <a:spLocks noGrp="1"/>
          </p:cNvSpPr>
          <p:nvPr>
            <p:ph idx="1"/>
          </p:nvPr>
        </p:nvSpPr>
        <p:spPr>
          <a:xfrm>
            <a:off x="354964" y="2332037"/>
            <a:ext cx="9371648" cy="3903151"/>
          </a:xfrm>
        </p:spPr>
        <p:txBody>
          <a:bodyPr>
            <a:normAutofit/>
          </a:bodyPr>
          <a:lstStyle/>
          <a:p>
            <a:pPr marL="0" indent="0">
              <a:buNone/>
            </a:pPr>
            <a:r>
              <a:rPr lang="en-US" altLang="en-US" sz="3600" i="1" dirty="0">
                <a:ea typeface="ＭＳ Ｐゴシック" panose="020B0600070205080204" pitchFamily="34" charset="-128"/>
                <a:cs typeface="Trebuchet MS" panose="020B0603020202020204" pitchFamily="34" charset="0"/>
              </a:rPr>
              <a:t>Children with Neuro-Respiratory Complications: </a:t>
            </a:r>
          </a:p>
          <a:p>
            <a:endParaRPr lang="en-US" altLang="en-US" sz="3200" dirty="0">
              <a:ea typeface="ＭＳ Ｐゴシック" panose="020B0600070205080204" pitchFamily="34" charset="-128"/>
              <a:cs typeface="Trebuchet MS" panose="020B0603020202020204" pitchFamily="34" charset="0"/>
            </a:endParaRPr>
          </a:p>
          <a:p>
            <a:r>
              <a:rPr lang="en-US" altLang="en-US" sz="3600" dirty="0">
                <a:ea typeface="ＭＳ Ｐゴシック" panose="020B0600070205080204" pitchFamily="34" charset="-128"/>
                <a:cs typeface="Trebuchet MS" panose="020B0603020202020204" pitchFamily="34" charset="0"/>
              </a:rPr>
              <a:t>Severe Gastroesophageal Reflux (GERD)</a:t>
            </a:r>
          </a:p>
          <a:p>
            <a:r>
              <a:rPr lang="en-US" altLang="en-US" sz="3600" dirty="0">
                <a:ea typeface="ＭＳ Ｐゴシック" panose="020B0600070205080204" pitchFamily="34" charset="-128"/>
                <a:cs typeface="Trebuchet MS" panose="020B0603020202020204" pitchFamily="34" charset="0"/>
              </a:rPr>
              <a:t>Hyper salivation </a:t>
            </a:r>
          </a:p>
          <a:p>
            <a:r>
              <a:rPr lang="en-US" altLang="en-US" sz="3600" dirty="0">
                <a:ea typeface="ＭＳ Ｐゴシック" panose="020B0600070205080204" pitchFamily="34" charset="-128"/>
                <a:cs typeface="Trebuchet MS" panose="020B0603020202020204" pitchFamily="34" charset="0"/>
              </a:rPr>
              <a:t>Chronic aspirations</a:t>
            </a:r>
          </a:p>
        </p:txBody>
      </p:sp>
      <p:sp>
        <p:nvSpPr>
          <p:cNvPr id="38915" name="Slide Number Placeholder 3">
            <a:extLst>
              <a:ext uri="{FF2B5EF4-FFF2-40B4-BE49-F238E27FC236}">
                <a16:creationId xmlns:a16="http://schemas.microsoft.com/office/drawing/2014/main" id="{5F0CE569-C126-439F-8BD9-FCAD35FD4B2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6CE86436-2953-4283-BFA6-87B8EF58F4B3}" type="slidenum">
              <a:rPr lang="en-US" altLang="en-US" sz="992">
                <a:solidFill>
                  <a:srgbClr val="FFFFFF"/>
                </a:solidFill>
              </a:rPr>
              <a:pPr>
                <a:spcBef>
                  <a:spcPct val="0"/>
                </a:spcBef>
                <a:buFontTx/>
                <a:buNone/>
              </a:pPr>
              <a:t>15</a:t>
            </a:fld>
            <a:endParaRPr lang="en-US" altLang="en-US" sz="992">
              <a:solidFill>
                <a:srgbClr val="FFFFFF"/>
              </a:solidFill>
            </a:endParaRPr>
          </a:p>
        </p:txBody>
      </p:sp>
      <p:sp>
        <p:nvSpPr>
          <p:cNvPr id="4" name="Rectangle 3">
            <a:extLst>
              <a:ext uri="{FF2B5EF4-FFF2-40B4-BE49-F238E27FC236}">
                <a16:creationId xmlns:a16="http://schemas.microsoft.com/office/drawing/2014/main" id="{5A733BBB-1635-4F1E-B436-87C1EB1453F5}"/>
              </a:ext>
            </a:extLst>
          </p:cNvPr>
          <p:cNvSpPr/>
          <p:nvPr/>
        </p:nvSpPr>
        <p:spPr>
          <a:xfrm>
            <a:off x="354964" y="1036637"/>
            <a:ext cx="8229600" cy="769441"/>
          </a:xfrm>
          <a:prstGeom prst="rect">
            <a:avLst/>
          </a:prstGeom>
        </p:spPr>
        <p:txBody>
          <a:bodyPr wrap="square">
            <a:spAutoFit/>
          </a:bodyPr>
          <a:lstStyle/>
          <a:p>
            <a:r>
              <a:rPr lang="en-US" altLang="en-US" sz="4400" dirty="0">
                <a:ea typeface="ＭＳ Ｐゴシック" panose="020B0600070205080204" pitchFamily="34" charset="-128"/>
                <a:cs typeface="Trebuchet MS" panose="020B0603020202020204" pitchFamily="34" charset="0"/>
              </a:rPr>
              <a:t>Clinical Features: Gastrointestinal</a:t>
            </a:r>
            <a:endParaRPr lang="en-US" sz="4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4CF9C00-F84B-4488-92C5-82314566119C}"/>
              </a:ext>
            </a:extLst>
          </p:cNvPr>
          <p:cNvSpPr>
            <a:spLocks noGrp="1"/>
          </p:cNvSpPr>
          <p:nvPr>
            <p:ph type="title"/>
          </p:nvPr>
        </p:nvSpPr>
        <p:spPr>
          <a:xfrm>
            <a:off x="392112" y="427038"/>
            <a:ext cx="7848600" cy="1002904"/>
          </a:xfrm>
        </p:spPr>
        <p:txBody>
          <a:bodyPr>
            <a:noAutofit/>
          </a:bodyPr>
          <a:lstStyle/>
          <a:p>
            <a:r>
              <a:rPr lang="en-US" altLang="en-US" sz="4400" dirty="0">
                <a:latin typeface="+mn-lt"/>
                <a:ea typeface="ＭＳ Ｐゴシック" panose="020B0600070205080204" pitchFamily="34" charset="-128"/>
                <a:cs typeface="Trebuchet MS" panose="020B0603020202020204" pitchFamily="34" charset="0"/>
              </a:rPr>
              <a:t>Clinical Features: Musculoskeletal</a:t>
            </a:r>
          </a:p>
        </p:txBody>
      </p:sp>
      <p:sp>
        <p:nvSpPr>
          <p:cNvPr id="3" name="Content Placeholder 2">
            <a:extLst>
              <a:ext uri="{FF2B5EF4-FFF2-40B4-BE49-F238E27FC236}">
                <a16:creationId xmlns:a16="http://schemas.microsoft.com/office/drawing/2014/main" id="{75415C2A-E975-4D9E-ACB0-92B94D261207}"/>
              </a:ext>
            </a:extLst>
          </p:cNvPr>
          <p:cNvSpPr>
            <a:spLocks noGrp="1"/>
          </p:cNvSpPr>
          <p:nvPr>
            <p:ph idx="1"/>
          </p:nvPr>
        </p:nvSpPr>
        <p:spPr>
          <a:xfrm>
            <a:off x="918585" y="2186637"/>
            <a:ext cx="4426527" cy="4114800"/>
          </a:xfrm>
        </p:spPr>
        <p:txBody>
          <a:bodyPr>
            <a:normAutofit/>
          </a:bodyPr>
          <a:lstStyle/>
          <a:p>
            <a:pPr marL="0" indent="0">
              <a:buNone/>
              <a:defRPr/>
            </a:pPr>
            <a:r>
              <a:rPr lang="en-US" sz="3600" i="1" dirty="0"/>
              <a:t>Thoracolumbar kyphoscoliosis</a:t>
            </a:r>
          </a:p>
          <a:p>
            <a:pPr marL="301625" indent="-301625">
              <a:buFont typeface="Arial" panose="020B0604020202020204" pitchFamily="34" charset="0"/>
              <a:buChar char="•"/>
              <a:defRPr/>
            </a:pPr>
            <a:r>
              <a:rPr lang="en-US" sz="3200" dirty="0"/>
              <a:t>Worse during infancy</a:t>
            </a:r>
          </a:p>
          <a:p>
            <a:pPr marL="301625" indent="-301625">
              <a:buFont typeface="Arial" panose="020B0604020202020204" pitchFamily="34" charset="0"/>
              <a:buChar char="•"/>
              <a:defRPr/>
            </a:pPr>
            <a:r>
              <a:rPr lang="en-US" sz="3200" dirty="0"/>
              <a:t>Improves with age</a:t>
            </a:r>
            <a:endParaRPr lang="en-US" sz="3600" i="1" dirty="0"/>
          </a:p>
          <a:p>
            <a:pPr marL="0" indent="0">
              <a:buNone/>
              <a:defRPr/>
            </a:pPr>
            <a:r>
              <a:rPr lang="en-US" sz="3600" i="1" dirty="0"/>
              <a:t>Lumbar lordosis</a:t>
            </a:r>
          </a:p>
          <a:p>
            <a:pPr marL="296863" indent="-296863">
              <a:buFont typeface="Arial" panose="020B0604020202020204" pitchFamily="34" charset="0"/>
              <a:buChar char="•"/>
              <a:defRPr/>
            </a:pPr>
            <a:r>
              <a:rPr lang="en-US" sz="3200" dirty="0"/>
              <a:t>Worsens with Age</a:t>
            </a:r>
          </a:p>
        </p:txBody>
      </p:sp>
      <p:sp>
        <p:nvSpPr>
          <p:cNvPr id="39939" name="Slide Number Placeholder 3">
            <a:extLst>
              <a:ext uri="{FF2B5EF4-FFF2-40B4-BE49-F238E27FC236}">
                <a16:creationId xmlns:a16="http://schemas.microsoft.com/office/drawing/2014/main" id="{04F051DD-2FAC-4BE3-A4DA-622076C714A2}"/>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48D710CC-B0BC-47BE-9FFC-145C1C66FB4B}" type="slidenum">
              <a:rPr lang="en-US" altLang="en-US" sz="992">
                <a:solidFill>
                  <a:srgbClr val="FFFFFF"/>
                </a:solidFill>
              </a:rPr>
              <a:pPr>
                <a:spcBef>
                  <a:spcPct val="0"/>
                </a:spcBef>
                <a:buFontTx/>
                <a:buNone/>
              </a:pPr>
              <a:t>16</a:t>
            </a:fld>
            <a:endParaRPr lang="en-US" altLang="en-US" sz="992">
              <a:solidFill>
                <a:srgbClr val="FFFFFF"/>
              </a:solidFill>
            </a:endParaRPr>
          </a:p>
        </p:txBody>
      </p:sp>
      <p:sp>
        <p:nvSpPr>
          <p:cNvPr id="39941" name="AutoShape 2" descr="Image result for lumbar hyperlordosis achondroplasia">
            <a:extLst>
              <a:ext uri="{FF2B5EF4-FFF2-40B4-BE49-F238E27FC236}">
                <a16:creationId xmlns:a16="http://schemas.microsoft.com/office/drawing/2014/main" id="{A8B07CA6-BB1C-4489-A340-66E3BDF487D5}"/>
              </a:ext>
            </a:extLst>
          </p:cNvPr>
          <p:cNvSpPr>
            <a:spLocks noChangeAspect="1" noChangeArrowheads="1"/>
          </p:cNvSpPr>
          <p:nvPr/>
        </p:nvSpPr>
        <p:spPr bwMode="auto">
          <a:xfrm>
            <a:off x="3465380" y="2735133"/>
            <a:ext cx="3149865" cy="2089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000">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742950" indent="-285750">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143000" indent="-228600">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600200" indent="-228600">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057400" indent="-228600">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endParaRPr lang="en-US" altLang="en-US" sz="1984">
              <a:solidFill>
                <a:schemeClr val="tx1"/>
              </a:solidFill>
              <a:latin typeface="Arial" panose="020B0604020202020204" pitchFamily="34" charset="0"/>
            </a:endParaRPr>
          </a:p>
        </p:txBody>
      </p:sp>
      <p:pic>
        <p:nvPicPr>
          <p:cNvPr id="9" name="Picture 5" descr="A person posing for the camera&#10;&#10;Description generated with very high confidence">
            <a:extLst>
              <a:ext uri="{FF2B5EF4-FFF2-40B4-BE49-F238E27FC236}">
                <a16:creationId xmlns:a16="http://schemas.microsoft.com/office/drawing/2014/main" id="{038E772B-37A1-423D-8446-D7409C5989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0401" r="29840"/>
          <a:stretch>
            <a:fillRect/>
          </a:stretch>
        </p:blipFill>
        <p:spPr bwMode="auto">
          <a:xfrm>
            <a:off x="6086647" y="2027237"/>
            <a:ext cx="2919855"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BEAD8DC-0804-435C-B3A9-56A2D4C4C435}"/>
              </a:ext>
            </a:extLst>
          </p:cNvPr>
          <p:cNvSpPr>
            <a:spLocks noGrp="1"/>
          </p:cNvSpPr>
          <p:nvPr>
            <p:ph type="title"/>
          </p:nvPr>
        </p:nvSpPr>
        <p:spPr>
          <a:xfrm>
            <a:off x="315912" y="427036"/>
            <a:ext cx="8382000" cy="1172369"/>
          </a:xfrm>
        </p:spPr>
        <p:txBody>
          <a:bodyPr>
            <a:noAutofit/>
          </a:bodyPr>
          <a:lstStyle/>
          <a:p>
            <a:r>
              <a:rPr lang="en-US" altLang="en-US" sz="4400" dirty="0">
                <a:latin typeface="+mn-lt"/>
                <a:ea typeface="ＭＳ Ｐゴシック" panose="020B0600070205080204" pitchFamily="34" charset="-128"/>
                <a:cs typeface="Trebuchet MS" panose="020B0603020202020204" pitchFamily="34" charset="0"/>
              </a:rPr>
              <a:t>Clinical Features: Musculoskeletal</a:t>
            </a:r>
          </a:p>
        </p:txBody>
      </p:sp>
      <p:sp>
        <p:nvSpPr>
          <p:cNvPr id="3" name="Content Placeholder 2">
            <a:extLst>
              <a:ext uri="{FF2B5EF4-FFF2-40B4-BE49-F238E27FC236}">
                <a16:creationId xmlns:a16="http://schemas.microsoft.com/office/drawing/2014/main" id="{C63F7579-0C72-471E-B32E-D91EC2E44CE5}"/>
              </a:ext>
            </a:extLst>
          </p:cNvPr>
          <p:cNvSpPr>
            <a:spLocks noGrp="1"/>
          </p:cNvSpPr>
          <p:nvPr>
            <p:ph idx="1"/>
          </p:nvPr>
        </p:nvSpPr>
        <p:spPr>
          <a:xfrm>
            <a:off x="679055" y="1973203"/>
            <a:ext cx="5351857" cy="1970532"/>
          </a:xfrm>
        </p:spPr>
        <p:txBody>
          <a:bodyPr anchor="t">
            <a:noAutofit/>
          </a:bodyPr>
          <a:lstStyle/>
          <a:p>
            <a:pPr>
              <a:defRPr/>
            </a:pPr>
            <a:r>
              <a:rPr lang="en-US" sz="3600" dirty="0" err="1"/>
              <a:t>Rhizomelic</a:t>
            </a:r>
            <a:r>
              <a:rPr lang="en-US" sz="3600" dirty="0"/>
              <a:t> Shortening</a:t>
            </a:r>
          </a:p>
          <a:p>
            <a:r>
              <a:rPr lang="en-US" altLang="en-US" sz="3600" dirty="0">
                <a:ea typeface="ＭＳ Ｐゴシック" panose="020B0600070205080204" pitchFamily="34" charset="-128"/>
                <a:cs typeface="Trebuchet MS" panose="020B0603020202020204" pitchFamily="34" charset="0"/>
              </a:rPr>
              <a:t>Brachydactyly</a:t>
            </a:r>
          </a:p>
          <a:p>
            <a:r>
              <a:rPr lang="en-US" altLang="en-US" sz="3600" dirty="0">
                <a:ea typeface="ＭＳ Ｐゴシック" panose="020B0600070205080204" pitchFamily="34" charset="-128"/>
                <a:cs typeface="Trebuchet MS" panose="020B0603020202020204" pitchFamily="34" charset="0"/>
              </a:rPr>
              <a:t>Genu varum</a:t>
            </a:r>
          </a:p>
          <a:p>
            <a:pPr marL="0" indent="0">
              <a:buNone/>
              <a:defRPr/>
            </a:pPr>
            <a:endParaRPr lang="en-US" sz="4000" i="1" dirty="0"/>
          </a:p>
        </p:txBody>
      </p:sp>
      <p:sp>
        <p:nvSpPr>
          <p:cNvPr id="40963" name="Slide Number Placeholder 3">
            <a:extLst>
              <a:ext uri="{FF2B5EF4-FFF2-40B4-BE49-F238E27FC236}">
                <a16:creationId xmlns:a16="http://schemas.microsoft.com/office/drawing/2014/main" id="{D0EF77A5-1889-4448-8BD9-20DB38E5388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5FBC01A4-2C1B-4615-B85F-F1F2DAB8336B}" type="slidenum">
              <a:rPr lang="en-US" altLang="en-US" sz="992">
                <a:solidFill>
                  <a:srgbClr val="FFFFFF"/>
                </a:solidFill>
              </a:rPr>
              <a:pPr>
                <a:spcBef>
                  <a:spcPct val="0"/>
                </a:spcBef>
                <a:buFontTx/>
                <a:buNone/>
              </a:pPr>
              <a:t>17</a:t>
            </a:fld>
            <a:endParaRPr lang="en-US" altLang="en-US" sz="992">
              <a:solidFill>
                <a:srgbClr val="FFFFFF"/>
              </a:solidFill>
            </a:endParaRPr>
          </a:p>
        </p:txBody>
      </p:sp>
      <p:pic>
        <p:nvPicPr>
          <p:cNvPr id="8" name="Picture 7" descr="A person posing for the camera&#10;&#10;Description generated with high confidence">
            <a:extLst>
              <a:ext uri="{FF2B5EF4-FFF2-40B4-BE49-F238E27FC236}">
                <a16:creationId xmlns:a16="http://schemas.microsoft.com/office/drawing/2014/main" id="{2CB066CE-B31E-449B-A41C-529474C29E06}"/>
              </a:ext>
            </a:extLst>
          </p:cNvPr>
          <p:cNvPicPr>
            <a:picLocks noChangeAspect="1"/>
          </p:cNvPicPr>
          <p:nvPr/>
        </p:nvPicPr>
        <p:blipFill>
          <a:blip r:embed="rId3"/>
          <a:stretch>
            <a:fillRect/>
          </a:stretch>
        </p:blipFill>
        <p:spPr>
          <a:xfrm>
            <a:off x="6335712" y="2232014"/>
            <a:ext cx="3038482" cy="4051310"/>
          </a:xfrm>
          <a:prstGeom prst="rect">
            <a:avLst/>
          </a:prstGeom>
          <a:ln>
            <a:noFill/>
          </a:ln>
          <a:effectLst>
            <a:softEdge rad="112500"/>
          </a:effectLst>
        </p:spPr>
      </p:pic>
      <p:pic>
        <p:nvPicPr>
          <p:cNvPr id="6" name="Picture 5">
            <a:extLst>
              <a:ext uri="{FF2B5EF4-FFF2-40B4-BE49-F238E27FC236}">
                <a16:creationId xmlns:a16="http://schemas.microsoft.com/office/drawing/2014/main" id="{7DDB777F-A46E-466E-B1D0-1A35C38502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4258" b="18474"/>
          <a:stretch/>
        </p:blipFill>
        <p:spPr>
          <a:xfrm>
            <a:off x="2144712" y="4227506"/>
            <a:ext cx="3501867" cy="197053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6">
            <a:extLst>
              <a:ext uri="{FF2B5EF4-FFF2-40B4-BE49-F238E27FC236}">
                <a16:creationId xmlns:a16="http://schemas.microsoft.com/office/drawing/2014/main" id="{190BFD6F-A075-4FC2-8326-6AEA5E18DF5C}"/>
              </a:ext>
            </a:extLst>
          </p:cNvPr>
          <p:cNvSpPr>
            <a:spLocks noGrp="1"/>
          </p:cNvSpPr>
          <p:nvPr>
            <p:ph type="title"/>
          </p:nvPr>
        </p:nvSpPr>
        <p:spPr>
          <a:xfrm>
            <a:off x="517306" y="415607"/>
            <a:ext cx="7736205" cy="1078229"/>
          </a:xfrm>
        </p:spPr>
        <p:txBody>
          <a:bodyPr>
            <a:normAutofit/>
          </a:bodyPr>
          <a:lstStyle/>
          <a:p>
            <a:r>
              <a:rPr lang="en-US" altLang="en-US" sz="4800" dirty="0">
                <a:latin typeface="+mn-lt"/>
                <a:ea typeface="ＭＳ Ｐゴシック" panose="020B0600070205080204" pitchFamily="34" charset="-128"/>
                <a:cs typeface="Trebuchet MS" panose="020B0603020202020204" pitchFamily="34" charset="0"/>
              </a:rPr>
              <a:t>Preoperative Evaluation</a:t>
            </a:r>
          </a:p>
        </p:txBody>
      </p:sp>
      <p:sp>
        <p:nvSpPr>
          <p:cNvPr id="6" name="Content Placeholder 5">
            <a:extLst>
              <a:ext uri="{FF2B5EF4-FFF2-40B4-BE49-F238E27FC236}">
                <a16:creationId xmlns:a16="http://schemas.microsoft.com/office/drawing/2014/main" id="{CCE9E40B-D329-4B44-AE82-D8ADC5B23DBF}"/>
              </a:ext>
            </a:extLst>
          </p:cNvPr>
          <p:cNvSpPr>
            <a:spLocks noGrp="1"/>
          </p:cNvSpPr>
          <p:nvPr>
            <p:ph idx="1"/>
          </p:nvPr>
        </p:nvSpPr>
        <p:spPr>
          <a:xfrm>
            <a:off x="517306" y="1646237"/>
            <a:ext cx="9628406" cy="5120280"/>
          </a:xfrm>
        </p:spPr>
        <p:txBody>
          <a:bodyPr>
            <a:normAutofit/>
          </a:bodyPr>
          <a:lstStyle/>
          <a:p>
            <a:pPr marL="0" indent="0">
              <a:buNone/>
              <a:defRPr/>
            </a:pPr>
            <a:r>
              <a:rPr lang="en-US" sz="3600" i="1" dirty="0"/>
              <a:t>Preoperative history and exam should focus on:</a:t>
            </a:r>
            <a:endParaRPr lang="en-US" sz="2800" u="sng" dirty="0"/>
          </a:p>
          <a:p>
            <a:pPr marL="301625" indent="-301625">
              <a:defRPr/>
            </a:pPr>
            <a:r>
              <a:rPr lang="en-US" sz="3200" dirty="0"/>
              <a:t>Airway: </a:t>
            </a:r>
            <a:r>
              <a:rPr lang="en-US" sz="3200" i="1" dirty="0"/>
              <a:t>potential difficult ventilation and intubation</a:t>
            </a:r>
          </a:p>
          <a:p>
            <a:pPr marL="301625" indent="-301625">
              <a:defRPr/>
            </a:pPr>
            <a:r>
              <a:rPr lang="en-US" sz="3200" dirty="0"/>
              <a:t>Cardiopulmonary Status: </a:t>
            </a:r>
          </a:p>
          <a:p>
            <a:pPr marL="644525" lvl="1" indent="-282575">
              <a:buFont typeface="System Font Regular"/>
              <a:buChar char="-"/>
              <a:defRPr/>
            </a:pPr>
            <a:r>
              <a:rPr lang="en-US" sz="2800" i="1" dirty="0"/>
              <a:t>Restrictive lung diseases, </a:t>
            </a:r>
          </a:p>
          <a:p>
            <a:pPr marL="644525" lvl="1" indent="-282575">
              <a:buFont typeface="System Font Regular"/>
              <a:buChar char="-"/>
              <a:defRPr/>
            </a:pPr>
            <a:r>
              <a:rPr lang="en-US" sz="2800" i="1" dirty="0"/>
              <a:t>pulmonary hypertension </a:t>
            </a:r>
          </a:p>
          <a:p>
            <a:pPr marL="644525" lvl="1" indent="-282575">
              <a:buFont typeface="System Font Regular"/>
              <a:buChar char="-"/>
              <a:defRPr/>
            </a:pPr>
            <a:r>
              <a:rPr lang="en-US" sz="2800" i="1" dirty="0"/>
              <a:t>Cor-pulmonale</a:t>
            </a:r>
          </a:p>
          <a:p>
            <a:pPr marL="301625" indent="-301625">
              <a:defRPr/>
            </a:pPr>
            <a:r>
              <a:rPr lang="en-US" sz="3200" dirty="0"/>
              <a:t>Neurological Status</a:t>
            </a:r>
          </a:p>
          <a:p>
            <a:pPr marL="644525" lvl="1" indent="-282575">
              <a:buFont typeface="System Font Regular"/>
              <a:buChar char="-"/>
              <a:defRPr/>
            </a:pPr>
            <a:r>
              <a:rPr lang="en-US" sz="2800" i="1" dirty="0">
                <a:cs typeface="Arial" panose="020B0604020202020204" pitchFamily="34" charset="0"/>
              </a:rPr>
              <a:t>Baseline neurological exam</a:t>
            </a:r>
          </a:p>
          <a:p>
            <a:pPr marL="644525" lvl="1" indent="-282575">
              <a:buFont typeface="System Font Regular"/>
              <a:buChar char="-"/>
              <a:defRPr/>
            </a:pPr>
            <a:r>
              <a:rPr lang="en-US" sz="2800" i="1" dirty="0">
                <a:cs typeface="Arial" panose="020B0604020202020204" pitchFamily="34" charset="0"/>
              </a:rPr>
              <a:t>Consider baseline neuro-imaging</a:t>
            </a:r>
          </a:p>
        </p:txBody>
      </p:sp>
      <p:sp>
        <p:nvSpPr>
          <p:cNvPr id="43012" name="Slide Number Placeholder 3">
            <a:extLst>
              <a:ext uri="{FF2B5EF4-FFF2-40B4-BE49-F238E27FC236}">
                <a16:creationId xmlns:a16="http://schemas.microsoft.com/office/drawing/2014/main" id="{DD085049-9B7D-427E-BC67-EF04E3770674}"/>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613C14F7-B177-4C81-8E7F-88379689F587}" type="slidenum">
              <a:rPr lang="en-US" altLang="en-US" sz="992">
                <a:solidFill>
                  <a:srgbClr val="FFFFFF"/>
                </a:solidFill>
              </a:rPr>
              <a:pPr>
                <a:spcBef>
                  <a:spcPct val="0"/>
                </a:spcBef>
                <a:buFontTx/>
                <a:buNone/>
              </a:pPr>
              <a:t>18</a:t>
            </a:fld>
            <a:endParaRPr lang="en-US" altLang="en-US" sz="992">
              <a:solidFill>
                <a:srgbClr val="FFFF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4">
            <a:extLst>
              <a:ext uri="{FF2B5EF4-FFF2-40B4-BE49-F238E27FC236}">
                <a16:creationId xmlns:a16="http://schemas.microsoft.com/office/drawing/2014/main" id="{9A3BB75B-DE9A-4ACF-A2A8-AB574D3D329D}"/>
              </a:ext>
            </a:extLst>
          </p:cNvPr>
          <p:cNvSpPr>
            <a:spLocks noGrp="1"/>
          </p:cNvSpPr>
          <p:nvPr>
            <p:ph type="title"/>
          </p:nvPr>
        </p:nvSpPr>
        <p:spPr>
          <a:xfrm>
            <a:off x="468312" y="503237"/>
            <a:ext cx="7699641" cy="820714"/>
          </a:xfrm>
        </p:spPr>
        <p:txBody>
          <a:bodyPr>
            <a:normAutofit/>
          </a:bodyPr>
          <a:lstStyle/>
          <a:p>
            <a:r>
              <a:rPr lang="en-US" altLang="en-US" sz="4800" dirty="0">
                <a:latin typeface="+mn-lt"/>
                <a:ea typeface="ＭＳ Ｐゴシック" panose="020B0600070205080204" pitchFamily="34" charset="-128"/>
                <a:cs typeface="Trebuchet MS" panose="020B0603020202020204" pitchFamily="34" charset="0"/>
              </a:rPr>
              <a:t>Preoperative Medication</a:t>
            </a:r>
          </a:p>
        </p:txBody>
      </p:sp>
      <p:sp>
        <p:nvSpPr>
          <p:cNvPr id="44035" name="Content Placeholder 2">
            <a:extLst>
              <a:ext uri="{FF2B5EF4-FFF2-40B4-BE49-F238E27FC236}">
                <a16:creationId xmlns:a16="http://schemas.microsoft.com/office/drawing/2014/main" id="{8750F2BE-1919-4D0D-B066-7E38265762B5}"/>
              </a:ext>
            </a:extLst>
          </p:cNvPr>
          <p:cNvSpPr>
            <a:spLocks noGrp="1"/>
          </p:cNvSpPr>
          <p:nvPr>
            <p:ph idx="1"/>
          </p:nvPr>
        </p:nvSpPr>
        <p:spPr>
          <a:xfrm>
            <a:off x="468312" y="2027237"/>
            <a:ext cx="9107805" cy="2209800"/>
          </a:xfrm>
        </p:spPr>
        <p:txBody>
          <a:bodyPr>
            <a:noAutofit/>
          </a:bodyPr>
          <a:lstStyle/>
          <a:p>
            <a:pPr marL="301625" indent="-301625"/>
            <a:r>
              <a:rPr lang="en-US" altLang="en-US" sz="3600" dirty="0">
                <a:ea typeface="ＭＳ Ｐゴシック" panose="020B0600070205080204" pitchFamily="34" charset="-128"/>
                <a:cs typeface="Trebuchet MS" panose="020B0603020202020204" pitchFamily="34" charset="0"/>
              </a:rPr>
              <a:t>Anxiolytics: Emotional and Physical Stress</a:t>
            </a:r>
          </a:p>
          <a:p>
            <a:pPr marL="301625" indent="-301625"/>
            <a:r>
              <a:rPr lang="en-US" altLang="en-US" sz="3600" dirty="0">
                <a:ea typeface="ＭＳ Ｐゴシック" panose="020B0600070205080204" pitchFamily="34" charset="-128"/>
                <a:cs typeface="Trebuchet MS" panose="020B0603020202020204" pitchFamily="34" charset="0"/>
              </a:rPr>
              <a:t>Anti-sialagogues: Helps with Fiberoptic intubation (FOI)</a:t>
            </a:r>
          </a:p>
          <a:p>
            <a:pPr marL="301625" indent="-301625"/>
            <a:r>
              <a:rPr lang="en-US" altLang="en-US" sz="3600" dirty="0">
                <a:ea typeface="ＭＳ Ｐゴシック" panose="020B0600070205080204" pitchFamily="34" charset="-128"/>
                <a:cs typeface="Trebuchet MS" panose="020B0603020202020204" pitchFamily="34" charset="0"/>
              </a:rPr>
              <a:t>Histamine H</a:t>
            </a:r>
            <a:r>
              <a:rPr lang="en-US" altLang="en-US" sz="3600" baseline="-25000" dirty="0">
                <a:ea typeface="ＭＳ Ｐゴシック" panose="020B0600070205080204" pitchFamily="34" charset="-128"/>
                <a:cs typeface="Trebuchet MS" panose="020B0603020202020204" pitchFamily="34" charset="0"/>
              </a:rPr>
              <a:t>2</a:t>
            </a:r>
            <a:r>
              <a:rPr lang="en-US" altLang="en-US" sz="3600" dirty="0">
                <a:ea typeface="ＭＳ Ｐゴシック" panose="020B0600070205080204" pitchFamily="34" charset="-128"/>
                <a:cs typeface="Trebuchet MS" panose="020B0603020202020204" pitchFamily="34" charset="0"/>
              </a:rPr>
              <a:t> antagonists: GERD patients</a:t>
            </a:r>
          </a:p>
        </p:txBody>
      </p:sp>
      <p:sp>
        <p:nvSpPr>
          <p:cNvPr id="44036" name="Slide Number Placeholder 3">
            <a:extLst>
              <a:ext uri="{FF2B5EF4-FFF2-40B4-BE49-F238E27FC236}">
                <a16:creationId xmlns:a16="http://schemas.microsoft.com/office/drawing/2014/main" id="{E34E8C94-D7F1-425B-B82A-B34AB0B30B1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F3B32183-D32A-4388-B281-1D025A4194ED}" type="slidenum">
              <a:rPr lang="en-US" altLang="en-US" sz="992">
                <a:solidFill>
                  <a:srgbClr val="FFFFFF"/>
                </a:solidFill>
              </a:rPr>
              <a:pPr>
                <a:spcBef>
                  <a:spcPct val="0"/>
                </a:spcBef>
                <a:buFontTx/>
                <a:buNone/>
              </a:pPr>
              <a:t>19</a:t>
            </a:fld>
            <a:endParaRPr lang="en-US" altLang="en-US" sz="992">
              <a:solidFill>
                <a:srgbClr val="FFFFFF"/>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81DCC88F-B980-4FEC-834E-6FF2161D7455}"/>
              </a:ext>
            </a:extLst>
          </p:cNvPr>
          <p:cNvSpPr>
            <a:spLocks noGrp="1"/>
          </p:cNvSpPr>
          <p:nvPr>
            <p:ph type="title"/>
          </p:nvPr>
        </p:nvSpPr>
        <p:spPr>
          <a:xfrm>
            <a:off x="544512" y="503237"/>
            <a:ext cx="7623441" cy="914400"/>
          </a:xfrm>
        </p:spPr>
        <p:txBody>
          <a:bodyPr>
            <a:normAutofit/>
          </a:bodyPr>
          <a:lstStyle/>
          <a:p>
            <a:r>
              <a:rPr lang="en-US" altLang="en-US" sz="4800" dirty="0">
                <a:latin typeface="+mn-lt"/>
                <a:ea typeface="ＭＳ Ｐゴシック" panose="020B0600070205080204" pitchFamily="34" charset="-128"/>
                <a:cs typeface="Trebuchet MS" panose="020B0603020202020204" pitchFamily="34" charset="0"/>
              </a:rPr>
              <a:t>Perioperative Management</a:t>
            </a:r>
          </a:p>
        </p:txBody>
      </p:sp>
      <p:sp>
        <p:nvSpPr>
          <p:cNvPr id="46083" name="Content Placeholder 2">
            <a:extLst>
              <a:ext uri="{FF2B5EF4-FFF2-40B4-BE49-F238E27FC236}">
                <a16:creationId xmlns:a16="http://schemas.microsoft.com/office/drawing/2014/main" id="{92150DCB-A54A-472C-8CD2-02C1CDED0AD0}"/>
              </a:ext>
            </a:extLst>
          </p:cNvPr>
          <p:cNvSpPr>
            <a:spLocks noGrp="1"/>
          </p:cNvSpPr>
          <p:nvPr>
            <p:ph idx="1"/>
          </p:nvPr>
        </p:nvSpPr>
        <p:spPr>
          <a:xfrm>
            <a:off x="544512" y="1874837"/>
            <a:ext cx="7924800" cy="5334000"/>
          </a:xfrm>
        </p:spPr>
        <p:txBody>
          <a:bodyPr>
            <a:normAutofit/>
          </a:bodyPr>
          <a:lstStyle/>
          <a:p>
            <a:pPr marL="0" indent="0">
              <a:buNone/>
            </a:pPr>
            <a:r>
              <a:rPr lang="en-US" altLang="en-US" sz="4000" i="1" dirty="0">
                <a:ea typeface="ＭＳ Ｐゴシック" panose="020B0600070205080204" pitchFamily="34" charset="-128"/>
                <a:cs typeface="Trebuchet MS" panose="020B0603020202020204" pitchFamily="34" charset="0"/>
              </a:rPr>
              <a:t>Monitors</a:t>
            </a:r>
            <a:endParaRPr lang="en-US" altLang="en-US" sz="2800" u="sng" dirty="0">
              <a:ea typeface="ＭＳ Ｐゴシック" panose="020B0600070205080204" pitchFamily="34" charset="-128"/>
              <a:cs typeface="Trebuchet MS" panose="020B0603020202020204" pitchFamily="34" charset="0"/>
            </a:endParaRPr>
          </a:p>
          <a:p>
            <a:pPr marL="301625" indent="-301625"/>
            <a:r>
              <a:rPr lang="en-US" altLang="en-US" sz="3600" dirty="0">
                <a:ea typeface="ＭＳ Ｐゴシック" panose="020B0600070205080204" pitchFamily="34" charset="-128"/>
                <a:cs typeface="Trebuchet MS" panose="020B0603020202020204" pitchFamily="34" charset="0"/>
              </a:rPr>
              <a:t>ASA standard monitoring.</a:t>
            </a:r>
          </a:p>
          <a:p>
            <a:pPr marL="301625" indent="-301625"/>
            <a:r>
              <a:rPr lang="en-US" altLang="en-US" sz="3600" dirty="0">
                <a:ea typeface="ＭＳ Ｐゴシック" panose="020B0600070205080204" pitchFamily="34" charset="-128"/>
                <a:cs typeface="Trebuchet MS" panose="020B0603020202020204" pitchFamily="34" charset="0"/>
              </a:rPr>
              <a:t>Challenging BP cuff size</a:t>
            </a:r>
          </a:p>
          <a:p>
            <a:pPr marL="301625" indent="-301625"/>
            <a:r>
              <a:rPr lang="en-US" altLang="en-US" sz="3600" dirty="0">
                <a:ea typeface="ＭＳ Ｐゴシック" panose="020B0600070205080204" pitchFamily="34" charset="-128"/>
                <a:cs typeface="Trebuchet MS" panose="020B0603020202020204" pitchFamily="34" charset="0"/>
              </a:rPr>
              <a:t>Invasive monitoring:</a:t>
            </a:r>
            <a:r>
              <a:rPr lang="en-US" altLang="en-US" sz="3900" dirty="0">
                <a:ea typeface="ＭＳ Ｐゴシック" panose="020B0600070205080204" pitchFamily="34" charset="-128"/>
                <a:cs typeface="Trebuchet MS" panose="020B0603020202020204" pitchFamily="34" charset="0"/>
              </a:rPr>
              <a:t> </a:t>
            </a:r>
          </a:p>
          <a:p>
            <a:pPr marL="644525" lvl="1" indent="-282575">
              <a:buFont typeface="System Font Regular"/>
              <a:buChar char="-"/>
            </a:pPr>
            <a:r>
              <a:rPr lang="en-US" altLang="en-US" sz="3200" dirty="0">
                <a:ea typeface="ＭＳ Ｐゴシック" panose="020B0600070205080204" pitchFamily="34" charset="-128"/>
                <a:cs typeface="Trebuchet MS" panose="020B0603020202020204" pitchFamily="34" charset="0"/>
              </a:rPr>
              <a:t>Surgical procedure</a:t>
            </a:r>
          </a:p>
          <a:p>
            <a:pPr marL="644525" lvl="1" indent="-282575">
              <a:buFont typeface="System Font Regular"/>
              <a:buChar char="-"/>
            </a:pPr>
            <a:r>
              <a:rPr lang="en-US" altLang="en-US" sz="3200" dirty="0">
                <a:ea typeface="ＭＳ Ｐゴシック" panose="020B0600070205080204" pitchFamily="34" charset="-128"/>
                <a:cs typeface="Trebuchet MS" panose="020B0603020202020204" pitchFamily="34" charset="0"/>
              </a:rPr>
              <a:t>Patient’s baseline cardiopulmonary function. </a:t>
            </a:r>
          </a:p>
          <a:p>
            <a:endParaRPr lang="en-US" altLang="en-US" sz="2800" dirty="0">
              <a:ea typeface="ＭＳ Ｐゴシック" panose="020B0600070205080204" pitchFamily="34" charset="-128"/>
              <a:cs typeface="Trebuchet MS" panose="020B0603020202020204" pitchFamily="34" charset="0"/>
            </a:endParaRPr>
          </a:p>
        </p:txBody>
      </p:sp>
      <p:sp>
        <p:nvSpPr>
          <p:cNvPr id="46084" name="Slide Number Placeholder 3">
            <a:extLst>
              <a:ext uri="{FF2B5EF4-FFF2-40B4-BE49-F238E27FC236}">
                <a16:creationId xmlns:a16="http://schemas.microsoft.com/office/drawing/2014/main" id="{DF4D9635-0910-4EED-A69B-C180D750859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863BF0E3-0F29-4BFC-8970-98DA7E1B40F0}" type="slidenum">
              <a:rPr lang="en-US" altLang="en-US" sz="992">
                <a:solidFill>
                  <a:srgbClr val="FFFFFF"/>
                </a:solidFill>
              </a:rPr>
              <a:pPr>
                <a:spcBef>
                  <a:spcPct val="0"/>
                </a:spcBef>
                <a:buFontTx/>
                <a:buNone/>
              </a:pPr>
              <a:t>20</a:t>
            </a:fld>
            <a:endParaRPr lang="en-US" altLang="en-US" sz="992">
              <a:solidFill>
                <a:srgbClr val="FFFFF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F7DD9AED-7583-4FD1-9037-32B19292B09B}"/>
              </a:ext>
            </a:extLst>
          </p:cNvPr>
          <p:cNvSpPr>
            <a:spLocks noGrp="1"/>
          </p:cNvSpPr>
          <p:nvPr>
            <p:ph type="title"/>
          </p:nvPr>
        </p:nvSpPr>
        <p:spPr>
          <a:xfrm>
            <a:off x="392114" y="274636"/>
            <a:ext cx="7775840" cy="1171308"/>
          </a:xfrm>
        </p:spPr>
        <p:txBody>
          <a:bodyPr>
            <a:normAutofit/>
          </a:bodyPr>
          <a:lstStyle/>
          <a:p>
            <a:r>
              <a:rPr lang="en-US" altLang="en-US" sz="4400" dirty="0">
                <a:latin typeface="+mn-lt"/>
                <a:ea typeface="ＭＳ Ｐゴシック" panose="020B0600070205080204" pitchFamily="34" charset="-128"/>
                <a:cs typeface="Trebuchet MS" panose="020B0603020202020204" pitchFamily="34" charset="0"/>
              </a:rPr>
              <a:t>Perioperative Management</a:t>
            </a:r>
          </a:p>
        </p:txBody>
      </p:sp>
      <p:sp>
        <p:nvSpPr>
          <p:cNvPr id="47108" name="Content Placeholder 2">
            <a:extLst>
              <a:ext uri="{FF2B5EF4-FFF2-40B4-BE49-F238E27FC236}">
                <a16:creationId xmlns:a16="http://schemas.microsoft.com/office/drawing/2014/main" id="{285248CC-D648-45D3-BF41-427CF563952E}"/>
              </a:ext>
            </a:extLst>
          </p:cNvPr>
          <p:cNvSpPr>
            <a:spLocks noGrp="1"/>
          </p:cNvSpPr>
          <p:nvPr>
            <p:ph idx="1"/>
          </p:nvPr>
        </p:nvSpPr>
        <p:spPr>
          <a:xfrm>
            <a:off x="392114" y="1133172"/>
            <a:ext cx="5857915" cy="4848493"/>
          </a:xfrm>
        </p:spPr>
        <p:txBody>
          <a:bodyPr>
            <a:noAutofit/>
          </a:bodyPr>
          <a:lstStyle/>
          <a:p>
            <a:r>
              <a:rPr lang="en-US" altLang="en-US" sz="3600" i="1" dirty="0">
                <a:ea typeface="ＭＳ Ｐゴシック" panose="020B0600070205080204" pitchFamily="34" charset="-128"/>
                <a:cs typeface="Trebuchet MS" panose="020B0603020202020204" pitchFamily="34" charset="0"/>
              </a:rPr>
              <a:t>Difficult Peripheral Access:</a:t>
            </a:r>
          </a:p>
          <a:p>
            <a:pPr marL="584200" lvl="1" indent="-282575">
              <a:buFont typeface="System Font Regular"/>
              <a:buChar char="-"/>
            </a:pPr>
            <a:r>
              <a:rPr lang="en-US" altLang="en-US" sz="2800" dirty="0">
                <a:ea typeface="ＭＳ Ｐゴシック" panose="020B0600070205080204" pitchFamily="34" charset="-128"/>
                <a:cs typeface="Trebuchet MS" panose="020B0603020202020204" pitchFamily="34" charset="0"/>
              </a:rPr>
              <a:t>Short proximal extremities</a:t>
            </a:r>
          </a:p>
          <a:p>
            <a:pPr marL="584200" lvl="1" indent="-282575">
              <a:buFont typeface="System Font Regular"/>
              <a:buChar char="-"/>
            </a:pPr>
            <a:r>
              <a:rPr lang="en-US" altLang="en-US" sz="2800" dirty="0">
                <a:ea typeface="ＭＳ Ｐゴシック" panose="020B0600070205080204" pitchFamily="34" charset="-128"/>
                <a:cs typeface="Trebuchet MS" panose="020B0603020202020204" pitchFamily="34" charset="0"/>
              </a:rPr>
              <a:t>Redundant soft tissue</a:t>
            </a:r>
          </a:p>
          <a:p>
            <a:pPr marL="584200" lvl="1" indent="-282575">
              <a:buFont typeface="System Font Regular"/>
              <a:buChar char="-"/>
            </a:pPr>
            <a:r>
              <a:rPr lang="en-US" altLang="en-US" sz="2800" dirty="0">
                <a:ea typeface="ＭＳ Ｐゴシック" panose="020B0600070205080204" pitchFamily="34" charset="-128"/>
                <a:cs typeface="Trebuchet MS" panose="020B0603020202020204" pitchFamily="34" charset="0"/>
              </a:rPr>
              <a:t>Increased subcutaneous fat</a:t>
            </a:r>
          </a:p>
          <a:p>
            <a:pPr marL="584200" lvl="1" indent="-282575">
              <a:buFont typeface="System Font Regular"/>
              <a:buChar char="-"/>
            </a:pPr>
            <a:r>
              <a:rPr lang="en-US" altLang="en-US" sz="2800" dirty="0">
                <a:ea typeface="ＭＳ Ｐゴシック" panose="020B0600070205080204" pitchFamily="34" charset="-128"/>
                <a:cs typeface="Trebuchet MS" panose="020B0603020202020204" pitchFamily="34" charset="0"/>
              </a:rPr>
              <a:t>Contracted joints</a:t>
            </a:r>
            <a:endParaRPr lang="en-US" altLang="en-US" sz="2400" dirty="0">
              <a:ea typeface="ＭＳ Ｐゴシック" panose="020B0600070205080204" pitchFamily="34" charset="-128"/>
              <a:cs typeface="Trebuchet MS" panose="020B0603020202020204" pitchFamily="34" charset="0"/>
            </a:endParaRPr>
          </a:p>
          <a:p>
            <a:r>
              <a:rPr lang="en-US" altLang="en-US" sz="3600" i="1" dirty="0">
                <a:ea typeface="ＭＳ Ｐゴシック" panose="020B0600070205080204" pitchFamily="34" charset="-128"/>
                <a:cs typeface="Trebuchet MS" panose="020B0603020202020204" pitchFamily="34" charset="0"/>
              </a:rPr>
              <a:t>Difficult Central Access:</a:t>
            </a:r>
          </a:p>
          <a:p>
            <a:pPr marL="584200" lvl="1" indent="-282575">
              <a:buFont typeface="System Font Regular"/>
              <a:buChar char="-"/>
            </a:pPr>
            <a:r>
              <a:rPr lang="en-US" altLang="en-US" sz="2800" dirty="0">
                <a:ea typeface="ＭＳ Ｐゴシック" panose="020B0600070205080204" pitchFamily="34" charset="-128"/>
                <a:cs typeface="Trebuchet MS" panose="020B0603020202020204" pitchFamily="34" charset="0"/>
              </a:rPr>
              <a:t>Short neck and large head: difficult  internal jugular access</a:t>
            </a:r>
          </a:p>
          <a:p>
            <a:pPr marL="584200" lvl="1" indent="-282575">
              <a:buFont typeface="System Font Regular"/>
              <a:buChar char="-"/>
            </a:pPr>
            <a:r>
              <a:rPr lang="en-US" altLang="en-US" sz="2800" dirty="0">
                <a:ea typeface="ＭＳ Ｐゴシック" panose="020B0600070205080204" pitchFamily="34" charset="-128"/>
                <a:cs typeface="Trebuchet MS" panose="020B0603020202020204" pitchFamily="34" charset="0"/>
              </a:rPr>
              <a:t>Narrow deformed chest: difficult subclavian access</a:t>
            </a:r>
          </a:p>
          <a:p>
            <a:pPr marL="584200" lvl="1" indent="-282575">
              <a:buFont typeface="System Font Regular"/>
              <a:buChar char="-"/>
            </a:pPr>
            <a:r>
              <a:rPr lang="en-US" altLang="en-US" sz="2800" dirty="0">
                <a:ea typeface="ＭＳ Ｐゴシック" panose="020B0600070205080204" pitchFamily="34" charset="-128"/>
                <a:cs typeface="Trebuchet MS" panose="020B0603020202020204" pitchFamily="34" charset="0"/>
              </a:rPr>
              <a:t>Contracted Hips : difficult femoral</a:t>
            </a:r>
          </a:p>
        </p:txBody>
      </p:sp>
      <p:sp>
        <p:nvSpPr>
          <p:cNvPr id="47109" name="Slide Number Placeholder 3">
            <a:extLst>
              <a:ext uri="{FF2B5EF4-FFF2-40B4-BE49-F238E27FC236}">
                <a16:creationId xmlns:a16="http://schemas.microsoft.com/office/drawing/2014/main" id="{AB2A16EE-B07C-4202-93D6-3830658A2799}"/>
              </a:ext>
            </a:extLst>
          </p:cNvPr>
          <p:cNvSpPr>
            <a:spLocks noGrp="1" noChangeArrowheads="1"/>
          </p:cNvSpPr>
          <p:nvPr>
            <p:ph type="sldNum" sz="quarter" idx="12"/>
          </p:nvPr>
        </p:nvSpPr>
        <p:spPr bwMode="auto">
          <a:xfrm>
            <a:off x="329088" y="6111682"/>
            <a:ext cx="9422447" cy="9573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lgn="l">
              <a:spcBef>
                <a:spcPct val="0"/>
              </a:spcBef>
              <a:buNone/>
            </a:pPr>
            <a:r>
              <a:rPr lang="en-US" altLang="en-US" sz="2400" i="1" dirty="0">
                <a:solidFill>
                  <a:schemeClr val="tx1"/>
                </a:solidFill>
              </a:rPr>
              <a:t>Consider vein viewer, ultrasound and intraosseous</a:t>
            </a:r>
          </a:p>
          <a:p>
            <a:pPr algn="l">
              <a:spcBef>
                <a:spcPct val="0"/>
              </a:spcBef>
              <a:buFontTx/>
              <a:buNone/>
            </a:pPr>
            <a:endParaRPr lang="en-US" altLang="en-US" sz="992" dirty="0">
              <a:solidFill>
                <a:srgbClr val="FFFFFF"/>
              </a:solidFill>
            </a:endParaRPr>
          </a:p>
        </p:txBody>
      </p:sp>
      <p:pic>
        <p:nvPicPr>
          <p:cNvPr id="3" name="Picture 2" descr="A picture containing map, text&#10;&#10;Description automatically generated">
            <a:extLst>
              <a:ext uri="{FF2B5EF4-FFF2-40B4-BE49-F238E27FC236}">
                <a16:creationId xmlns:a16="http://schemas.microsoft.com/office/drawing/2014/main" id="{812E9692-74B4-41B8-A930-10041E6C2B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335763" y="2779889"/>
            <a:ext cx="4666897" cy="2209800"/>
          </a:xfrm>
          <a:prstGeom prst="rect">
            <a:avLst/>
          </a:prstGeom>
        </p:spPr>
      </p:pic>
    </p:spTree>
    <p:extLst>
      <p:ext uri="{BB962C8B-B14F-4D97-AF65-F5344CB8AC3E}">
        <p14:creationId xmlns:p14="http://schemas.microsoft.com/office/powerpoint/2010/main" val="352069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89AC8DB4-CC24-4170-B139-72D2C30F6691}"/>
              </a:ext>
            </a:extLst>
          </p:cNvPr>
          <p:cNvSpPr>
            <a:spLocks noGrp="1"/>
          </p:cNvSpPr>
          <p:nvPr>
            <p:ph type="title"/>
          </p:nvPr>
        </p:nvSpPr>
        <p:spPr>
          <a:xfrm>
            <a:off x="291017" y="274636"/>
            <a:ext cx="7797296" cy="1193549"/>
          </a:xfrm>
        </p:spPr>
        <p:txBody>
          <a:bodyPr>
            <a:normAutofit/>
          </a:bodyPr>
          <a:lstStyle/>
          <a:p>
            <a:r>
              <a:rPr lang="en-US" altLang="en-US" sz="4800" dirty="0">
                <a:latin typeface="+mn-lt"/>
                <a:ea typeface="ＭＳ Ｐゴシック" panose="020B0600070205080204" pitchFamily="34" charset="-128"/>
                <a:cs typeface="Trebuchet MS" panose="020B0603020202020204" pitchFamily="34" charset="0"/>
              </a:rPr>
              <a:t>Perioperative Management</a:t>
            </a:r>
          </a:p>
        </p:txBody>
      </p:sp>
      <p:sp>
        <p:nvSpPr>
          <p:cNvPr id="48131" name="Content Placeholder 2">
            <a:extLst>
              <a:ext uri="{FF2B5EF4-FFF2-40B4-BE49-F238E27FC236}">
                <a16:creationId xmlns:a16="http://schemas.microsoft.com/office/drawing/2014/main" id="{E6A77752-4576-4548-8517-8D3C3DA75CBF}"/>
              </a:ext>
            </a:extLst>
          </p:cNvPr>
          <p:cNvSpPr>
            <a:spLocks noGrp="1"/>
          </p:cNvSpPr>
          <p:nvPr>
            <p:ph idx="1"/>
          </p:nvPr>
        </p:nvSpPr>
        <p:spPr>
          <a:xfrm>
            <a:off x="291017" y="1061911"/>
            <a:ext cx="5795751" cy="5435851"/>
          </a:xfrm>
        </p:spPr>
        <p:txBody>
          <a:bodyPr>
            <a:noAutofit/>
          </a:bodyPr>
          <a:lstStyle/>
          <a:p>
            <a:pPr marL="0" indent="0">
              <a:buNone/>
            </a:pPr>
            <a:r>
              <a:rPr lang="en-US" altLang="en-US" sz="3600" i="1" dirty="0">
                <a:ea typeface="ＭＳ Ｐゴシック" panose="020B0600070205080204" pitchFamily="34" charset="-128"/>
                <a:cs typeface="Trebuchet MS" panose="020B0603020202020204" pitchFamily="34" charset="0"/>
              </a:rPr>
              <a:t>Positioning</a:t>
            </a:r>
          </a:p>
          <a:p>
            <a:pPr marL="301625" indent="-301625"/>
            <a:r>
              <a:rPr lang="en-US" altLang="en-US" sz="3200" dirty="0">
                <a:ea typeface="ＭＳ Ｐゴシック" panose="020B0600070205080204" pitchFamily="34" charset="-128"/>
                <a:cs typeface="Trebuchet MS" panose="020B0603020202020204" pitchFamily="34" charset="0"/>
              </a:rPr>
              <a:t>Knee joints are often very lax </a:t>
            </a:r>
          </a:p>
          <a:p>
            <a:pPr marL="301625" indent="-301625"/>
            <a:r>
              <a:rPr lang="en-US" altLang="en-US" sz="3200" dirty="0">
                <a:ea typeface="ＭＳ Ｐゴシック" panose="020B0600070205080204" pitchFamily="34" charset="-128"/>
                <a:cs typeface="Trebuchet MS" panose="020B0603020202020204" pitchFamily="34" charset="0"/>
              </a:rPr>
              <a:t>Hip &amp; elbow Joints often have  limited mobility and contractures</a:t>
            </a:r>
            <a:endParaRPr lang="en-US" altLang="en-US" sz="2800" dirty="0">
              <a:ea typeface="ＭＳ Ｐゴシック" panose="020B0600070205080204" pitchFamily="34" charset="-128"/>
              <a:cs typeface="Trebuchet MS" panose="020B0603020202020204" pitchFamily="34" charset="0"/>
            </a:endParaRPr>
          </a:p>
          <a:p>
            <a:pPr marL="0" indent="0">
              <a:buNone/>
            </a:pPr>
            <a:r>
              <a:rPr lang="en-US" altLang="en-US" sz="3600" i="1" dirty="0">
                <a:ea typeface="ＭＳ Ｐゴシック" panose="020B0600070205080204" pitchFamily="34" charset="-128"/>
                <a:cs typeface="Trebuchet MS" panose="020B0603020202020204" pitchFamily="34" charset="0"/>
              </a:rPr>
              <a:t>Temperature</a:t>
            </a:r>
          </a:p>
          <a:p>
            <a:pPr marL="301625" indent="-301625"/>
            <a:r>
              <a:rPr lang="en-US" altLang="en-US" sz="3200" dirty="0">
                <a:ea typeface="ＭＳ Ｐゴシック" panose="020B0600070205080204" pitchFamily="34" charset="-128"/>
                <a:cs typeface="Trebuchet MS" panose="020B0603020202020204" pitchFamily="34" charset="0"/>
              </a:rPr>
              <a:t>Head is relatively large and patients can lose heat through their head</a:t>
            </a:r>
          </a:p>
          <a:p>
            <a:pPr marL="301625" indent="-301625"/>
            <a:r>
              <a:rPr lang="en-US" altLang="en-US" sz="3200" dirty="0">
                <a:ea typeface="ＭＳ Ｐゴシック" panose="020B0600070205080204" pitchFamily="34" charset="-128"/>
                <a:cs typeface="Trebuchet MS" panose="020B0603020202020204" pitchFamily="34" charset="0"/>
              </a:rPr>
              <a:t>Warm the operating room and cover the head </a:t>
            </a:r>
          </a:p>
        </p:txBody>
      </p:sp>
      <p:sp>
        <p:nvSpPr>
          <p:cNvPr id="48132" name="Slide Number Placeholder 3">
            <a:extLst>
              <a:ext uri="{FF2B5EF4-FFF2-40B4-BE49-F238E27FC236}">
                <a16:creationId xmlns:a16="http://schemas.microsoft.com/office/drawing/2014/main" id="{35F73DFC-ED77-4E68-B04A-A1817505CCF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52AF7DA1-D208-4BC4-A581-E02E91F5EB86}" type="slidenum">
              <a:rPr lang="en-US" altLang="en-US" sz="992">
                <a:solidFill>
                  <a:srgbClr val="FFFFFF"/>
                </a:solidFill>
              </a:rPr>
              <a:pPr>
                <a:spcBef>
                  <a:spcPct val="0"/>
                </a:spcBef>
                <a:buFontTx/>
                <a:buNone/>
              </a:pPr>
              <a:t>22</a:t>
            </a:fld>
            <a:endParaRPr lang="en-US" altLang="en-US" sz="992" dirty="0">
              <a:solidFill>
                <a:srgbClr val="FFFFFF"/>
              </a:solidFill>
            </a:endParaRPr>
          </a:p>
        </p:txBody>
      </p:sp>
      <p:pic>
        <p:nvPicPr>
          <p:cNvPr id="8" name="Picture 12" descr="A person standing in a room&#10;&#10;Description generated with very high confidence">
            <a:extLst>
              <a:ext uri="{FF2B5EF4-FFF2-40B4-BE49-F238E27FC236}">
                <a16:creationId xmlns:a16="http://schemas.microsoft.com/office/drawing/2014/main" id="{CE970632-A845-43C7-8AAC-294C6D3EF6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3486" y="1396563"/>
            <a:ext cx="2895600" cy="51900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Content Placeholder 2">
            <a:extLst>
              <a:ext uri="{FF2B5EF4-FFF2-40B4-BE49-F238E27FC236}">
                <a16:creationId xmlns:a16="http://schemas.microsoft.com/office/drawing/2014/main" id="{CB05F510-16BF-4744-8745-D50C3C55DEA5}"/>
              </a:ext>
            </a:extLst>
          </p:cNvPr>
          <p:cNvSpPr>
            <a:spLocks noGrp="1"/>
          </p:cNvSpPr>
          <p:nvPr>
            <p:ph idx="1"/>
          </p:nvPr>
        </p:nvSpPr>
        <p:spPr>
          <a:xfrm>
            <a:off x="620713" y="1431439"/>
            <a:ext cx="9296399" cy="5575260"/>
          </a:xfrm>
        </p:spPr>
        <p:txBody>
          <a:bodyPr>
            <a:normAutofit/>
          </a:bodyPr>
          <a:lstStyle/>
          <a:p>
            <a:pPr marL="0" indent="0">
              <a:buNone/>
            </a:pPr>
            <a:r>
              <a:rPr lang="en-US" altLang="en-US" sz="3600" i="1" dirty="0">
                <a:ea typeface="ＭＳ Ｐゴシック" panose="020B0600070205080204" pitchFamily="34" charset="-128"/>
                <a:cs typeface="Trebuchet MS" panose="020B0603020202020204" pitchFamily="34" charset="0"/>
              </a:rPr>
              <a:t>Pediatric patients with achondroplasia may have difficult airways to manage</a:t>
            </a:r>
            <a:endParaRPr lang="en-US" altLang="en-US" sz="3600" i="1" u="sng" baseline="30000" dirty="0">
              <a:solidFill>
                <a:schemeClr val="accent2"/>
              </a:solidFill>
              <a:ea typeface="ＭＳ Ｐゴシック" panose="020B0600070205080204" pitchFamily="34" charset="-128"/>
              <a:cs typeface="Trebuchet MS" panose="020B0603020202020204" pitchFamily="34" charset="0"/>
            </a:endParaRPr>
          </a:p>
          <a:p>
            <a:pPr marL="301625" indent="-301625"/>
            <a:r>
              <a:rPr lang="en-US" altLang="en-US" sz="3200" dirty="0">
                <a:ea typeface="ＭＳ Ｐゴシック" panose="020B0600070205080204" pitchFamily="34" charset="-128"/>
                <a:cs typeface="Trebuchet MS" panose="020B0603020202020204" pitchFamily="34" charset="0"/>
              </a:rPr>
              <a:t>Review airway management on previous anesthetic records</a:t>
            </a:r>
          </a:p>
          <a:p>
            <a:pPr marL="301625" indent="-301625"/>
            <a:r>
              <a:rPr lang="en-US" altLang="en-US" sz="3200" dirty="0">
                <a:ea typeface="ＭＳ Ｐゴシック" panose="020B0600070205080204" pitchFamily="34" charset="-128"/>
                <a:cs typeface="Trebuchet MS" panose="020B0603020202020204" pitchFamily="34" charset="0"/>
              </a:rPr>
              <a:t>Maintain spontaneous ventilation if possible</a:t>
            </a:r>
          </a:p>
          <a:p>
            <a:pPr marL="301625" indent="-301625"/>
            <a:r>
              <a:rPr lang="en-US" altLang="en-US" sz="3200" dirty="0">
                <a:ea typeface="ＭＳ Ｐゴシック" panose="020B0600070205080204" pitchFamily="34" charset="-128"/>
                <a:cs typeface="Trebuchet MS" panose="020B0603020202020204" pitchFamily="34" charset="0"/>
              </a:rPr>
              <a:t>Ventilatory difficulty with chronic lung disease patients</a:t>
            </a:r>
          </a:p>
          <a:p>
            <a:pPr marL="301625" indent="-301625"/>
            <a:r>
              <a:rPr lang="en-US" altLang="en-US" sz="3200" dirty="0">
                <a:ea typeface="ＭＳ Ｐゴシック" panose="020B0600070205080204" pitchFamily="34" charset="-128"/>
                <a:cs typeface="Trebuchet MS" panose="020B0603020202020204" pitchFamily="34" charset="0"/>
              </a:rPr>
              <a:t>Mask ventilation may be challenging</a:t>
            </a:r>
          </a:p>
          <a:p>
            <a:pPr marL="301625" indent="-301625"/>
            <a:r>
              <a:rPr lang="en-US" altLang="en-US" sz="3200" dirty="0" err="1">
                <a:ea typeface="ＭＳ Ｐゴシック" panose="020B0600070205080204" pitchFamily="34" charset="-128"/>
                <a:cs typeface="Trebuchet MS" panose="020B0603020202020204" pitchFamily="34" charset="0"/>
              </a:rPr>
              <a:t>Supraoglottic</a:t>
            </a:r>
            <a:r>
              <a:rPr lang="en-US" altLang="en-US" sz="3200" dirty="0">
                <a:ea typeface="ＭＳ Ｐゴシック" panose="020B0600070205080204" pitchFamily="34" charset="-128"/>
                <a:cs typeface="Trebuchet MS" panose="020B0603020202020204" pitchFamily="34" charset="0"/>
              </a:rPr>
              <a:t> airways may not fit well and a variety of sizes and types should be available</a:t>
            </a:r>
          </a:p>
        </p:txBody>
      </p:sp>
      <p:sp>
        <p:nvSpPr>
          <p:cNvPr id="50180" name="Slide Number Placeholder 3">
            <a:extLst>
              <a:ext uri="{FF2B5EF4-FFF2-40B4-BE49-F238E27FC236}">
                <a16:creationId xmlns:a16="http://schemas.microsoft.com/office/drawing/2014/main" id="{77379A1B-ECBF-4A3D-9CD1-8CD00C877EAD}"/>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5F65C05D-8844-4B4E-AA81-9E3D6CCE3462}" type="slidenum">
              <a:rPr lang="en-US" altLang="en-US" sz="992">
                <a:solidFill>
                  <a:srgbClr val="FFFFFF"/>
                </a:solidFill>
              </a:rPr>
              <a:pPr>
                <a:spcBef>
                  <a:spcPct val="0"/>
                </a:spcBef>
                <a:buFontTx/>
                <a:buNone/>
              </a:pPr>
              <a:t>23</a:t>
            </a:fld>
            <a:endParaRPr lang="en-US" altLang="en-US" sz="992" dirty="0">
              <a:solidFill>
                <a:srgbClr val="FFFFFF"/>
              </a:solidFill>
            </a:endParaRPr>
          </a:p>
        </p:txBody>
      </p:sp>
      <p:sp>
        <p:nvSpPr>
          <p:cNvPr id="5" name="Title 4">
            <a:extLst>
              <a:ext uri="{FF2B5EF4-FFF2-40B4-BE49-F238E27FC236}">
                <a16:creationId xmlns:a16="http://schemas.microsoft.com/office/drawing/2014/main" id="{68FE2767-1B31-4213-9FE6-2D0A6684030B}"/>
              </a:ext>
            </a:extLst>
          </p:cNvPr>
          <p:cNvSpPr txBox="1">
            <a:spLocks/>
          </p:cNvSpPr>
          <p:nvPr/>
        </p:nvSpPr>
        <p:spPr>
          <a:xfrm>
            <a:off x="620713" y="274636"/>
            <a:ext cx="7467599" cy="1372249"/>
          </a:xfrm>
          <a:prstGeom prst="rect">
            <a:avLst/>
          </a:prstGeom>
        </p:spPr>
        <p:txBody>
          <a:bodyPr vert="horz" lIns="91440" tIns="45720" rIns="91440" bIns="45720" rtlCol="0" anchor="ctr">
            <a:normAutofit fontScale="97500"/>
          </a:bodyPr>
          <a:lst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a:lstStyle>
          <a:p>
            <a:r>
              <a:rPr lang="en-US" altLang="en-US" sz="4800" dirty="0">
                <a:latin typeface="+mn-lt"/>
                <a:ea typeface="ＭＳ Ｐゴシック" panose="020B0600070205080204" pitchFamily="34" charset="-128"/>
                <a:cs typeface="Trebuchet MS" panose="020B0603020202020204" pitchFamily="34" charset="0"/>
              </a:rPr>
              <a:t>Perioperative Management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EBCD5903-0A33-4285-B2D2-90B7E401D95F}"/>
              </a:ext>
            </a:extLst>
          </p:cNvPr>
          <p:cNvSpPr>
            <a:spLocks noGrp="1"/>
          </p:cNvSpPr>
          <p:nvPr>
            <p:ph type="title"/>
          </p:nvPr>
        </p:nvSpPr>
        <p:spPr>
          <a:xfrm>
            <a:off x="504508" y="415906"/>
            <a:ext cx="6156223" cy="1019032"/>
          </a:xfrm>
        </p:spPr>
        <p:txBody>
          <a:bodyPr>
            <a:normAutofit/>
          </a:bodyPr>
          <a:lstStyle/>
          <a:p>
            <a:r>
              <a:rPr lang="en-US" altLang="en-US" sz="4800" dirty="0">
                <a:latin typeface="+mn-lt"/>
                <a:ea typeface="ＭＳ Ｐゴシック" panose="020B0600070205080204" pitchFamily="34" charset="-128"/>
                <a:cs typeface="Trebuchet MS" panose="020B0603020202020204" pitchFamily="34" charset="0"/>
              </a:rPr>
              <a:t>Airway Management</a:t>
            </a:r>
          </a:p>
        </p:txBody>
      </p:sp>
      <p:sp>
        <p:nvSpPr>
          <p:cNvPr id="52227" name="Content Placeholder 2">
            <a:extLst>
              <a:ext uri="{FF2B5EF4-FFF2-40B4-BE49-F238E27FC236}">
                <a16:creationId xmlns:a16="http://schemas.microsoft.com/office/drawing/2014/main" id="{02BC6716-0256-41FD-8437-A46F6753C961}"/>
              </a:ext>
            </a:extLst>
          </p:cNvPr>
          <p:cNvSpPr>
            <a:spLocks noGrp="1"/>
          </p:cNvSpPr>
          <p:nvPr>
            <p:ph idx="1"/>
          </p:nvPr>
        </p:nvSpPr>
        <p:spPr>
          <a:xfrm>
            <a:off x="504508" y="1233696"/>
            <a:ext cx="8809121" cy="5974244"/>
          </a:xfrm>
        </p:spPr>
        <p:txBody>
          <a:bodyPr>
            <a:normAutofit/>
          </a:bodyPr>
          <a:lstStyle/>
          <a:p>
            <a:pPr marL="0" indent="0">
              <a:buNone/>
            </a:pPr>
            <a:r>
              <a:rPr lang="en-US" altLang="en-US" sz="2800" i="1" dirty="0">
                <a:ea typeface="ＭＳ Ｐゴシック" panose="020B0600070205080204" pitchFamily="34" charset="-128"/>
                <a:cs typeface="Trebuchet MS" panose="020B0603020202020204" pitchFamily="34" charset="0"/>
              </a:rPr>
              <a:t>Caution should be exercised while manipulating the neck during intubation</a:t>
            </a:r>
          </a:p>
          <a:p>
            <a:pPr marL="296863" indent="-296863"/>
            <a:r>
              <a:rPr lang="en-US" altLang="en-US" sz="2800" dirty="0">
                <a:ea typeface="ＭＳ Ｐゴシック" panose="020B0600070205080204" pitchFamily="34" charset="-128"/>
                <a:cs typeface="Trebuchet MS" panose="020B0603020202020204" pitchFamily="34" charset="0"/>
              </a:rPr>
              <a:t>Foramen magnum stenosis</a:t>
            </a:r>
          </a:p>
          <a:p>
            <a:pPr marL="296863" indent="-296863"/>
            <a:r>
              <a:rPr lang="en-US" altLang="en-US" sz="2800" dirty="0">
                <a:ea typeface="ＭＳ Ｐゴシック" panose="020B0600070205080204" pitchFamily="34" charset="-128"/>
                <a:cs typeface="Trebuchet MS" panose="020B0603020202020204" pitchFamily="34" charset="0"/>
              </a:rPr>
              <a:t>Odontoid hypoplasia </a:t>
            </a:r>
          </a:p>
          <a:p>
            <a:pPr marL="296863" indent="-296863"/>
            <a:r>
              <a:rPr lang="en-US" altLang="en-US" sz="2800" dirty="0">
                <a:ea typeface="ＭＳ Ｐゴシック" panose="020B0600070205080204" pitchFamily="34" charset="-128"/>
                <a:cs typeface="Trebuchet MS" panose="020B0603020202020204" pitchFamily="34" charset="0"/>
              </a:rPr>
              <a:t>Cervical kyphosis</a:t>
            </a:r>
          </a:p>
          <a:p>
            <a:pPr marL="296863" indent="-296863"/>
            <a:r>
              <a:rPr lang="en-US" altLang="en-US" sz="2800" dirty="0">
                <a:ea typeface="ＭＳ Ｐゴシック" panose="020B0600070205080204" pitchFamily="34" charset="-128"/>
                <a:cs typeface="Trebuchet MS" panose="020B0603020202020204" pitchFamily="34" charset="0"/>
              </a:rPr>
              <a:t>Cervical neck fusion</a:t>
            </a:r>
          </a:p>
          <a:p>
            <a:pPr marL="296863" indent="-296863"/>
            <a:r>
              <a:rPr lang="en-US" altLang="en-US" sz="2800" dirty="0">
                <a:ea typeface="ＭＳ Ｐゴシック" panose="020B0600070205080204" pitchFamily="34" charset="-128"/>
                <a:cs typeface="Trebuchet MS" panose="020B0603020202020204" pitchFamily="34" charset="0"/>
              </a:rPr>
              <a:t>Large tongue</a:t>
            </a:r>
          </a:p>
          <a:p>
            <a:pPr marL="296863" indent="-296863"/>
            <a:r>
              <a:rPr lang="en-US" altLang="en-US" sz="2800" dirty="0">
                <a:ea typeface="ＭＳ Ｐゴシック" panose="020B0600070205080204" pitchFamily="34" charset="-128"/>
                <a:cs typeface="Trebuchet MS" panose="020B0603020202020204" pitchFamily="34" charset="0"/>
              </a:rPr>
              <a:t>Narrow nasopharynx </a:t>
            </a:r>
          </a:p>
          <a:p>
            <a:pPr marL="0" indent="0">
              <a:buNone/>
            </a:pPr>
            <a:r>
              <a:rPr lang="en-US" altLang="en-US" sz="2800" i="1" dirty="0">
                <a:ea typeface="ＭＳ Ｐゴシック" panose="020B0600070205080204" pitchFamily="34" charset="-128"/>
                <a:cs typeface="Trebuchet MS" panose="020B0603020202020204" pitchFamily="34" charset="0"/>
              </a:rPr>
              <a:t>Recommend In line stabilization and Video-laryngoscope or Fiberoptic bronchoscope for intubation </a:t>
            </a:r>
          </a:p>
        </p:txBody>
      </p:sp>
      <p:sp>
        <p:nvSpPr>
          <p:cNvPr id="52228" name="Slide Number Placeholder 3">
            <a:extLst>
              <a:ext uri="{FF2B5EF4-FFF2-40B4-BE49-F238E27FC236}">
                <a16:creationId xmlns:a16="http://schemas.microsoft.com/office/drawing/2014/main" id="{4FC6A63C-116A-4147-AB41-47FF71302C0B}"/>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E87D9811-047A-41C8-BFFF-260C99243806}" type="slidenum">
              <a:rPr lang="en-US" altLang="en-US" sz="992">
                <a:solidFill>
                  <a:srgbClr val="FFFFFF"/>
                </a:solidFill>
              </a:rPr>
              <a:pPr>
                <a:spcBef>
                  <a:spcPct val="0"/>
                </a:spcBef>
                <a:buFontTx/>
                <a:buNone/>
              </a:pPr>
              <a:t>24</a:t>
            </a:fld>
            <a:endParaRPr lang="en-US" altLang="en-US" sz="992">
              <a:solidFill>
                <a:srgbClr val="FFFFFF"/>
              </a:solidFill>
            </a:endParaRPr>
          </a:p>
        </p:txBody>
      </p:sp>
      <p:pic>
        <p:nvPicPr>
          <p:cNvPr id="6" name="Picture 2">
            <a:extLst>
              <a:ext uri="{FF2B5EF4-FFF2-40B4-BE49-F238E27FC236}">
                <a16:creationId xmlns:a16="http://schemas.microsoft.com/office/drawing/2014/main" id="{C077DA93-61DF-4E0B-83B0-ABF010B3D2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73" t="18441" r="74388" b="48984"/>
          <a:stretch/>
        </p:blipFill>
        <p:spPr bwMode="auto">
          <a:xfrm rot="5400000">
            <a:off x="5708302" y="1973530"/>
            <a:ext cx="3012101" cy="2967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63BC5065-69DB-4719-AAB6-E8F5822FF948}"/>
              </a:ext>
            </a:extLst>
          </p:cNvPr>
          <p:cNvSpPr>
            <a:spLocks noGrp="1"/>
          </p:cNvSpPr>
          <p:nvPr>
            <p:ph type="title"/>
          </p:nvPr>
        </p:nvSpPr>
        <p:spPr>
          <a:xfrm>
            <a:off x="504508" y="427037"/>
            <a:ext cx="7660004" cy="1171254"/>
          </a:xfrm>
        </p:spPr>
        <p:txBody>
          <a:bodyPr>
            <a:normAutofit/>
          </a:bodyPr>
          <a:lstStyle/>
          <a:p>
            <a:r>
              <a:rPr lang="en-US" altLang="en-US" sz="4400" dirty="0">
                <a:latin typeface="+mn-lt"/>
                <a:ea typeface="ＭＳ Ｐゴシック" panose="020B0600070205080204" pitchFamily="34" charset="-128"/>
                <a:cs typeface="Trebuchet MS" panose="020B0603020202020204" pitchFamily="34" charset="0"/>
              </a:rPr>
              <a:t>Intraoperative Management</a:t>
            </a:r>
          </a:p>
        </p:txBody>
      </p:sp>
      <p:sp>
        <p:nvSpPr>
          <p:cNvPr id="54275" name="Content Placeholder 2">
            <a:extLst>
              <a:ext uri="{FF2B5EF4-FFF2-40B4-BE49-F238E27FC236}">
                <a16:creationId xmlns:a16="http://schemas.microsoft.com/office/drawing/2014/main" id="{9D0F91BD-17ED-4A07-89BD-EE0BF05CF4CD}"/>
              </a:ext>
            </a:extLst>
          </p:cNvPr>
          <p:cNvSpPr>
            <a:spLocks noGrp="1"/>
          </p:cNvSpPr>
          <p:nvPr>
            <p:ph idx="1"/>
          </p:nvPr>
        </p:nvSpPr>
        <p:spPr>
          <a:xfrm>
            <a:off x="504507" y="1570037"/>
            <a:ext cx="9107805" cy="5257801"/>
          </a:xfrm>
        </p:spPr>
        <p:txBody>
          <a:bodyPr>
            <a:noAutofit/>
          </a:bodyPr>
          <a:lstStyle/>
          <a:p>
            <a:pPr marL="301625" indent="-301625"/>
            <a:r>
              <a:rPr lang="en-US" altLang="en-US" sz="3600" dirty="0">
                <a:ea typeface="ＭＳ Ｐゴシック" panose="020B0600070205080204" pitchFamily="34" charset="-128"/>
                <a:cs typeface="Trebuchet MS" panose="020B0603020202020204" pitchFamily="34" charset="0"/>
              </a:rPr>
              <a:t>Intravenous and inhalational anesthetic  agents </a:t>
            </a:r>
          </a:p>
          <a:p>
            <a:pPr marL="301625" indent="-301625"/>
            <a:r>
              <a:rPr lang="en-US" altLang="en-US" sz="3600" dirty="0">
                <a:ea typeface="ＭＳ Ｐゴシック" panose="020B0600070205080204" pitchFamily="34" charset="-128"/>
                <a:cs typeface="Trebuchet MS" panose="020B0603020202020204" pitchFamily="34" charset="0"/>
              </a:rPr>
              <a:t>Medication dosages based on weight. </a:t>
            </a:r>
          </a:p>
          <a:p>
            <a:pPr marL="301625" indent="-301625"/>
            <a:r>
              <a:rPr lang="en-US" altLang="en-US" sz="3600" dirty="0">
                <a:ea typeface="ＭＳ Ｐゴシック" panose="020B0600070205080204" pitchFamily="34" charset="-128"/>
                <a:cs typeface="Trebuchet MS" panose="020B0603020202020204" pitchFamily="34" charset="0"/>
              </a:rPr>
              <a:t>Multimodal analgesia with sleep apnea. </a:t>
            </a:r>
          </a:p>
          <a:p>
            <a:pPr marL="301625" indent="-301625"/>
            <a:r>
              <a:rPr lang="en-US" altLang="en-US" sz="3600" i="1" dirty="0">
                <a:ea typeface="ＭＳ Ｐゴシック" panose="020B0600070205080204" pitchFamily="34" charset="-128"/>
                <a:cs typeface="Trebuchet MS" panose="020B0603020202020204" pitchFamily="34" charset="0"/>
              </a:rPr>
              <a:t>For patients with cardiopulmonary compromise:</a:t>
            </a:r>
          </a:p>
          <a:p>
            <a:pPr marL="644525" lvl="1" indent="-282575">
              <a:buFont typeface="System Font Regular"/>
              <a:buChar char="-"/>
            </a:pPr>
            <a:r>
              <a:rPr lang="en-US" altLang="en-US" sz="2800" dirty="0">
                <a:ea typeface="ＭＳ Ｐゴシック" panose="020B0600070205080204" pitchFamily="34" charset="-128"/>
                <a:cs typeface="Trebuchet MS" panose="020B0603020202020204" pitchFamily="34" charset="0"/>
              </a:rPr>
              <a:t>Maintain blood pressure</a:t>
            </a:r>
          </a:p>
          <a:p>
            <a:pPr marL="644525" lvl="1" indent="-282575">
              <a:buFont typeface="System Font Regular"/>
              <a:buChar char="-"/>
            </a:pPr>
            <a:r>
              <a:rPr lang="en-US" altLang="en-US" sz="2800" dirty="0">
                <a:ea typeface="ＭＳ Ｐゴシック" panose="020B0600070205080204" pitchFamily="34" charset="-128"/>
                <a:cs typeface="Trebuchet MS" panose="020B0603020202020204" pitchFamily="34" charset="0"/>
              </a:rPr>
              <a:t>Maintain adequate tidal volume</a:t>
            </a:r>
          </a:p>
          <a:p>
            <a:pPr marL="644525" lvl="1" indent="-282575">
              <a:buFont typeface="System Font Regular"/>
              <a:buChar char="-"/>
            </a:pPr>
            <a:r>
              <a:rPr lang="en-US" altLang="en-US" sz="2800" dirty="0">
                <a:ea typeface="ＭＳ Ｐゴシック" panose="020B0600070205080204" pitchFamily="34" charset="-128"/>
                <a:cs typeface="Trebuchet MS" panose="020B0603020202020204" pitchFamily="34" charset="0"/>
              </a:rPr>
              <a:t>Avoid hypoxia and hypercarbia</a:t>
            </a:r>
          </a:p>
          <a:p>
            <a:endParaRPr lang="en-US" altLang="en-US" sz="2800" dirty="0">
              <a:ea typeface="ＭＳ Ｐゴシック" panose="020B0600070205080204" pitchFamily="34" charset="-128"/>
              <a:cs typeface="Trebuchet MS" panose="020B0603020202020204" pitchFamily="34" charset="0"/>
            </a:endParaRPr>
          </a:p>
        </p:txBody>
      </p:sp>
      <p:sp>
        <p:nvSpPr>
          <p:cNvPr id="54276" name="Slide Number Placeholder 3">
            <a:extLst>
              <a:ext uri="{FF2B5EF4-FFF2-40B4-BE49-F238E27FC236}">
                <a16:creationId xmlns:a16="http://schemas.microsoft.com/office/drawing/2014/main" id="{478E8AD9-9C11-434C-86D2-8B3104BF7615}"/>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EA0C819E-0438-4B40-894A-5EDA0406E36C}" type="slidenum">
              <a:rPr lang="en-US" altLang="en-US" sz="992">
                <a:solidFill>
                  <a:srgbClr val="FFFFFF"/>
                </a:solidFill>
              </a:rPr>
              <a:pPr>
                <a:spcBef>
                  <a:spcPct val="0"/>
                </a:spcBef>
                <a:buFontTx/>
                <a:buNone/>
              </a:pPr>
              <a:t>25</a:t>
            </a:fld>
            <a:endParaRPr lang="en-US" altLang="en-US" sz="992">
              <a:solidFill>
                <a:srgbClr val="FF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4">
            <a:extLst>
              <a:ext uri="{FF2B5EF4-FFF2-40B4-BE49-F238E27FC236}">
                <a16:creationId xmlns:a16="http://schemas.microsoft.com/office/drawing/2014/main" id="{13718D5C-3AF3-4792-A95B-3643FA49FFDD}"/>
              </a:ext>
            </a:extLst>
          </p:cNvPr>
          <p:cNvSpPr>
            <a:spLocks noGrp="1"/>
          </p:cNvSpPr>
          <p:nvPr>
            <p:ph type="title"/>
          </p:nvPr>
        </p:nvSpPr>
        <p:spPr>
          <a:xfrm>
            <a:off x="544512" y="409481"/>
            <a:ext cx="7467600" cy="1074083"/>
          </a:xfrm>
        </p:spPr>
        <p:txBody>
          <a:bodyPr>
            <a:normAutofit/>
          </a:bodyPr>
          <a:lstStyle/>
          <a:p>
            <a:r>
              <a:rPr lang="en-US" altLang="en-US" sz="4800" dirty="0">
                <a:latin typeface="+mn-lt"/>
                <a:ea typeface="ＭＳ Ｐゴシック" panose="020B0600070205080204" pitchFamily="34" charset="-128"/>
                <a:cs typeface="Trebuchet MS" panose="020B0603020202020204" pitchFamily="34" charset="0"/>
              </a:rPr>
              <a:t>Regional Anesthesia </a:t>
            </a:r>
            <a:endParaRPr lang="en-US" altLang="en-US" sz="4800" dirty="0">
              <a:solidFill>
                <a:schemeClr val="accent2"/>
              </a:solidFill>
              <a:latin typeface="+mn-lt"/>
              <a:ea typeface="ＭＳ Ｐゴシック" panose="020B0600070205080204" pitchFamily="34" charset="-128"/>
              <a:cs typeface="Trebuchet MS" panose="020B0603020202020204" pitchFamily="34" charset="0"/>
            </a:endParaRPr>
          </a:p>
        </p:txBody>
      </p:sp>
      <p:sp>
        <p:nvSpPr>
          <p:cNvPr id="58371" name="Content Placeholder 2">
            <a:extLst>
              <a:ext uri="{FF2B5EF4-FFF2-40B4-BE49-F238E27FC236}">
                <a16:creationId xmlns:a16="http://schemas.microsoft.com/office/drawing/2014/main" id="{42D5F255-4549-4CF8-BF24-E0F517EFD9F8}"/>
              </a:ext>
            </a:extLst>
          </p:cNvPr>
          <p:cNvSpPr>
            <a:spLocks noGrp="1"/>
          </p:cNvSpPr>
          <p:nvPr>
            <p:ph idx="1"/>
          </p:nvPr>
        </p:nvSpPr>
        <p:spPr>
          <a:xfrm>
            <a:off x="544512" y="1874838"/>
            <a:ext cx="4191000" cy="3838060"/>
          </a:xfrm>
        </p:spPr>
        <p:txBody>
          <a:bodyPr>
            <a:normAutofit fontScale="92500"/>
          </a:bodyPr>
          <a:lstStyle/>
          <a:p>
            <a:r>
              <a:rPr lang="en-US" altLang="en-US" sz="3600" dirty="0">
                <a:ea typeface="ＭＳ Ｐゴシック" panose="020B0600070205080204" pitchFamily="34" charset="-128"/>
                <a:cs typeface="Trebuchet MS" panose="020B0603020202020204" pitchFamily="34" charset="0"/>
              </a:rPr>
              <a:t>Epidural catheter</a:t>
            </a:r>
          </a:p>
          <a:p>
            <a:r>
              <a:rPr lang="en-US" altLang="en-US" sz="3600" dirty="0">
                <a:ea typeface="ＭＳ Ｐゴシック" panose="020B0600070205080204" pitchFamily="34" charset="-128"/>
                <a:cs typeface="Trebuchet MS" panose="020B0603020202020204" pitchFamily="34" charset="0"/>
              </a:rPr>
              <a:t>Spinal single injection</a:t>
            </a:r>
          </a:p>
          <a:p>
            <a:r>
              <a:rPr lang="en-US" altLang="en-US" sz="3600" dirty="0">
                <a:ea typeface="ＭＳ Ｐゴシック" panose="020B0600070205080204" pitchFamily="34" charset="-128"/>
                <a:cs typeface="Trebuchet MS" panose="020B0603020202020204" pitchFamily="34" charset="0"/>
              </a:rPr>
              <a:t>Single caudal injection</a:t>
            </a:r>
          </a:p>
          <a:p>
            <a:r>
              <a:rPr lang="en-US" altLang="en-US" sz="3600" dirty="0">
                <a:ea typeface="ＭＳ Ｐゴシック" panose="020B0600070205080204" pitchFamily="34" charset="-128"/>
                <a:cs typeface="Trebuchet MS" panose="020B0603020202020204" pitchFamily="34" charset="0"/>
              </a:rPr>
              <a:t>Caudal catheter </a:t>
            </a:r>
          </a:p>
          <a:p>
            <a:r>
              <a:rPr lang="en-US" altLang="en-US" sz="3600" dirty="0">
                <a:ea typeface="ＭＳ Ｐゴシック" panose="020B0600070205080204" pitchFamily="34" charset="-128"/>
                <a:cs typeface="Trebuchet MS" panose="020B0603020202020204" pitchFamily="34" charset="0"/>
              </a:rPr>
              <a:t>Peripheral nerve blocks</a:t>
            </a:r>
          </a:p>
          <a:p>
            <a:endParaRPr lang="en-US" altLang="en-US" sz="2800" baseline="30000" dirty="0">
              <a:ea typeface="ＭＳ Ｐゴシック" panose="020B0600070205080204" pitchFamily="34" charset="-128"/>
              <a:cs typeface="Trebuchet MS" panose="020B0603020202020204" pitchFamily="34" charset="0"/>
            </a:endParaRPr>
          </a:p>
          <a:p>
            <a:endParaRPr lang="en-US" altLang="en-US" sz="2800" dirty="0">
              <a:ea typeface="ＭＳ Ｐゴシック" panose="020B0600070205080204" pitchFamily="34" charset="-128"/>
              <a:cs typeface="Trebuchet MS" panose="020B0603020202020204" pitchFamily="34" charset="0"/>
            </a:endParaRPr>
          </a:p>
        </p:txBody>
      </p:sp>
      <p:pic>
        <p:nvPicPr>
          <p:cNvPr id="3" name="Picture 2" descr="A picture containing indoor, wall, building&#10;&#10;Description automatically generated">
            <a:extLst>
              <a:ext uri="{FF2B5EF4-FFF2-40B4-BE49-F238E27FC236}">
                <a16:creationId xmlns:a16="http://schemas.microsoft.com/office/drawing/2014/main" id="{AACEEE5F-16EC-47E8-A5A5-07A73792AB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5512" y="1874838"/>
            <a:ext cx="5029200" cy="3771900"/>
          </a:xfrm>
          <a:prstGeom prst="rect">
            <a:avLst/>
          </a:prstGeom>
          <a:ln>
            <a:noFill/>
          </a:ln>
          <a:effectLst>
            <a:softEdge rad="112500"/>
          </a:effectLst>
        </p:spPr>
      </p:pic>
    </p:spTree>
    <p:extLst>
      <p:ext uri="{BB962C8B-B14F-4D97-AF65-F5344CB8AC3E}">
        <p14:creationId xmlns:p14="http://schemas.microsoft.com/office/powerpoint/2010/main" val="26492723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4">
            <a:extLst>
              <a:ext uri="{FF2B5EF4-FFF2-40B4-BE49-F238E27FC236}">
                <a16:creationId xmlns:a16="http://schemas.microsoft.com/office/drawing/2014/main" id="{85321310-47DF-4D49-8D50-116A9AA7FD2F}"/>
              </a:ext>
            </a:extLst>
          </p:cNvPr>
          <p:cNvSpPr>
            <a:spLocks noGrp="1"/>
          </p:cNvSpPr>
          <p:nvPr>
            <p:ph type="title"/>
          </p:nvPr>
        </p:nvSpPr>
        <p:spPr>
          <a:xfrm>
            <a:off x="620712" y="427037"/>
            <a:ext cx="6057900" cy="990600"/>
          </a:xfrm>
        </p:spPr>
        <p:txBody>
          <a:bodyPr>
            <a:normAutofit/>
          </a:bodyPr>
          <a:lstStyle/>
          <a:p>
            <a:r>
              <a:rPr lang="en-US" altLang="en-US" sz="4800" dirty="0">
                <a:latin typeface="+mn-lt"/>
                <a:ea typeface="ＭＳ Ｐゴシック" panose="020B0600070205080204" pitchFamily="34" charset="-128"/>
                <a:cs typeface="Trebuchet MS" panose="020B0603020202020204" pitchFamily="34" charset="0"/>
              </a:rPr>
              <a:t>Conclusions</a:t>
            </a:r>
          </a:p>
        </p:txBody>
      </p:sp>
      <p:sp>
        <p:nvSpPr>
          <p:cNvPr id="62467" name="Content Placeholder 5">
            <a:extLst>
              <a:ext uri="{FF2B5EF4-FFF2-40B4-BE49-F238E27FC236}">
                <a16:creationId xmlns:a16="http://schemas.microsoft.com/office/drawing/2014/main" id="{E11C4719-2E98-42A9-9798-5A05A28D359B}"/>
              </a:ext>
            </a:extLst>
          </p:cNvPr>
          <p:cNvSpPr>
            <a:spLocks noGrp="1"/>
          </p:cNvSpPr>
          <p:nvPr>
            <p:ph idx="1"/>
          </p:nvPr>
        </p:nvSpPr>
        <p:spPr>
          <a:xfrm>
            <a:off x="620712" y="1417637"/>
            <a:ext cx="9030128" cy="5331155"/>
          </a:xfrm>
        </p:spPr>
        <p:txBody>
          <a:bodyPr>
            <a:noAutofit/>
          </a:bodyPr>
          <a:lstStyle/>
          <a:p>
            <a:pPr marL="296863" indent="-296863">
              <a:buFont typeface="Arial" panose="020B0604020202020204" pitchFamily="34" charset="0"/>
              <a:buChar char="•"/>
            </a:pPr>
            <a:r>
              <a:rPr lang="en-US" altLang="en-US" sz="2800" dirty="0">
                <a:ea typeface="ＭＳ Ｐゴシック" panose="020B0600070205080204" pitchFamily="34" charset="-128"/>
                <a:cs typeface="Trebuchet MS" panose="020B0603020202020204" pitchFamily="34" charset="0"/>
              </a:rPr>
              <a:t>Autosomal dominant disorder caused by mutations in the fibroblast growth factor receptor 3 (</a:t>
            </a:r>
            <a:r>
              <a:rPr lang="en-US" altLang="en-US" sz="2800" i="1" dirty="0">
                <a:ea typeface="ＭＳ Ｐゴシック" panose="020B0600070205080204" pitchFamily="34" charset="-128"/>
                <a:cs typeface="Trebuchet MS" panose="020B0603020202020204" pitchFamily="34" charset="0"/>
              </a:rPr>
              <a:t>FGFR3</a:t>
            </a:r>
            <a:r>
              <a:rPr lang="en-US" altLang="en-US" sz="2800" dirty="0">
                <a:ea typeface="ＭＳ Ｐゴシック" panose="020B0600070205080204" pitchFamily="34" charset="-128"/>
                <a:cs typeface="Trebuchet MS" panose="020B0603020202020204" pitchFamily="34" charset="0"/>
              </a:rPr>
              <a:t>) gene</a:t>
            </a:r>
          </a:p>
          <a:p>
            <a:pPr marL="296863" indent="-296863">
              <a:buFont typeface="Arial" panose="020B0604020202020204" pitchFamily="34" charset="0"/>
              <a:buChar char="•"/>
            </a:pPr>
            <a:r>
              <a:rPr lang="en-US" altLang="en-US" sz="2800" dirty="0">
                <a:ea typeface="ＭＳ Ｐゴシック" panose="020B0600070205080204" pitchFamily="34" charset="-128"/>
                <a:cs typeface="Trebuchet MS" panose="020B0603020202020204" pitchFamily="34" charset="0"/>
              </a:rPr>
              <a:t>Achondroplasia presents with unique craniofacial, short stature with disproportionate trunk to limb ratio due to </a:t>
            </a:r>
            <a:r>
              <a:rPr lang="en-US" altLang="en-US" sz="2800" dirty="0" err="1">
                <a:ea typeface="ＭＳ Ｐゴシック" panose="020B0600070205080204" pitchFamily="34" charset="-128"/>
                <a:cs typeface="Trebuchet MS" panose="020B0603020202020204" pitchFamily="34" charset="0"/>
              </a:rPr>
              <a:t>rhizomelic</a:t>
            </a:r>
            <a:r>
              <a:rPr lang="en-US" altLang="en-US" sz="2800" dirty="0">
                <a:ea typeface="ＭＳ Ｐゴシック" panose="020B0600070205080204" pitchFamily="34" charset="-128"/>
                <a:cs typeface="Trebuchet MS" panose="020B0603020202020204" pitchFamily="34" charset="0"/>
              </a:rPr>
              <a:t> shortening of the limbs.</a:t>
            </a:r>
          </a:p>
          <a:p>
            <a:pPr marL="296863" indent="-296863">
              <a:buFont typeface="Arial" panose="020B0604020202020204" pitchFamily="34" charset="0"/>
              <a:buChar char="•"/>
            </a:pPr>
            <a:r>
              <a:rPr lang="en-US" altLang="en-US" sz="2800" dirty="0">
                <a:ea typeface="ＭＳ Ｐゴシック" panose="020B0600070205080204" pitchFamily="34" charset="-128"/>
                <a:cs typeface="Trebuchet MS" panose="020B0603020202020204" pitchFamily="34" charset="0"/>
              </a:rPr>
              <a:t>Life threatening in 5 - 10% of affected individuals.</a:t>
            </a:r>
          </a:p>
          <a:p>
            <a:pPr marL="296863" indent="-296863">
              <a:buFont typeface="Arial" panose="020B0604020202020204" pitchFamily="34" charset="0"/>
              <a:buChar char="•"/>
            </a:pPr>
            <a:r>
              <a:rPr lang="en-US" altLang="en-US" sz="2800" dirty="0">
                <a:ea typeface="ＭＳ Ｐゴシック" panose="020B0600070205080204" pitchFamily="34" charset="-128"/>
                <a:cs typeface="Trebuchet MS" panose="020B0603020202020204" pitchFamily="34" charset="0"/>
              </a:rPr>
              <a:t>Preoperative anesthetic evaluation should focus on assessment of airway, neurological and cardiopulmonary function</a:t>
            </a:r>
          </a:p>
          <a:p>
            <a:pPr marL="296863" indent="-296863">
              <a:buFont typeface="Arial" panose="020B0604020202020204" pitchFamily="34" charset="0"/>
              <a:buChar char="•"/>
            </a:pPr>
            <a:r>
              <a:rPr lang="en-US" altLang="en-US" sz="2800" dirty="0">
                <a:ea typeface="ＭＳ Ｐゴシック" panose="020B0600070205080204" pitchFamily="34" charset="-128"/>
                <a:cs typeface="Trebuchet MS" panose="020B0603020202020204" pitchFamily="34" charset="0"/>
              </a:rPr>
              <a:t>With appropriate knowledge and proper care, anesthesia can be delivered safely to pediatric patients with achondroplasia</a:t>
            </a:r>
          </a:p>
        </p:txBody>
      </p:sp>
      <p:sp>
        <p:nvSpPr>
          <p:cNvPr id="62468" name="Slide Number Placeholder 1">
            <a:extLst>
              <a:ext uri="{FF2B5EF4-FFF2-40B4-BE49-F238E27FC236}">
                <a16:creationId xmlns:a16="http://schemas.microsoft.com/office/drawing/2014/main" id="{EB73A6BC-490B-49BC-93AF-32144220B91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01E9586E-D130-4B20-B2E0-FFA75F2289CD}" type="slidenum">
              <a:rPr lang="en-US" altLang="en-US" sz="992">
                <a:solidFill>
                  <a:srgbClr val="FFFFFF"/>
                </a:solidFill>
              </a:rPr>
              <a:pPr>
                <a:spcBef>
                  <a:spcPct val="0"/>
                </a:spcBef>
                <a:buFontTx/>
                <a:buNone/>
              </a:pPr>
              <a:t>27</a:t>
            </a:fld>
            <a:endParaRPr lang="en-US" altLang="en-US" sz="992">
              <a:solidFill>
                <a:srgbClr val="FFFFF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4">
            <a:extLst>
              <a:ext uri="{FF2B5EF4-FFF2-40B4-BE49-F238E27FC236}">
                <a16:creationId xmlns:a16="http://schemas.microsoft.com/office/drawing/2014/main" id="{85321310-47DF-4D49-8D50-116A9AA7FD2F}"/>
              </a:ext>
            </a:extLst>
          </p:cNvPr>
          <p:cNvSpPr>
            <a:spLocks noGrp="1"/>
          </p:cNvSpPr>
          <p:nvPr>
            <p:ph type="title"/>
          </p:nvPr>
        </p:nvSpPr>
        <p:spPr>
          <a:xfrm>
            <a:off x="468312" y="427037"/>
            <a:ext cx="5334000" cy="820714"/>
          </a:xfrm>
        </p:spPr>
        <p:txBody>
          <a:bodyPr>
            <a:normAutofit fontScale="90000"/>
          </a:bodyPr>
          <a:lstStyle/>
          <a:p>
            <a:r>
              <a:rPr lang="en-US" altLang="en-US" sz="5400" dirty="0">
                <a:latin typeface="+mn-lt"/>
                <a:ea typeface="ＭＳ Ｐゴシック" panose="020B0600070205080204" pitchFamily="34" charset="-128"/>
                <a:cs typeface="Trebuchet MS" panose="020B0603020202020204" pitchFamily="34" charset="0"/>
              </a:rPr>
              <a:t>References</a:t>
            </a:r>
          </a:p>
        </p:txBody>
      </p:sp>
      <p:sp>
        <p:nvSpPr>
          <p:cNvPr id="62467" name="Content Placeholder 5">
            <a:extLst>
              <a:ext uri="{FF2B5EF4-FFF2-40B4-BE49-F238E27FC236}">
                <a16:creationId xmlns:a16="http://schemas.microsoft.com/office/drawing/2014/main" id="{E11C4719-2E98-42A9-9798-5A05A28D359B}"/>
              </a:ext>
            </a:extLst>
          </p:cNvPr>
          <p:cNvSpPr>
            <a:spLocks noGrp="1"/>
          </p:cNvSpPr>
          <p:nvPr>
            <p:ph idx="1"/>
          </p:nvPr>
        </p:nvSpPr>
        <p:spPr>
          <a:xfrm>
            <a:off x="468312" y="1189037"/>
            <a:ext cx="9372600" cy="5943601"/>
          </a:xfrm>
        </p:spPr>
        <p:txBody>
          <a:bodyPr>
            <a:noAutofit/>
          </a:bodyPr>
          <a:lstStyle/>
          <a:p>
            <a:pPr marL="296863" indent="-296863"/>
            <a:r>
              <a:rPr lang="en-US" altLang="en-US" sz="2000" dirty="0">
                <a:ea typeface="ＭＳ Ｐゴシック" panose="020B0600070205080204" pitchFamily="34" charset="-128"/>
                <a:cs typeface="Trebuchet MS" panose="020B0603020202020204" pitchFamily="34" charset="0"/>
              </a:rPr>
              <a:t>Horton WA, Hall JG, Hecht JT. Achondroplasia. </a:t>
            </a:r>
            <a:r>
              <a:rPr lang="en-US" altLang="en-US" sz="2000" i="1" dirty="0">
                <a:ea typeface="ＭＳ Ｐゴシック" panose="020B0600070205080204" pitchFamily="34" charset="-128"/>
                <a:cs typeface="Trebuchet MS" panose="020B0603020202020204" pitchFamily="34" charset="0"/>
              </a:rPr>
              <a:t>Lancet.</a:t>
            </a:r>
            <a:r>
              <a:rPr lang="en-US" altLang="en-US" sz="2000" dirty="0">
                <a:ea typeface="ＭＳ Ｐゴシック" panose="020B0600070205080204" pitchFamily="34" charset="-128"/>
                <a:cs typeface="Trebuchet MS" panose="020B0603020202020204" pitchFamily="34" charset="0"/>
              </a:rPr>
              <a:t> 2007;370(9582):162–172.</a:t>
            </a:r>
          </a:p>
          <a:p>
            <a:pPr marL="296863" indent="-296863"/>
            <a:r>
              <a:rPr lang="en-US" altLang="en-US" sz="2000" dirty="0">
                <a:ea typeface="ＭＳ Ｐゴシック" panose="020B0600070205080204" pitchFamily="34" charset="-128"/>
                <a:cs typeface="Trebuchet MS" panose="020B0603020202020204" pitchFamily="34" charset="0"/>
              </a:rPr>
              <a:t>American Academy of Pediatrics Committee on Genetics Health supervision for children with achondroplasia. </a:t>
            </a:r>
            <a:r>
              <a:rPr lang="en-US" altLang="en-US" sz="2000" i="1" dirty="0">
                <a:ea typeface="ＭＳ Ｐゴシック" panose="020B0600070205080204" pitchFamily="34" charset="-128"/>
                <a:cs typeface="Trebuchet MS" panose="020B0603020202020204" pitchFamily="34" charset="0"/>
              </a:rPr>
              <a:t>Pediatrics.</a:t>
            </a:r>
            <a:r>
              <a:rPr lang="en-US" altLang="en-US" sz="2000" dirty="0">
                <a:ea typeface="ＭＳ Ｐゴシック" panose="020B0600070205080204" pitchFamily="34" charset="-128"/>
                <a:cs typeface="Trebuchet MS" panose="020B0603020202020204" pitchFamily="34" charset="0"/>
              </a:rPr>
              <a:t> 1995;95(3):443–451.</a:t>
            </a:r>
          </a:p>
          <a:p>
            <a:pPr marL="296863" indent="-296863"/>
            <a:r>
              <a:rPr lang="en-US" altLang="en-US" sz="2000" dirty="0">
                <a:ea typeface="ＭＳ Ｐゴシック" panose="020B0600070205080204" pitchFamily="34" charset="-128"/>
                <a:cs typeface="Trebuchet MS" panose="020B0603020202020204" pitchFamily="34" charset="0"/>
              </a:rPr>
              <a:t>Sisk EA, Heatley DG, Borowski BJ, </a:t>
            </a:r>
            <a:r>
              <a:rPr lang="en-US" altLang="en-US" sz="2000" dirty="0" err="1">
                <a:ea typeface="ＭＳ Ｐゴシック" panose="020B0600070205080204" pitchFamily="34" charset="-128"/>
                <a:cs typeface="Trebuchet MS" panose="020B0603020202020204" pitchFamily="34" charset="0"/>
              </a:rPr>
              <a:t>Leverson</a:t>
            </a:r>
            <a:r>
              <a:rPr lang="en-US" altLang="en-US" sz="2000" dirty="0">
                <a:ea typeface="ＭＳ Ｐゴシック" panose="020B0600070205080204" pitchFamily="34" charset="-128"/>
                <a:cs typeface="Trebuchet MS" panose="020B0603020202020204" pitchFamily="34" charset="0"/>
              </a:rPr>
              <a:t> GE, Pauli RM. Obstructive sleep apnea in children with achondroplasia: Surgical and anesthetic considerations. </a:t>
            </a:r>
            <a:r>
              <a:rPr lang="en-US" altLang="en-US" sz="2000" i="1" dirty="0" err="1">
                <a:ea typeface="ＭＳ Ｐゴシック" panose="020B0600070205080204" pitchFamily="34" charset="-128"/>
                <a:cs typeface="Trebuchet MS" panose="020B0603020202020204" pitchFamily="34" charset="0"/>
              </a:rPr>
              <a:t>Otolaryngol</a:t>
            </a:r>
            <a:r>
              <a:rPr lang="en-US" altLang="en-US" sz="2000" i="1" dirty="0">
                <a:ea typeface="ＭＳ Ｐゴシック" panose="020B0600070205080204" pitchFamily="34" charset="-128"/>
                <a:cs typeface="Trebuchet MS" panose="020B0603020202020204" pitchFamily="34" charset="0"/>
              </a:rPr>
              <a:t> Head Neck Surg</a:t>
            </a:r>
            <a:r>
              <a:rPr lang="en-US" altLang="en-US" sz="2000" dirty="0">
                <a:ea typeface="ＭＳ Ｐゴシック" panose="020B0600070205080204" pitchFamily="34" charset="-128"/>
                <a:cs typeface="Trebuchet MS" panose="020B0603020202020204" pitchFamily="34" charset="0"/>
              </a:rPr>
              <a:t> 1999;120:248-54. </a:t>
            </a:r>
          </a:p>
          <a:p>
            <a:pPr marL="296863" indent="-296863"/>
            <a:r>
              <a:rPr lang="en-US" altLang="en-US" sz="2000" dirty="0">
                <a:ea typeface="ＭＳ Ｐゴシック" panose="020B0600070205080204" pitchFamily="34" charset="-128"/>
                <a:cs typeface="Trebuchet MS" panose="020B0603020202020204" pitchFamily="34" charset="0"/>
              </a:rPr>
              <a:t>Jain A, Jain K, Makkar JK, Mangal K. </a:t>
            </a:r>
            <a:r>
              <a:rPr lang="en-US" altLang="en-US" sz="2000" dirty="0" err="1">
                <a:ea typeface="ＭＳ Ｐゴシック" panose="020B0600070205080204" pitchFamily="34" charset="-128"/>
                <a:cs typeface="Trebuchet MS" panose="020B0603020202020204" pitchFamily="34" charset="0"/>
              </a:rPr>
              <a:t>Anaesthetic</a:t>
            </a:r>
            <a:r>
              <a:rPr lang="en-US" altLang="en-US" sz="2000" dirty="0">
                <a:ea typeface="ＭＳ Ｐゴシック" panose="020B0600070205080204" pitchFamily="34" charset="-128"/>
                <a:cs typeface="Trebuchet MS" panose="020B0603020202020204" pitchFamily="34" charset="0"/>
              </a:rPr>
              <a:t> management of an </a:t>
            </a:r>
            <a:r>
              <a:rPr lang="en-US" altLang="en-US" sz="2000" dirty="0" err="1">
                <a:ea typeface="ＭＳ Ｐゴシック" panose="020B0600070205080204" pitchFamily="34" charset="-128"/>
                <a:cs typeface="Trebuchet MS" panose="020B0603020202020204" pitchFamily="34" charset="0"/>
              </a:rPr>
              <a:t>achondroplastic</a:t>
            </a:r>
            <a:r>
              <a:rPr lang="en-US" altLang="en-US" sz="2000" dirty="0">
                <a:ea typeface="ＭＳ Ｐゴシック" panose="020B0600070205080204" pitchFamily="34" charset="-128"/>
                <a:cs typeface="Trebuchet MS" panose="020B0603020202020204" pitchFamily="34" charset="0"/>
              </a:rPr>
              <a:t> dwarf undergoing radical nephrectomy</a:t>
            </a:r>
            <a:r>
              <a:rPr lang="en-US" altLang="en-US" sz="2000" i="1" dirty="0">
                <a:ea typeface="ＭＳ Ｐゴシック" panose="020B0600070205080204" pitchFamily="34" charset="-128"/>
                <a:cs typeface="Trebuchet MS" panose="020B0603020202020204" pitchFamily="34" charset="0"/>
              </a:rPr>
              <a:t>. S </a:t>
            </a:r>
            <a:r>
              <a:rPr lang="en-US" altLang="en-US" sz="2000" i="1" dirty="0" err="1">
                <a:ea typeface="ＭＳ Ｐゴシック" panose="020B0600070205080204" pitchFamily="34" charset="-128"/>
                <a:cs typeface="Trebuchet MS" panose="020B0603020202020204" pitchFamily="34" charset="0"/>
              </a:rPr>
              <a:t>Afr</a:t>
            </a:r>
            <a:r>
              <a:rPr lang="en-US" altLang="en-US" sz="2000" i="1" dirty="0">
                <a:ea typeface="ＭＳ Ｐゴシック" panose="020B0600070205080204" pitchFamily="34" charset="-128"/>
                <a:cs typeface="Trebuchet MS" panose="020B0603020202020204" pitchFamily="34" charset="0"/>
              </a:rPr>
              <a:t> J </a:t>
            </a:r>
            <a:r>
              <a:rPr lang="en-US" altLang="en-US" sz="2000" i="1" dirty="0" err="1">
                <a:ea typeface="ＭＳ Ｐゴシック" panose="020B0600070205080204" pitchFamily="34" charset="-128"/>
                <a:cs typeface="Trebuchet MS" panose="020B0603020202020204" pitchFamily="34" charset="0"/>
              </a:rPr>
              <a:t>Anaesthesiol</a:t>
            </a:r>
            <a:r>
              <a:rPr lang="en-US" altLang="en-US" sz="2000" i="1" dirty="0">
                <a:ea typeface="ＭＳ Ｐゴシック" panose="020B0600070205080204" pitchFamily="34" charset="-128"/>
                <a:cs typeface="Trebuchet MS" panose="020B0603020202020204" pitchFamily="34" charset="0"/>
              </a:rPr>
              <a:t> </a:t>
            </a:r>
            <a:r>
              <a:rPr lang="en-US" altLang="en-US" sz="2000" i="1" dirty="0" err="1">
                <a:ea typeface="ＭＳ Ｐゴシック" panose="020B0600070205080204" pitchFamily="34" charset="-128"/>
                <a:cs typeface="Trebuchet MS" panose="020B0603020202020204" pitchFamily="34" charset="0"/>
              </a:rPr>
              <a:t>Analg</a:t>
            </a:r>
            <a:r>
              <a:rPr lang="en-US" altLang="en-US" sz="2000" dirty="0">
                <a:ea typeface="ＭＳ Ｐゴシック" panose="020B0600070205080204" pitchFamily="34" charset="-128"/>
                <a:cs typeface="Trebuchet MS" panose="020B0603020202020204" pitchFamily="34" charset="0"/>
              </a:rPr>
              <a:t> 2010;16:77-9.</a:t>
            </a:r>
          </a:p>
          <a:p>
            <a:pPr marL="296863" indent="-296863"/>
            <a:r>
              <a:rPr lang="en-US" altLang="en-US" sz="2000" i="1" dirty="0">
                <a:ea typeface="ＭＳ Ｐゴシック" panose="020B0600070205080204" pitchFamily="34" charset="-128"/>
                <a:cs typeface="Trebuchet MS" panose="020B0603020202020204" pitchFamily="34" charset="0"/>
              </a:rPr>
              <a:t>Krishnan BS, </a:t>
            </a:r>
            <a:r>
              <a:rPr lang="en-US" altLang="en-US" sz="2000" i="1" dirty="0" err="1">
                <a:ea typeface="ＭＳ Ｐゴシック" panose="020B0600070205080204" pitchFamily="34" charset="-128"/>
                <a:cs typeface="Trebuchet MS" panose="020B0603020202020204" pitchFamily="34" charset="0"/>
              </a:rPr>
              <a:t>Eipe</a:t>
            </a:r>
            <a:r>
              <a:rPr lang="en-US" altLang="en-US" sz="2000" i="1" dirty="0">
                <a:ea typeface="ＭＳ Ｐゴシック" panose="020B0600070205080204" pitchFamily="34" charset="-128"/>
                <a:cs typeface="Trebuchet MS" panose="020B0603020202020204" pitchFamily="34" charset="0"/>
              </a:rPr>
              <a:t> N, </a:t>
            </a:r>
            <a:r>
              <a:rPr lang="en-US" altLang="en-US" sz="2000" i="1" dirty="0" err="1">
                <a:ea typeface="ＭＳ Ｐゴシック" panose="020B0600070205080204" pitchFamily="34" charset="-128"/>
                <a:cs typeface="Trebuchet MS" panose="020B0603020202020204" pitchFamily="34" charset="0"/>
              </a:rPr>
              <a:t>Korula</a:t>
            </a:r>
            <a:r>
              <a:rPr lang="en-US" altLang="en-US" sz="2000" i="1" dirty="0">
                <a:ea typeface="ＭＳ Ｐゴシック" panose="020B0600070205080204" pitchFamily="34" charset="-128"/>
                <a:cs typeface="Trebuchet MS" panose="020B0603020202020204" pitchFamily="34" charset="0"/>
              </a:rPr>
              <a:t> G. </a:t>
            </a:r>
            <a:r>
              <a:rPr lang="en-US" altLang="en-US" sz="2000" i="1" dirty="0" err="1">
                <a:ea typeface="ＭＳ Ｐゴシック" panose="020B0600070205080204" pitchFamily="34" charset="-128"/>
                <a:cs typeface="Trebuchet MS" panose="020B0603020202020204" pitchFamily="34" charset="0"/>
              </a:rPr>
              <a:t>Anaesthetic</a:t>
            </a:r>
            <a:r>
              <a:rPr lang="en-US" altLang="en-US" sz="2000" i="1" dirty="0">
                <a:ea typeface="ＭＳ Ｐゴシック" panose="020B0600070205080204" pitchFamily="34" charset="-128"/>
                <a:cs typeface="Trebuchet MS" panose="020B0603020202020204" pitchFamily="34" charset="0"/>
              </a:rPr>
              <a:t> management of a patient with achondroplasia. </a:t>
            </a:r>
            <a:r>
              <a:rPr lang="en-US" altLang="en-US" sz="2000" i="1" dirty="0" err="1">
                <a:ea typeface="ＭＳ Ｐゴシック" panose="020B0600070205080204" pitchFamily="34" charset="-128"/>
                <a:cs typeface="Trebuchet MS" panose="020B0603020202020204" pitchFamily="34" charset="0"/>
              </a:rPr>
              <a:t>Paediatr</a:t>
            </a:r>
            <a:r>
              <a:rPr lang="en-US" altLang="en-US" sz="2000" i="1" dirty="0">
                <a:ea typeface="ＭＳ Ｐゴシック" panose="020B0600070205080204" pitchFamily="34" charset="-128"/>
                <a:cs typeface="Trebuchet MS" panose="020B0603020202020204" pitchFamily="34" charset="0"/>
              </a:rPr>
              <a:t> </a:t>
            </a:r>
            <a:r>
              <a:rPr lang="en-US" altLang="en-US" sz="2000" i="1" dirty="0" err="1">
                <a:ea typeface="ＭＳ Ｐゴシック" panose="020B0600070205080204" pitchFamily="34" charset="-128"/>
                <a:cs typeface="Trebuchet MS" panose="020B0603020202020204" pitchFamily="34" charset="0"/>
              </a:rPr>
              <a:t>Anaesth</a:t>
            </a:r>
            <a:r>
              <a:rPr lang="en-US" altLang="en-US" sz="2000" i="1" dirty="0">
                <a:ea typeface="ＭＳ Ｐゴシック" panose="020B0600070205080204" pitchFamily="34" charset="-128"/>
                <a:cs typeface="Trebuchet MS" panose="020B0603020202020204" pitchFamily="34" charset="0"/>
              </a:rPr>
              <a:t>. 2003 Jul;13(6):547-9.</a:t>
            </a:r>
          </a:p>
          <a:p>
            <a:pPr marL="296863" indent="-296863"/>
            <a:r>
              <a:rPr lang="en-US" altLang="en-US" sz="2000" i="1" dirty="0" err="1">
                <a:ea typeface="ＭＳ Ｐゴシック" panose="020B0600070205080204" pitchFamily="34" charset="-128"/>
                <a:cs typeface="Trebuchet MS" panose="020B0603020202020204" pitchFamily="34" charset="0"/>
              </a:rPr>
              <a:t>Kalla</a:t>
            </a:r>
            <a:r>
              <a:rPr lang="en-US" altLang="en-US" sz="2000" i="1" dirty="0">
                <a:ea typeface="ＭＳ Ｐゴシック" panose="020B0600070205080204" pitchFamily="34" charset="-128"/>
                <a:cs typeface="Trebuchet MS" panose="020B0603020202020204" pitchFamily="34" charset="0"/>
              </a:rPr>
              <a:t> GN, </a:t>
            </a:r>
            <a:r>
              <a:rPr lang="en-US" altLang="en-US" sz="2000" i="1" dirty="0" err="1">
                <a:ea typeface="ＭＳ Ｐゴシック" panose="020B0600070205080204" pitchFamily="34" charset="-128"/>
                <a:cs typeface="Trebuchet MS" panose="020B0603020202020204" pitchFamily="34" charset="0"/>
              </a:rPr>
              <a:t>Fening</a:t>
            </a:r>
            <a:r>
              <a:rPr lang="en-US" altLang="en-US" sz="2000" i="1" dirty="0">
                <a:ea typeface="ＭＳ Ｐゴシック" panose="020B0600070205080204" pitchFamily="34" charset="-128"/>
                <a:cs typeface="Trebuchet MS" panose="020B0603020202020204" pitchFamily="34" charset="0"/>
              </a:rPr>
              <a:t> E, </a:t>
            </a:r>
            <a:r>
              <a:rPr lang="en-US" altLang="en-US" sz="2000" i="1" dirty="0" err="1">
                <a:ea typeface="ＭＳ Ｐゴシック" panose="020B0600070205080204" pitchFamily="34" charset="-128"/>
                <a:cs typeface="Trebuchet MS" panose="020B0603020202020204" pitchFamily="34" charset="0"/>
              </a:rPr>
              <a:t>Obiaya</a:t>
            </a:r>
            <a:r>
              <a:rPr lang="en-US" altLang="en-US" sz="2000" i="1" dirty="0">
                <a:ea typeface="ＭＳ Ｐゴシック" panose="020B0600070205080204" pitchFamily="34" charset="-128"/>
                <a:cs typeface="Trebuchet MS" panose="020B0603020202020204" pitchFamily="34" charset="0"/>
              </a:rPr>
              <a:t> MO. </a:t>
            </a:r>
            <a:r>
              <a:rPr lang="en-US" altLang="en-US" sz="2000" i="1" dirty="0" err="1">
                <a:ea typeface="ＭＳ Ｐゴシック" panose="020B0600070205080204" pitchFamily="34" charset="-128"/>
                <a:cs typeface="Trebuchet MS" panose="020B0603020202020204" pitchFamily="34" charset="0"/>
              </a:rPr>
              <a:t>Anaesthetic</a:t>
            </a:r>
            <a:r>
              <a:rPr lang="en-US" altLang="en-US" sz="2000" i="1" dirty="0">
                <a:ea typeface="ＭＳ Ｐゴシック" panose="020B0600070205080204" pitchFamily="34" charset="-128"/>
                <a:cs typeface="Trebuchet MS" panose="020B0603020202020204" pitchFamily="34" charset="0"/>
              </a:rPr>
              <a:t> management of achondroplasia. Br J </a:t>
            </a:r>
            <a:r>
              <a:rPr lang="en-US" altLang="en-US" sz="2000" i="1" dirty="0" err="1">
                <a:ea typeface="ＭＳ Ｐゴシック" panose="020B0600070205080204" pitchFamily="34" charset="-128"/>
                <a:cs typeface="Trebuchet MS" panose="020B0603020202020204" pitchFamily="34" charset="0"/>
              </a:rPr>
              <a:t>Anaesth</a:t>
            </a:r>
            <a:r>
              <a:rPr lang="en-US" altLang="en-US" sz="2000" i="1" dirty="0">
                <a:ea typeface="ＭＳ Ｐゴシック" panose="020B0600070205080204" pitchFamily="34" charset="-128"/>
                <a:cs typeface="Trebuchet MS" panose="020B0603020202020204" pitchFamily="34" charset="0"/>
              </a:rPr>
              <a:t>. 1986 Jan;58(1):117-9.</a:t>
            </a:r>
            <a:endParaRPr lang="en-US" altLang="en-US" sz="2000" dirty="0">
              <a:ea typeface="ＭＳ Ｐゴシック" panose="020B0600070205080204" pitchFamily="34" charset="-128"/>
              <a:cs typeface="Trebuchet MS" panose="020B0603020202020204" pitchFamily="34" charset="0"/>
            </a:endParaRPr>
          </a:p>
          <a:p>
            <a:pPr marL="296863" indent="-296863"/>
            <a:r>
              <a:rPr lang="en-US" altLang="en-US" sz="2000" i="1" dirty="0">
                <a:ea typeface="ＭＳ Ｐゴシック" panose="020B0600070205080204" pitchFamily="34" charset="-128"/>
                <a:cs typeface="Trebuchet MS" panose="020B0603020202020204" pitchFamily="34" charset="0"/>
              </a:rPr>
              <a:t>Mayhew JF, Katz J, Miner M, </a:t>
            </a:r>
            <a:r>
              <a:rPr lang="en-US" altLang="en-US" sz="2000" i="1" dirty="0" err="1">
                <a:ea typeface="ＭＳ Ｐゴシック" panose="020B0600070205080204" pitchFamily="34" charset="-128"/>
                <a:cs typeface="Trebuchet MS" panose="020B0603020202020204" pitchFamily="34" charset="0"/>
              </a:rPr>
              <a:t>Leiman</a:t>
            </a:r>
            <a:r>
              <a:rPr lang="en-US" altLang="en-US" sz="2000" i="1" dirty="0">
                <a:ea typeface="ＭＳ Ｐゴシック" panose="020B0600070205080204" pitchFamily="34" charset="-128"/>
                <a:cs typeface="Trebuchet MS" panose="020B0603020202020204" pitchFamily="34" charset="0"/>
              </a:rPr>
              <a:t> BC, Hall ID. </a:t>
            </a:r>
            <a:r>
              <a:rPr lang="en-US" altLang="en-US" sz="2000" i="1" dirty="0" err="1">
                <a:ea typeface="ＭＳ Ｐゴシック" panose="020B0600070205080204" pitchFamily="34" charset="-128"/>
                <a:cs typeface="Trebuchet MS" panose="020B0603020202020204" pitchFamily="34" charset="0"/>
              </a:rPr>
              <a:t>Anaesthesia</a:t>
            </a:r>
            <a:r>
              <a:rPr lang="en-US" altLang="en-US" sz="2000" i="1" dirty="0">
                <a:ea typeface="ＭＳ Ｐゴシック" panose="020B0600070205080204" pitchFamily="34" charset="-128"/>
                <a:cs typeface="Trebuchet MS" panose="020B0603020202020204" pitchFamily="34" charset="0"/>
              </a:rPr>
              <a:t> for the </a:t>
            </a:r>
            <a:r>
              <a:rPr lang="en-US" altLang="en-US" sz="2000" i="1" dirty="0" err="1">
                <a:ea typeface="ＭＳ Ｐゴシック" panose="020B0600070205080204" pitchFamily="34" charset="-128"/>
                <a:cs typeface="Trebuchet MS" panose="020B0603020202020204" pitchFamily="34" charset="0"/>
              </a:rPr>
              <a:t>achondroplastic</a:t>
            </a:r>
            <a:r>
              <a:rPr lang="en-US" altLang="en-US" sz="2000" i="1" dirty="0">
                <a:ea typeface="ＭＳ Ｐゴシック" panose="020B0600070205080204" pitchFamily="34" charset="-128"/>
                <a:cs typeface="Trebuchet MS" panose="020B0603020202020204" pitchFamily="34" charset="0"/>
              </a:rPr>
              <a:t> dwarf. Can </a:t>
            </a:r>
            <a:r>
              <a:rPr lang="en-US" altLang="en-US" sz="2000" i="1" dirty="0" err="1">
                <a:ea typeface="ＭＳ Ｐゴシック" panose="020B0600070205080204" pitchFamily="34" charset="-128"/>
                <a:cs typeface="Trebuchet MS" panose="020B0603020202020204" pitchFamily="34" charset="0"/>
              </a:rPr>
              <a:t>Anaesth</a:t>
            </a:r>
            <a:r>
              <a:rPr lang="en-US" altLang="en-US" sz="2000" i="1" dirty="0">
                <a:ea typeface="ＭＳ Ｐゴシック" panose="020B0600070205080204" pitchFamily="34" charset="-128"/>
                <a:cs typeface="Trebuchet MS" panose="020B0603020202020204" pitchFamily="34" charset="0"/>
              </a:rPr>
              <a:t> Soc J. 1986 Mar;33(2):216-21.</a:t>
            </a:r>
            <a:endParaRPr lang="en-US" altLang="en-US" sz="2000" dirty="0">
              <a:ea typeface="ＭＳ Ｐゴシック" panose="020B0600070205080204" pitchFamily="34" charset="-128"/>
              <a:cs typeface="Trebuchet MS" panose="020B0603020202020204" pitchFamily="34" charset="0"/>
            </a:endParaRPr>
          </a:p>
          <a:p>
            <a:pPr marL="296863" indent="-296863"/>
            <a:r>
              <a:rPr lang="en-US" altLang="en-US" sz="2000" i="1" dirty="0">
                <a:ea typeface="ＭＳ Ｐゴシック" panose="020B0600070205080204" pitchFamily="34" charset="-128"/>
                <a:cs typeface="Trebuchet MS" panose="020B0603020202020204" pitchFamily="34" charset="0"/>
              </a:rPr>
              <a:t>Di </a:t>
            </a:r>
            <a:r>
              <a:rPr lang="en-US" altLang="en-US" sz="2000" i="1" dirty="0" err="1">
                <a:ea typeface="ＭＳ Ｐゴシック" panose="020B0600070205080204" pitchFamily="34" charset="-128"/>
                <a:cs typeface="Trebuchet MS" panose="020B0603020202020204" pitchFamily="34" charset="0"/>
              </a:rPr>
              <a:t>Nardo</a:t>
            </a:r>
            <a:r>
              <a:rPr lang="en-US" altLang="en-US" sz="2000" i="1" dirty="0">
                <a:ea typeface="ＭＳ Ｐゴシック" panose="020B0600070205080204" pitchFamily="34" charset="-128"/>
                <a:cs typeface="Trebuchet MS" panose="020B0603020202020204" pitchFamily="34" charset="0"/>
              </a:rPr>
              <a:t> SK. Anesthetic consideration for the </a:t>
            </a:r>
            <a:r>
              <a:rPr lang="en-US" altLang="en-US" sz="2000" i="1" dirty="0" err="1">
                <a:ea typeface="ＭＳ Ｐゴシック" panose="020B0600070205080204" pitchFamily="34" charset="-128"/>
                <a:cs typeface="Trebuchet MS" panose="020B0603020202020204" pitchFamily="34" charset="0"/>
              </a:rPr>
              <a:t>achondroplastic</a:t>
            </a:r>
            <a:r>
              <a:rPr lang="en-US" altLang="en-US" sz="2000" i="1" dirty="0">
                <a:ea typeface="ＭＳ Ｐゴシック" panose="020B0600070205080204" pitchFamily="34" charset="-128"/>
                <a:cs typeface="Trebuchet MS" panose="020B0603020202020204" pitchFamily="34" charset="0"/>
              </a:rPr>
              <a:t> dwarf. AANA J 1988 Feb;56(1):42-</a:t>
            </a:r>
            <a:endParaRPr lang="en-US" altLang="en-US" sz="2000" dirty="0">
              <a:ea typeface="ＭＳ Ｐゴシック" panose="020B0600070205080204" pitchFamily="34" charset="-128"/>
              <a:cs typeface="Trebuchet MS" panose="020B0603020202020204" pitchFamily="34" charset="0"/>
            </a:endParaRPr>
          </a:p>
          <a:p>
            <a:endParaRPr lang="en-US" altLang="en-US" sz="2000" dirty="0">
              <a:latin typeface="Trebuchet MS" panose="020B0603020202020204" pitchFamily="34" charset="0"/>
              <a:ea typeface="ＭＳ Ｐゴシック" panose="020B0600070205080204" pitchFamily="34" charset="-128"/>
              <a:cs typeface="Trebuchet MS" panose="020B0603020202020204" pitchFamily="34" charset="0"/>
            </a:endParaRPr>
          </a:p>
          <a:p>
            <a:endParaRPr lang="en-US" altLang="en-US" sz="2000" dirty="0">
              <a:latin typeface="Trebuchet MS" panose="020B0603020202020204" pitchFamily="34" charset="0"/>
              <a:ea typeface="ＭＳ Ｐゴシック" panose="020B0600070205080204" pitchFamily="34" charset="-128"/>
              <a:cs typeface="Trebuchet MS" panose="020B0603020202020204" pitchFamily="34" charset="0"/>
            </a:endParaRPr>
          </a:p>
        </p:txBody>
      </p:sp>
      <p:sp>
        <p:nvSpPr>
          <p:cNvPr id="62468" name="Slide Number Placeholder 1">
            <a:extLst>
              <a:ext uri="{FF2B5EF4-FFF2-40B4-BE49-F238E27FC236}">
                <a16:creationId xmlns:a16="http://schemas.microsoft.com/office/drawing/2014/main" id="{EB73A6BC-490B-49BC-93AF-32144220B91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205">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1pPr>
            <a:lvl2pPr marL="818954" indent="-314982">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2pPr>
            <a:lvl3pPr marL="1259929" indent="-251986">
              <a:spcBef>
                <a:spcPct val="20000"/>
              </a:spcBef>
              <a:buFont typeface="Arial" panose="020B0604020202020204" pitchFamily="34" charset="0"/>
              <a:buChar char="•"/>
              <a:defRPr>
                <a:solidFill>
                  <a:srgbClr val="1A588C"/>
                </a:solidFill>
                <a:latin typeface="Trebuchet MS" panose="020B0603020202020204" pitchFamily="34" charset="0"/>
                <a:ea typeface="ＭＳ Ｐゴシック" panose="020B0600070205080204" pitchFamily="34" charset="-128"/>
                <a:cs typeface="Trebuchet MS" panose="020B0603020202020204" pitchFamily="34" charset="0"/>
              </a:defRPr>
            </a:lvl3pPr>
            <a:lvl4pPr marL="1763900" indent="-251986">
              <a:spcBef>
                <a:spcPct val="20000"/>
              </a:spcBef>
              <a:buFont typeface="Arial" panose="020B0604020202020204" pitchFamily="34" charset="0"/>
              <a:buChar char="–"/>
              <a:defRPr>
                <a:solidFill>
                  <a:srgbClr val="1BB5EC"/>
                </a:solidFill>
                <a:latin typeface="Trebuchet MS" panose="020B0603020202020204" pitchFamily="34" charset="0"/>
                <a:ea typeface="ＭＳ Ｐゴシック" panose="020B0600070205080204" pitchFamily="34" charset="-128"/>
                <a:cs typeface="Trebuchet MS" panose="020B0603020202020204" pitchFamily="34" charset="0"/>
              </a:defRPr>
            </a:lvl4pPr>
            <a:lvl5pPr marL="2267872" indent="-251986">
              <a:spcBef>
                <a:spcPct val="20000"/>
              </a:spcBef>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5pPr>
            <a:lvl6pPr marL="2771844"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6pPr>
            <a:lvl7pPr marL="3275815"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7pPr>
            <a:lvl8pPr marL="3779787"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8pPr>
            <a:lvl9pPr marL="4283758" indent="-251986" defTabSz="503972" eaLnBrk="0" fontAlgn="base" hangingPunct="0">
              <a:spcBef>
                <a:spcPct val="20000"/>
              </a:spcBef>
              <a:spcAft>
                <a:spcPct val="0"/>
              </a:spcAft>
              <a:buFont typeface="Arial" panose="020B0604020202020204" pitchFamily="34" charset="0"/>
              <a:buChar char="»"/>
              <a:defRPr>
                <a:solidFill>
                  <a:schemeClr val="bg1"/>
                </a:solidFill>
                <a:latin typeface="Century Gothic" panose="020B0502020202020204" pitchFamily="34" charset="0"/>
                <a:ea typeface="ＭＳ Ｐゴシック" panose="020B0600070205080204" pitchFamily="34" charset="-128"/>
              </a:defRPr>
            </a:lvl9pPr>
          </a:lstStyle>
          <a:p>
            <a:pPr>
              <a:spcBef>
                <a:spcPct val="0"/>
              </a:spcBef>
              <a:buFontTx/>
              <a:buNone/>
            </a:pPr>
            <a:fld id="{01E9586E-D130-4B20-B2E0-FFA75F2289CD}" type="slidenum">
              <a:rPr lang="en-US" altLang="en-US" sz="992">
                <a:solidFill>
                  <a:srgbClr val="FFFFFF"/>
                </a:solidFill>
              </a:rPr>
              <a:pPr>
                <a:spcBef>
                  <a:spcPct val="0"/>
                </a:spcBef>
                <a:buFontTx/>
                <a:buNone/>
              </a:pPr>
              <a:t>28</a:t>
            </a:fld>
            <a:endParaRPr lang="en-US" altLang="en-US" sz="992">
              <a:solidFill>
                <a:srgbClr val="FFFFFF"/>
              </a:solidFill>
            </a:endParaRPr>
          </a:p>
        </p:txBody>
      </p:sp>
    </p:spTree>
    <p:extLst>
      <p:ext uri="{BB962C8B-B14F-4D97-AF65-F5344CB8AC3E}">
        <p14:creationId xmlns:p14="http://schemas.microsoft.com/office/powerpoint/2010/main" val="1826492022"/>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CIES template" id="{08E77739-BA49-7541-9F01-AB17D13A949B}" vid="{B8AF7D1D-38EE-6947-9E86-D4BE6FA9EBD2}"/>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CIES template" id="{08E77739-BA49-7541-9F01-AB17D13A949B}" vid="{B8AF7D1D-38EE-6947-9E86-D4BE6FA9EBD2}"/>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43678</TotalTime>
  <Words>2793</Words>
  <Application>Microsoft Macintosh PowerPoint</Application>
  <PresentationFormat>Custom</PresentationFormat>
  <Paragraphs>359</Paragraphs>
  <Slides>28</Slides>
  <Notes>27</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28</vt:i4>
      </vt:variant>
    </vt:vector>
  </HeadingPairs>
  <TitlesOfParts>
    <vt:vector size="39" baseType="lpstr">
      <vt:lpstr>System Font Regular</vt:lpstr>
      <vt:lpstr>Arial</vt:lpstr>
      <vt:lpstr>Calibri</vt:lpstr>
      <vt:lpstr>Calibri Light</vt:lpstr>
      <vt:lpstr>source sans pro</vt:lpstr>
      <vt:lpstr>Times New Roman</vt:lpstr>
      <vt:lpstr>Trebuchet MS</vt:lpstr>
      <vt:lpstr>SPACIES</vt:lpstr>
      <vt:lpstr>1_SPACIES</vt:lpstr>
      <vt:lpstr>Theme11</vt:lpstr>
      <vt:lpstr>Theme9</vt:lpstr>
      <vt:lpstr>Anesthetic Considerations for Pediatric Patients with Achondroplasia</vt:lpstr>
      <vt:lpstr>No Relevant Financial Disclosures</vt:lpstr>
      <vt:lpstr>Learning Objectives</vt:lpstr>
      <vt:lpstr>What is Achondroplasia?</vt:lpstr>
      <vt:lpstr>Inheritance  20%</vt:lpstr>
      <vt:lpstr>Point Mutation: (80%)</vt:lpstr>
      <vt:lpstr>Pathophysiology of Achondroplasia</vt:lpstr>
      <vt:lpstr>Achondroplasia: Common Surgeries and Procedures that Require Anesthesia</vt:lpstr>
      <vt:lpstr>Clinical Features: Craniofacial</vt:lpstr>
      <vt:lpstr>PowerPoint Presentation</vt:lpstr>
      <vt:lpstr>PowerPoint Presentation</vt:lpstr>
      <vt:lpstr>Clinical Features: ENT</vt:lpstr>
      <vt:lpstr>Sleep Disordered Breathing (SDB) </vt:lpstr>
      <vt:lpstr>Clinical Features: Cardiopulmonary</vt:lpstr>
      <vt:lpstr>PowerPoint Presentation</vt:lpstr>
      <vt:lpstr>Clinical Features: Musculoskeletal</vt:lpstr>
      <vt:lpstr>Clinical Features: Musculoskeletal</vt:lpstr>
      <vt:lpstr>Preoperative Evaluation</vt:lpstr>
      <vt:lpstr>Preoperative Medication</vt:lpstr>
      <vt:lpstr>Perioperative Management</vt:lpstr>
      <vt:lpstr>Perioperative Management</vt:lpstr>
      <vt:lpstr>Perioperative Management</vt:lpstr>
      <vt:lpstr>PowerPoint Presentation</vt:lpstr>
      <vt:lpstr>Airway Management</vt:lpstr>
      <vt:lpstr>Intraoperative Management</vt:lpstr>
      <vt:lpstr>Regional Anesthesia </vt:lpstr>
      <vt:lpstr>Conclusions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Adenotonsillectomy in Children</dc:title>
  <dc:creator>Agnes Hunyady</dc:creator>
  <cp:lastModifiedBy>Infosino, Andrew</cp:lastModifiedBy>
  <cp:revision>607</cp:revision>
  <cp:lastPrinted>2017-08-09T16:04:04Z</cp:lastPrinted>
  <dcterms:created xsi:type="dcterms:W3CDTF">2011-07-02T13:05:03Z</dcterms:created>
  <dcterms:modified xsi:type="dcterms:W3CDTF">2021-12-24T15:23:46Z</dcterms:modified>
</cp:coreProperties>
</file>