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31"/>
  </p:notesMasterIdLst>
  <p:sldIdLst>
    <p:sldId id="256" r:id="rId5"/>
    <p:sldId id="280" r:id="rId6"/>
    <p:sldId id="281" r:id="rId7"/>
    <p:sldId id="257" r:id="rId8"/>
    <p:sldId id="261" r:id="rId9"/>
    <p:sldId id="259" r:id="rId10"/>
    <p:sldId id="287" r:id="rId11"/>
    <p:sldId id="260"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p:restoredTop sz="94672"/>
  </p:normalViewPr>
  <p:slideViewPr>
    <p:cSldViewPr>
      <p:cViewPr varScale="1">
        <p:scale>
          <a:sx n="95" d="100"/>
          <a:sy n="95" d="100"/>
        </p:scale>
        <p:origin x="1360" y="16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D3EA2-7853-0E44-892F-3753486D65EF}" type="datetimeFigureOut">
              <a:rPr lang="en-US" smtClean="0"/>
              <a:t>12/24/21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A783B3-19B5-3B4A-9C1E-3A429E48D7FC}" type="slidenum">
              <a:rPr lang="en-US" smtClean="0"/>
              <a:t>‹#›</a:t>
            </a:fld>
            <a:endParaRPr lang="en-US"/>
          </a:p>
        </p:txBody>
      </p:sp>
    </p:spTree>
    <p:extLst>
      <p:ext uri="{BB962C8B-B14F-4D97-AF65-F5344CB8AC3E}">
        <p14:creationId xmlns:p14="http://schemas.microsoft.com/office/powerpoint/2010/main" val="7495735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4</a:t>
            </a:fld>
            <a:endParaRPr lang="en-US"/>
          </a:p>
        </p:txBody>
      </p:sp>
    </p:spTree>
    <p:extLst>
      <p:ext uri="{BB962C8B-B14F-4D97-AF65-F5344CB8AC3E}">
        <p14:creationId xmlns:p14="http://schemas.microsoft.com/office/powerpoint/2010/main" val="2975524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Omphalocele - </a:t>
            </a:r>
            <a:r>
              <a:rPr lang="en-US" baseline="0" dirty="0"/>
              <a:t>there is a failure of the cephalic, lateral, and caudal folds at umbilical ring to fuse so when the midgut elongates during 7-12 weeks of gestation it herniates into the umbilical cord and fails to return to the abdominal cavity even though it is now large enough to accommodate intraabdominal organs. Therefore, a peritoneal sac is around the herniated bowel and the umbilical cord is attached.</a:t>
            </a:r>
          </a:p>
          <a:p>
            <a:r>
              <a:rPr lang="en-US" baseline="0" dirty="0"/>
              <a:t>Gastroschisis – abnormal development of either the omphalomesenteric artery or right umbilical vein resulting in ischemia in the paraumbilical area. Abnormal development of the mesoderm leads to dysplastic abdominal wall growth that ruptures when the intraabdominal organs grow and exert pressure on the abdominal wall. Therefore, no </a:t>
            </a:r>
            <a:r>
              <a:rPr lang="en-US" baseline="0" dirty="0" err="1"/>
              <a:t>periotneal</a:t>
            </a:r>
            <a:r>
              <a:rPr lang="en-US" baseline="0" dirty="0"/>
              <a:t> sac.</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5</a:t>
            </a:fld>
            <a:endParaRPr lang="en-US"/>
          </a:p>
        </p:txBody>
      </p:sp>
    </p:spTree>
    <p:extLst>
      <p:ext uri="{BB962C8B-B14F-4D97-AF65-F5344CB8AC3E}">
        <p14:creationId xmlns:p14="http://schemas.microsoft.com/office/powerpoint/2010/main" val="248386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Omphalocele</a:t>
            </a:r>
            <a:r>
              <a:rPr lang="en-US" baseline="0" dirty="0"/>
              <a:t> is a midline structure whereas gastroschisis is separate from the umbilicus and to the right.</a:t>
            </a:r>
          </a:p>
        </p:txBody>
      </p:sp>
      <p:sp>
        <p:nvSpPr>
          <p:cNvPr id="4" name="Slide Number Placeholder 3"/>
          <p:cNvSpPr>
            <a:spLocks noGrp="1"/>
          </p:cNvSpPr>
          <p:nvPr>
            <p:ph type="sldNum" sz="quarter" idx="10"/>
          </p:nvPr>
        </p:nvSpPr>
        <p:spPr/>
        <p:txBody>
          <a:bodyPr/>
          <a:lstStyle/>
          <a:p>
            <a:fld id="{5EA783B3-19B5-3B4A-9C1E-3A429E48D7FC}" type="slidenum">
              <a:rPr lang="en-US" smtClean="0"/>
              <a:t>6</a:t>
            </a:fld>
            <a:endParaRPr lang="en-US"/>
          </a:p>
        </p:txBody>
      </p:sp>
    </p:spTree>
    <p:extLst>
      <p:ext uri="{BB962C8B-B14F-4D97-AF65-F5344CB8AC3E}">
        <p14:creationId xmlns:p14="http://schemas.microsoft.com/office/powerpoint/2010/main" val="2469584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Liver herniation is associated with small abdominal cavity and pulmonary hypoplasia.</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7</a:t>
            </a:fld>
            <a:endParaRPr lang="en-US"/>
          </a:p>
        </p:txBody>
      </p:sp>
    </p:spTree>
    <p:extLst>
      <p:ext uri="{BB962C8B-B14F-4D97-AF65-F5344CB8AC3E}">
        <p14:creationId xmlns:p14="http://schemas.microsoft.com/office/powerpoint/2010/main" val="2469584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a:t>
            </a:r>
            <a:r>
              <a:rPr lang="en-US" baseline="0" dirty="0"/>
              <a:t> that in the omphalocele the intestines are contained in a sac with the umbilical cord at the top of the sac.</a:t>
            </a:r>
          </a:p>
          <a:p>
            <a:r>
              <a:rPr lang="en-US" baseline="0" dirty="0"/>
              <a:t>Gastroschisis, the defect is right lateral to the umbilicus. It may be hard to appreciate but the defect does not involve the umbilical cord. Note the matted and thickened appearance of the bowel in gastroschisis secondary to exposure to amniotic fluid in utero.</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8</a:t>
            </a:fld>
            <a:endParaRPr lang="en-US"/>
          </a:p>
        </p:txBody>
      </p:sp>
    </p:spTree>
    <p:extLst>
      <p:ext uri="{BB962C8B-B14F-4D97-AF65-F5344CB8AC3E}">
        <p14:creationId xmlns:p14="http://schemas.microsoft.com/office/powerpoint/2010/main" val="3440676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Omphalocele</a:t>
            </a:r>
            <a:r>
              <a:rPr lang="en-US" baseline="0" dirty="0"/>
              <a:t> is commonly associated with other congenital anomalies and/or chromosomal abnormalities (13, 15, 18, 21). Malrotation – incomplete rotation of the gut – may occur in both but atresias most commonly occur in gastroschisis.</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9</a:t>
            </a:fld>
            <a:endParaRPr lang="en-US"/>
          </a:p>
        </p:txBody>
      </p:sp>
    </p:spTree>
    <p:extLst>
      <p:ext uri="{BB962C8B-B14F-4D97-AF65-F5344CB8AC3E}">
        <p14:creationId xmlns:p14="http://schemas.microsoft.com/office/powerpoint/2010/main" val="2870251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Approximately 60% of patients with omphalocele will have at least one </a:t>
            </a:r>
            <a:r>
              <a:rPr lang="en-US"/>
              <a:t>associated anomaly. </a:t>
            </a:r>
          </a:p>
        </p:txBody>
      </p:sp>
      <p:sp>
        <p:nvSpPr>
          <p:cNvPr id="4" name="Slide Number Placeholder 3"/>
          <p:cNvSpPr>
            <a:spLocks noGrp="1"/>
          </p:cNvSpPr>
          <p:nvPr>
            <p:ph type="sldNum" sz="quarter" idx="10"/>
          </p:nvPr>
        </p:nvSpPr>
        <p:spPr/>
        <p:txBody>
          <a:bodyPr/>
          <a:lstStyle/>
          <a:p>
            <a:fld id="{5EA783B3-19B5-3B4A-9C1E-3A429E48D7FC}" type="slidenum">
              <a:rPr lang="en-US" smtClean="0"/>
              <a:t>10</a:t>
            </a:fld>
            <a:endParaRPr lang="en-US"/>
          </a:p>
        </p:txBody>
      </p:sp>
    </p:spTree>
    <p:extLst>
      <p:ext uri="{BB962C8B-B14F-4D97-AF65-F5344CB8AC3E}">
        <p14:creationId xmlns:p14="http://schemas.microsoft.com/office/powerpoint/2010/main" val="829845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Syndrome associated</a:t>
            </a:r>
            <a:r>
              <a:rPr lang="en-US" baseline="0" dirty="0"/>
              <a:t> with omphalocele. Macroglossia can result in obstruction of the airway and may require a surgical airway.</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11</a:t>
            </a:fld>
            <a:endParaRPr lang="en-US"/>
          </a:p>
        </p:txBody>
      </p:sp>
    </p:spTree>
    <p:extLst>
      <p:ext uri="{BB962C8B-B14F-4D97-AF65-F5344CB8AC3E}">
        <p14:creationId xmlns:p14="http://schemas.microsoft.com/office/powerpoint/2010/main" val="1620685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Pentalogy of Cantrell consists of 5 components</a:t>
            </a:r>
            <a:r>
              <a:rPr lang="en-US" baseline="0" dirty="0"/>
              <a:t> as listed above. In the picture the head of the patient is to the right and the legs to the left. The heart can be seen on the right above the omphalocele.</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12</a:t>
            </a:fld>
            <a:endParaRPr lang="en-US"/>
          </a:p>
        </p:txBody>
      </p:sp>
    </p:spTree>
    <p:extLst>
      <p:ext uri="{BB962C8B-B14F-4D97-AF65-F5344CB8AC3E}">
        <p14:creationId xmlns:p14="http://schemas.microsoft.com/office/powerpoint/2010/main" val="181350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Preoperative management consists of fluid resuscitation,</a:t>
            </a:r>
            <a:r>
              <a:rPr lang="en-US" baseline="0" dirty="0"/>
              <a:t> measures to decrease heat loss, treatment of sepsis, and preventing trauma to the intraabdominal organs. Although both lesions will require some fluid resuscitation and prevention of heat loss, this will be a greater concern in gastroschisis.</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14</a:t>
            </a:fld>
            <a:endParaRPr lang="en-US"/>
          </a:p>
        </p:txBody>
      </p:sp>
    </p:spTree>
    <p:extLst>
      <p:ext uri="{BB962C8B-B14F-4D97-AF65-F5344CB8AC3E}">
        <p14:creationId xmlns:p14="http://schemas.microsoft.com/office/powerpoint/2010/main" val="3770514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there is</a:t>
            </a:r>
            <a:r>
              <a:rPr lang="en-US" baseline="0" dirty="0"/>
              <a:t> fluid loss in both abdominal wall defects, this occurs to a greater extent in gastroschisis because of the exposed bowel. Fluid loss results in hypovolemia, hemoconcentration, and metabolic acidosis. Resuscitation of fluid loss should be with isotonic fluids (without glucose) and anticipate need for large volume of fluid to maintain euvolemia. Adequate fluid resuscitation can be monitored by: heart rate, BP, capillary refill, and urine output. Glucose infusion at maintenance rate should be administered to prevent hypoglycemia. Glucose, electrolytes, and acid-base balance should be monitored as well. </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15</a:t>
            </a:fld>
            <a:endParaRPr lang="en-US"/>
          </a:p>
        </p:txBody>
      </p:sp>
    </p:spTree>
    <p:extLst>
      <p:ext uri="{BB962C8B-B14F-4D97-AF65-F5344CB8AC3E}">
        <p14:creationId xmlns:p14="http://schemas.microsoft.com/office/powerpoint/2010/main" val="1828192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loss</a:t>
            </a:r>
            <a:r>
              <a:rPr lang="en-US" baseline="0" dirty="0"/>
              <a:t> is a serious problem because of the large surface area exposed. Again, this will be greater in gastroschisis vs. omphalocele. The newborn should be placed under a radiant warmer and the bowel covered, whether with a bowel bag (sterile plastic bag) or warm saline soaked gauze. Important to not use material that will adhere to the bowel. Also, need to maintain the warm saline soaked gauze because it will lose its warmth and result in cooling of the newborn. </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16</a:t>
            </a:fld>
            <a:endParaRPr lang="en-US"/>
          </a:p>
        </p:txBody>
      </p:sp>
    </p:spTree>
    <p:extLst>
      <p:ext uri="{BB962C8B-B14F-4D97-AF65-F5344CB8AC3E}">
        <p14:creationId xmlns:p14="http://schemas.microsoft.com/office/powerpoint/2010/main" val="19264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 should be taking to avoid trauma to the exposed</a:t>
            </a:r>
            <a:r>
              <a:rPr lang="en-US" baseline="0" dirty="0"/>
              <a:t> organs. There may be incarceration at the exit site and must be careful when handling the newborn to not cause direct trauma to the exposed organs or twist them at the base.</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18</a:t>
            </a:fld>
            <a:endParaRPr lang="en-US"/>
          </a:p>
        </p:txBody>
      </p:sp>
    </p:spTree>
    <p:extLst>
      <p:ext uri="{BB962C8B-B14F-4D97-AF65-F5344CB8AC3E}">
        <p14:creationId xmlns:p14="http://schemas.microsoft.com/office/powerpoint/2010/main" val="185836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Omphalocele in</a:t>
            </a:r>
            <a:r>
              <a:rPr lang="en-US" baseline="0" dirty="0"/>
              <a:t> the majority of cases is not emergent or urgent. Because omphalocele is commonly associated with other congenital anomalies and chromosomal abnormalities, these should be investigated prior to any operative procedure. In assessing these other abnormalities, the decision to proceed to surgery will depend on the severity/stability of the associated findings. Of the congenital anomalies, the cardiac and renal system is of utmost importance and will impact anesthetic management. A giant omphalocele will be considered more urgent because of the organs involved in the hernia and the high risk for rupture if not treated early.</a:t>
            </a:r>
          </a:p>
          <a:p>
            <a:r>
              <a:rPr lang="en-US" baseline="0" dirty="0"/>
              <a:t>Gastroschisis is emergent. Ongoing fluid and heat loss will be ongoing until the defect is repaired. Also, sepsis and trauma to the organs is an ongoing concern. There is a small subset of patients with gastroschisis in which the surgeon may choose NOT to take to the operating room initially but rather will place a silo to protect the bowel and over the next few days will slowly push the bowel back into the abdomen. Once most of the bowel has been reduced, the baby will be taken to the operating room for definitive closure of the defect.</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19</a:t>
            </a:fld>
            <a:endParaRPr lang="en-US"/>
          </a:p>
        </p:txBody>
      </p:sp>
    </p:spTree>
    <p:extLst>
      <p:ext uri="{BB962C8B-B14F-4D97-AF65-F5344CB8AC3E}">
        <p14:creationId xmlns:p14="http://schemas.microsoft.com/office/powerpoint/2010/main" val="1530999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most cases, the newborn should</a:t>
            </a:r>
            <a:r>
              <a:rPr lang="en-US" baseline="0" dirty="0"/>
              <a:t> be considered to have a “full stomach” because of the concomitant GI abnormalities. Therefore, a rapid sequence induction with cricoid pressure should be performed. Induction agent used will depend upon the volume status of the newborn. It may be prudent to bolus (10-20 mL/kg/hr) with isotonic fluid prior to induction to prevent hypotension that may result. Fluid management is similar to the preoperative management, glucose infusion at maintenance to prevent hypoglycemia and isotonic fluid for fluid losses. It is important to employ all modalities available to prevent heat loss – warming the OR, fluid warmer, and warming blanket. It is very common that during the course of surgery, irrigation fluid and fluid losses from the bowel will accumulate around the patient resulting in the patient lying in a pool of liquid. This will contribute to heat loss. One method to prevent this is to place plastic drapes around the patient (at each side and from above and below the surgical field) so that fluid cannot accumulate under the patient but rather is directed away from the patient over the plastic barrier.</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20</a:t>
            </a:fld>
            <a:endParaRPr lang="en-US"/>
          </a:p>
        </p:txBody>
      </p:sp>
    </p:spTree>
    <p:extLst>
      <p:ext uri="{BB962C8B-B14F-4D97-AF65-F5344CB8AC3E}">
        <p14:creationId xmlns:p14="http://schemas.microsoft.com/office/powerpoint/2010/main" val="1273298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Intravenous access should be adequate for large volume resuscitation. This may be accomplished with 2 peripheral</a:t>
            </a:r>
            <a:r>
              <a:rPr lang="en-US" baseline="0" dirty="0"/>
              <a:t> IV catheters of adequate size. Central venous (large defects or repeated surgeries) and intraarterial catheters (blood sampling, associated anomalies eg., cardiac) are not absolutely indicated but may be considered. They may be helpful in monitoring volume status and laboratory studies, respectively. Furthermore, central venous pressure may be helpful in determining if surgical closure of the abdomen is too tight (will discuss later). The type of anesthetic agents used for maintenance of general anesthesia will be dictated by the medical condition of the patient. Nitrous oxide should not be administered to avoid bowel distension and muscle relaxation is important to facilitate surgical closure of the abdomen.</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21</a:t>
            </a:fld>
            <a:endParaRPr lang="en-US"/>
          </a:p>
        </p:txBody>
      </p:sp>
    </p:spTree>
    <p:extLst>
      <p:ext uri="{BB962C8B-B14F-4D97-AF65-F5344CB8AC3E}">
        <p14:creationId xmlns:p14="http://schemas.microsoft.com/office/powerpoint/2010/main" val="996805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Primary closure is the preferred method. The intraabdominal organs are returned to the abdominal cavity and the defect is repaired. The organs therefore are no longer exposed and fluid loss, heat loss, and risk of sepsis and trauma to the organs are reduced. However, depending on the development of the abdominal cavity in utero and the condition of the bowel (edematous </a:t>
            </a:r>
            <a:r>
              <a:rPr lang="en-US" dirty="0" err="1"/>
              <a:t>etc</a:t>
            </a:r>
            <a:r>
              <a:rPr lang="en-US" dirty="0"/>
              <a:t>) returning</a:t>
            </a:r>
            <a:r>
              <a:rPr lang="en-US" baseline="0" dirty="0"/>
              <a:t> the intraabdominal organs to the abdominal cavity may result in a too tight closure resulting in abdominal compartment syndrome leading to respiratory compromise, decreased perfusion to the intraabdominal organs, and decreased venous return to the heart and CO. Wound dehiscence may occur.</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22</a:t>
            </a:fld>
            <a:endParaRPr lang="en-US"/>
          </a:p>
        </p:txBody>
      </p:sp>
    </p:spTree>
    <p:extLst>
      <p:ext uri="{BB962C8B-B14F-4D97-AF65-F5344CB8AC3E}">
        <p14:creationId xmlns:p14="http://schemas.microsoft.com/office/powerpoint/2010/main" val="1809461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Secondary closure</a:t>
            </a:r>
            <a:r>
              <a:rPr lang="en-US" baseline="0" dirty="0"/>
              <a:t> consists of placing the exposed intraabdominal contents in a silo. In the subsequent days, the silo contents are slowing reduced into the abdominal cavity. When most of the bowel is reduced, the baby is returned to the OR for definitive closure of the defect. This may require that the newborn remains intubated and mechanically ventilated. Also, muscle relaxation may be required to facilitate accommodation of the reduced organs.</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23</a:t>
            </a:fld>
            <a:endParaRPr lang="en-US"/>
          </a:p>
        </p:txBody>
      </p:sp>
    </p:spTree>
    <p:extLst>
      <p:ext uri="{BB962C8B-B14F-4D97-AF65-F5344CB8AC3E}">
        <p14:creationId xmlns:p14="http://schemas.microsoft.com/office/powerpoint/2010/main" val="2154654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Primary closure in</a:t>
            </a:r>
            <a:r>
              <a:rPr lang="en-US" baseline="0" dirty="0"/>
              <a:t> the majority of cases will be attempted first. If any of the above listed parameters occur after closure, concern for abdominal compartment syndrome should be entertained and consideration should be made to open the abdomen and do a staged repair.</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24</a:t>
            </a:fld>
            <a:endParaRPr lang="en-US"/>
          </a:p>
        </p:txBody>
      </p:sp>
    </p:spTree>
    <p:extLst>
      <p:ext uri="{BB962C8B-B14F-4D97-AF65-F5344CB8AC3E}">
        <p14:creationId xmlns:p14="http://schemas.microsoft.com/office/powerpoint/2010/main" val="2144257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most cases, the baby will remain</a:t>
            </a:r>
            <a:r>
              <a:rPr lang="en-US" baseline="0" dirty="0"/>
              <a:t> tracheally intubated at the end of the surgery. If it was a small defect and/or there are no significant associated anomalies, extubation at the end of the procedure can be considered. Respiratory compliance may take 1-2 days to improve. Abdominal compartment syndrome may occur postoperatively even though there was no evidence of this in the OR after closure because of ongoing bowel edema. Important to make sure baby is relaxed to maximize abdominal cavity accommodation of reduced organs. Bowel function may be delayed requiring parenteral nutrition.</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25</a:t>
            </a:fld>
            <a:endParaRPr lang="en-US"/>
          </a:p>
        </p:txBody>
      </p:sp>
    </p:spTree>
    <p:extLst>
      <p:ext uri="{BB962C8B-B14F-4D97-AF65-F5344CB8AC3E}">
        <p14:creationId xmlns:p14="http://schemas.microsoft.com/office/powerpoint/2010/main" val="6886129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term outcomes</a:t>
            </a:r>
            <a:r>
              <a:rPr lang="en-US" baseline="0" dirty="0"/>
              <a:t> and mortality are dependent on what associated anomalies and/or chromosomal abnormalities co-exist. This is particular true for congenital heart disease. Short gut syndrome occurs when large amounts of bowel must be resected due to ischemia. NEC, adhesions, and obstruction may occur. Delayed feeing and need for long-term TPN may result in liver injury and sepsis.</a:t>
            </a:r>
            <a:endParaRPr lang="en-US" dirty="0"/>
          </a:p>
        </p:txBody>
      </p:sp>
      <p:sp>
        <p:nvSpPr>
          <p:cNvPr id="4" name="Slide Number Placeholder 3"/>
          <p:cNvSpPr>
            <a:spLocks noGrp="1"/>
          </p:cNvSpPr>
          <p:nvPr>
            <p:ph type="sldNum" sz="quarter" idx="10"/>
          </p:nvPr>
        </p:nvSpPr>
        <p:spPr/>
        <p:txBody>
          <a:bodyPr/>
          <a:lstStyle/>
          <a:p>
            <a:fld id="{5EA783B3-19B5-3B4A-9C1E-3A429E48D7FC}" type="slidenum">
              <a:rPr lang="en-US" smtClean="0"/>
              <a:t>26</a:t>
            </a:fld>
            <a:endParaRPr lang="en-US"/>
          </a:p>
        </p:txBody>
      </p:sp>
    </p:spTree>
    <p:extLst>
      <p:ext uri="{BB962C8B-B14F-4D97-AF65-F5344CB8AC3E}">
        <p14:creationId xmlns:p14="http://schemas.microsoft.com/office/powerpoint/2010/main" val="1651851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82862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16702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141371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12371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65556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03962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3769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3398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87456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38740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051177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88851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083135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11545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92861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1000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61363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91225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58989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368312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26346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646097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26118420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24865748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5382961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3126953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1490575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Tree>
    <p:extLst>
      <p:ext uri="{BB962C8B-B14F-4D97-AF65-F5344CB8AC3E}">
        <p14:creationId xmlns:p14="http://schemas.microsoft.com/office/powerpoint/2010/main" val="5428319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3559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8027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9704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167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7143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EE11E6D-3C96-D64C-8D81-3780B809D24E}"/>
              </a:ext>
            </a:extLst>
          </p:cNvPr>
          <p:cNvPicPr>
            <a:picLocks noChangeAspect="1"/>
          </p:cNvPicPr>
          <p:nvPr/>
        </p:nvPicPr>
        <p:blipFill>
          <a:blip r:embed="rId3"/>
          <a:stretch>
            <a:fillRect/>
          </a:stretch>
        </p:blipFill>
        <p:spPr>
          <a:xfrm>
            <a:off x="6296525" y="5862449"/>
            <a:ext cx="2466485" cy="803530"/>
          </a:xfrm>
          <a:prstGeom prst="rect">
            <a:avLst/>
          </a:prstGeom>
          <a:solidFill>
            <a:srgbClr val="10A5CC"/>
          </a:solidFill>
        </p:spPr>
      </p:pic>
      <p:pic>
        <p:nvPicPr>
          <p:cNvPr id="14" name="Picture 13">
            <a:extLst>
              <a:ext uri="{FF2B5EF4-FFF2-40B4-BE49-F238E27FC236}">
                <a16:creationId xmlns:a16="http://schemas.microsoft.com/office/drawing/2014/main" id="{BA543BA0-80E4-204E-AD70-CDDF4BB5BE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5897086"/>
            <a:ext cx="1700292" cy="734255"/>
          </a:xfrm>
          <a:prstGeom prst="rect">
            <a:avLst/>
          </a:prstGeom>
        </p:spPr>
      </p:pic>
    </p:spTree>
    <p:extLst>
      <p:ext uri="{BB962C8B-B14F-4D97-AF65-F5344CB8AC3E}">
        <p14:creationId xmlns:p14="http://schemas.microsoft.com/office/powerpoint/2010/main" val="39581116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24170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7" name="Picture 6">
            <a:extLst>
              <a:ext uri="{FF2B5EF4-FFF2-40B4-BE49-F238E27FC236}">
                <a16:creationId xmlns:a16="http://schemas.microsoft.com/office/drawing/2014/main" id="{17F112C3-5DB8-CC4B-A674-7457F3C9FCAE}"/>
              </a:ext>
            </a:extLst>
          </p:cNvPr>
          <p:cNvPicPr>
            <a:picLocks noChangeAspect="1"/>
          </p:cNvPicPr>
          <p:nvPr/>
        </p:nvPicPr>
        <p:blipFill>
          <a:blip r:embed="rId2"/>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3755949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2E09604D-AAE3-174A-8177-97E35C01C5A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5A7AC6E-F25E-9141-8E90-71071A084E83}"/>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Tree>
    <p:extLst>
      <p:ext uri="{BB962C8B-B14F-4D97-AF65-F5344CB8AC3E}">
        <p14:creationId xmlns:p14="http://schemas.microsoft.com/office/powerpoint/2010/main" val="36424714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B00A1AF-6C53-6C43-9F16-E8A4FC02CF2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BD336AA-52E1-D44D-84CB-0180B1E3E61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13" name="Rectangle 4">
            <a:extLst>
              <a:ext uri="{FF2B5EF4-FFF2-40B4-BE49-F238E27FC236}">
                <a16:creationId xmlns:a16="http://schemas.microsoft.com/office/drawing/2014/main" id="{42AFF25E-9303-4749-9D4B-6A44AE02BCB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FF17FBB-8210-0A49-8470-F600D0944C5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6199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B20ACFD-8821-004D-99BF-491CE970BC26}"/>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5A18934-04AD-FD48-BA16-DAB61BFD5156}"/>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9" name="Rectangle 4">
            <a:extLst>
              <a:ext uri="{FF2B5EF4-FFF2-40B4-BE49-F238E27FC236}">
                <a16:creationId xmlns:a16="http://schemas.microsoft.com/office/drawing/2014/main" id="{81C3CDA2-B333-1B42-9459-8CC963D2EE46}"/>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C5ACDABD-1DC7-254A-B733-0127621B272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4441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http://images.clipartpanda.com/world-clipart-png-globe-hi.png">
            <a:extLst>
              <a:ext uri="{FF2B5EF4-FFF2-40B4-BE49-F238E27FC236}">
                <a16:creationId xmlns:a16="http://schemas.microsoft.com/office/drawing/2014/main" id="{25E6E573-7C66-5143-88E0-A24725ACC30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C6228D4-1264-2D47-8CD9-ABF318E926A8}"/>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8" name="Rectangle 4">
            <a:extLst>
              <a:ext uri="{FF2B5EF4-FFF2-40B4-BE49-F238E27FC236}">
                <a16:creationId xmlns:a16="http://schemas.microsoft.com/office/drawing/2014/main" id="{3AA0B583-0D59-B84E-9B55-C748A95343C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a:extLst>
              <a:ext uri="{FF2B5EF4-FFF2-40B4-BE49-F238E27FC236}">
                <a16:creationId xmlns:a16="http://schemas.microsoft.com/office/drawing/2014/main" id="{994F4ACA-8097-8144-AE3D-324F9864DCD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6477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6803D357-F091-3747-956E-03E5062DC9F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C9AF280-15BE-A641-990F-2CCADD43585A}"/>
              </a:ext>
            </a:extLst>
          </p:cNvPr>
          <p:cNvPicPr>
            <a:picLocks noChangeAspect="1"/>
          </p:cNvPicPr>
          <p:nvPr/>
        </p:nvPicPr>
        <p:blipFill>
          <a:blip r:embed="rId3"/>
          <a:stretch>
            <a:fillRect/>
          </a:stretch>
        </p:blipFill>
        <p:spPr>
          <a:xfrm>
            <a:off x="7446240" y="6232051"/>
            <a:ext cx="1581067" cy="515079"/>
          </a:xfrm>
          <a:prstGeom prst="rect">
            <a:avLst/>
          </a:prstGeom>
          <a:solidFill>
            <a:srgbClr val="10A5CC"/>
          </a:solidFill>
        </p:spPr>
      </p:pic>
      <p:sp>
        <p:nvSpPr>
          <p:cNvPr id="11" name="Rectangle 4">
            <a:extLst>
              <a:ext uri="{FF2B5EF4-FFF2-40B4-BE49-F238E27FC236}">
                <a16:creationId xmlns:a16="http://schemas.microsoft.com/office/drawing/2014/main" id="{25B77987-3EAC-4E41-8A50-EEB439818E6C}"/>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BB9A31E-C23A-F440-A411-BF2411993B2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5317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34BFAA12-4F7E-894D-8A06-EEDFC4FBE15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a:extLst>
              <a:ext uri="{FF2B5EF4-FFF2-40B4-BE49-F238E27FC236}">
                <a16:creationId xmlns:a16="http://schemas.microsoft.com/office/drawing/2014/main" id="{51E08792-A731-5249-A0C7-1E1554FBDB0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540544C4-B602-2B44-8BCE-C696B0CDE09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896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0DF74228-93F3-A74F-9AE2-BDBB971137D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FD6F1D31-BF7F-8243-BD9E-94A64D1A888B}"/>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19B1738F-25B4-0C40-AB3F-90FF67B723ED}"/>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59509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FA494F3D-A33E-1B49-8622-83972FAF6AD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7D0C7A8D-B19F-9B4B-92A2-40A1F88CFCAC}"/>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ttp://images.clipartpanda.com/world-clipart-png-globe-hi.png">
            <a:extLst>
              <a:ext uri="{FF2B5EF4-FFF2-40B4-BE49-F238E27FC236}">
                <a16:creationId xmlns:a16="http://schemas.microsoft.com/office/drawing/2014/main" id="{8C532A05-5EE6-E64B-8DC4-0710989D98C4}"/>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353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580594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565830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spTree>
    <p:extLst>
      <p:ext uri="{BB962C8B-B14F-4D97-AF65-F5344CB8AC3E}">
        <p14:creationId xmlns:p14="http://schemas.microsoft.com/office/powerpoint/2010/main" val="319874972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13408439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57200"/>
            <a:ext cx="9127176" cy="2209800"/>
          </a:xfrm>
          <a:noFill/>
        </p:spPr>
        <p:txBody>
          <a:bodyPr anchor="ctr">
            <a:normAutofit/>
          </a:bodyPr>
          <a:lstStyle/>
          <a:p>
            <a:r>
              <a:rPr lang="en-US" sz="4400" dirty="0">
                <a:latin typeface="+mn-lt"/>
              </a:rPr>
              <a:t>Abdominal Wall Defects:</a:t>
            </a:r>
            <a:br>
              <a:rPr lang="en-US" sz="4400" dirty="0">
                <a:latin typeface="+mn-lt"/>
              </a:rPr>
            </a:br>
            <a:r>
              <a:rPr lang="en-US" sz="4400" dirty="0">
                <a:latin typeface="+mn-lt"/>
              </a:rPr>
              <a:t>Omphalocele vs. Gastroschisis</a:t>
            </a:r>
          </a:p>
        </p:txBody>
      </p:sp>
      <p:sp>
        <p:nvSpPr>
          <p:cNvPr id="3" name="Subtitle 2"/>
          <p:cNvSpPr>
            <a:spLocks noGrp="1"/>
          </p:cNvSpPr>
          <p:nvPr>
            <p:ph type="subTitle" idx="1"/>
          </p:nvPr>
        </p:nvSpPr>
        <p:spPr>
          <a:xfrm>
            <a:off x="-8412" y="3124200"/>
            <a:ext cx="9144000" cy="2362200"/>
          </a:xfrm>
          <a:noFill/>
        </p:spPr>
        <p:txBody>
          <a:bodyPr>
            <a:normAutofit fontScale="85000" lnSpcReduction="20000"/>
          </a:bodyPr>
          <a:lstStyle/>
          <a:p>
            <a:r>
              <a:rPr lang="en-US" sz="4200" dirty="0"/>
              <a:t>Francine S Yudkowitz, MD FAAP</a:t>
            </a:r>
          </a:p>
          <a:p>
            <a:r>
              <a:rPr lang="en-US" dirty="0">
                <a:solidFill>
                  <a:schemeClr val="bg1">
                    <a:lumMod val="65000"/>
                  </a:schemeClr>
                </a:solidFill>
              </a:rPr>
              <a:t>Professor of Anesthesiology, </a:t>
            </a:r>
          </a:p>
          <a:p>
            <a:r>
              <a:rPr lang="en-US" dirty="0">
                <a:solidFill>
                  <a:schemeClr val="bg1">
                    <a:lumMod val="65000"/>
                  </a:schemeClr>
                </a:solidFill>
              </a:rPr>
              <a:t>Perioperative and Pain Medicine, and Pediatrics</a:t>
            </a:r>
          </a:p>
          <a:p>
            <a:r>
              <a:rPr lang="en-US" dirty="0">
                <a:solidFill>
                  <a:schemeClr val="bg1">
                    <a:lumMod val="65000"/>
                  </a:schemeClr>
                </a:solidFill>
              </a:rPr>
              <a:t>Icahn School of Medicine at Mount Sinai</a:t>
            </a:r>
          </a:p>
          <a:p>
            <a:r>
              <a:rPr lang="en-US" dirty="0">
                <a:solidFill>
                  <a:schemeClr val="bg1">
                    <a:lumMod val="65000"/>
                  </a:schemeClr>
                </a:solidFill>
              </a:rPr>
              <a:t>The Mount Sinai Hospital</a:t>
            </a:r>
          </a:p>
          <a:p>
            <a:r>
              <a:rPr lang="en-US" dirty="0">
                <a:solidFill>
                  <a:schemeClr val="bg1">
                    <a:lumMod val="65000"/>
                  </a:schemeClr>
                </a:solidFill>
              </a:rPr>
              <a:t>New York, NY</a:t>
            </a:r>
          </a:p>
        </p:txBody>
      </p:sp>
      <p:sp>
        <p:nvSpPr>
          <p:cNvPr id="4" name="TextBox 3">
            <a:extLst>
              <a:ext uri="{FF2B5EF4-FFF2-40B4-BE49-F238E27FC236}">
                <a16:creationId xmlns:a16="http://schemas.microsoft.com/office/drawing/2014/main" id="{E831E874-41BC-EB4F-AF8A-1C2EAF22D20E}"/>
              </a:ext>
            </a:extLst>
          </p:cNvPr>
          <p:cNvSpPr txBox="1"/>
          <p:nvPr/>
        </p:nvSpPr>
        <p:spPr>
          <a:xfrm>
            <a:off x="3710129" y="6216134"/>
            <a:ext cx="1723742" cy="369332"/>
          </a:xfrm>
          <a:prstGeom prst="rect">
            <a:avLst/>
          </a:prstGeom>
          <a:noFill/>
        </p:spPr>
        <p:txBody>
          <a:bodyPr wrap="none" rtlCol="0">
            <a:spAutoFit/>
          </a:bodyPr>
          <a:lstStyle/>
          <a:p>
            <a:r>
              <a:rPr lang="en-US" dirty="0"/>
              <a:t>Updated 5/2017</a:t>
            </a:r>
          </a:p>
        </p:txBody>
      </p:sp>
    </p:spTree>
    <p:extLst>
      <p:ext uri="{BB962C8B-B14F-4D97-AF65-F5344CB8AC3E}">
        <p14:creationId xmlns:p14="http://schemas.microsoft.com/office/powerpoint/2010/main" val="92927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Disclosures</a:t>
            </a:r>
          </a:p>
        </p:txBody>
      </p:sp>
      <p:sp>
        <p:nvSpPr>
          <p:cNvPr id="3" name="Content Placeholder 2"/>
          <p:cNvSpPr>
            <a:spLocks noGrp="1"/>
          </p:cNvSpPr>
          <p:nvPr>
            <p:ph idx="1"/>
          </p:nvPr>
        </p:nvSpPr>
        <p:spPr>
          <a:xfrm>
            <a:off x="457200" y="2133600"/>
            <a:ext cx="8229600" cy="3840163"/>
          </a:xfrm>
        </p:spPr>
        <p:txBody>
          <a:bodyPr/>
          <a:lstStyle/>
          <a:p>
            <a:pPr marL="0" indent="0" algn="ctr">
              <a:buNone/>
            </a:pPr>
            <a:r>
              <a:rPr lang="en-US" dirty="0"/>
              <a:t>No relevant financial relationships</a:t>
            </a:r>
          </a:p>
        </p:txBody>
      </p:sp>
    </p:spTree>
    <p:extLst>
      <p:ext uri="{BB962C8B-B14F-4D97-AF65-F5344CB8AC3E}">
        <p14:creationId xmlns:p14="http://schemas.microsoft.com/office/powerpoint/2010/main" val="1805531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Learning Objectives</a:t>
            </a:r>
          </a:p>
        </p:txBody>
      </p:sp>
      <p:sp>
        <p:nvSpPr>
          <p:cNvPr id="3" name="Content Placeholder 2"/>
          <p:cNvSpPr>
            <a:spLocks noGrp="1"/>
          </p:cNvSpPr>
          <p:nvPr>
            <p:ph idx="1"/>
          </p:nvPr>
        </p:nvSpPr>
        <p:spPr>
          <a:xfrm>
            <a:off x="457200" y="1774707"/>
            <a:ext cx="8429686" cy="4343400"/>
          </a:xfrm>
        </p:spPr>
        <p:txBody>
          <a:bodyPr>
            <a:normAutofit/>
          </a:bodyPr>
          <a:lstStyle/>
          <a:p>
            <a:pPr>
              <a:lnSpc>
                <a:spcPct val="120000"/>
              </a:lnSpc>
              <a:buFont typeface="Arial"/>
              <a:buChar char="•"/>
            </a:pPr>
            <a:r>
              <a:rPr lang="en-US" sz="2800" dirty="0"/>
              <a:t>Compare and contrast omphalocele and gastroschisis</a:t>
            </a:r>
          </a:p>
          <a:p>
            <a:pPr>
              <a:lnSpc>
                <a:spcPct val="120000"/>
              </a:lnSpc>
              <a:buFont typeface="Arial"/>
              <a:buChar char="•"/>
            </a:pPr>
            <a:r>
              <a:rPr lang="en-US" sz="2800" dirty="0"/>
              <a:t>Perform an appropriate preoperative evaluation</a:t>
            </a:r>
          </a:p>
          <a:p>
            <a:pPr>
              <a:lnSpc>
                <a:spcPct val="120000"/>
              </a:lnSpc>
              <a:buFont typeface="Arial"/>
              <a:buChar char="•"/>
            </a:pPr>
            <a:r>
              <a:rPr lang="en-US" sz="2800" dirty="0"/>
              <a:t>Formulate an anesthetic plan including fluid management and prevention of heat loss</a:t>
            </a:r>
          </a:p>
          <a:p>
            <a:pPr>
              <a:lnSpc>
                <a:spcPct val="120000"/>
              </a:lnSpc>
              <a:buFont typeface="Arial"/>
              <a:buChar char="•"/>
            </a:pPr>
            <a:r>
              <a:rPr lang="en-US" sz="2800" dirty="0"/>
              <a:t>Identify when primary vs. staged closure is performed</a:t>
            </a:r>
          </a:p>
          <a:p>
            <a:pPr>
              <a:lnSpc>
                <a:spcPct val="120000"/>
              </a:lnSpc>
              <a:buFont typeface="Arial"/>
              <a:buChar char="•"/>
            </a:pPr>
            <a:r>
              <a:rPr lang="en-US" sz="2800" dirty="0"/>
              <a:t>Describe the postoperative management</a:t>
            </a:r>
          </a:p>
          <a:p>
            <a:pPr>
              <a:lnSpc>
                <a:spcPct val="120000"/>
              </a:lnSpc>
              <a:buFont typeface="Arial"/>
              <a:buChar char="•"/>
            </a:pPr>
            <a:endParaRPr lang="en-US" sz="2800" dirty="0"/>
          </a:p>
        </p:txBody>
      </p:sp>
    </p:spTree>
    <p:extLst>
      <p:ext uri="{BB962C8B-B14F-4D97-AF65-F5344CB8AC3E}">
        <p14:creationId xmlns:p14="http://schemas.microsoft.com/office/powerpoint/2010/main" val="1805531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Embryology</a:t>
            </a:r>
          </a:p>
        </p:txBody>
      </p:sp>
      <p:sp>
        <p:nvSpPr>
          <p:cNvPr id="3" name="Content Placeholder 2"/>
          <p:cNvSpPr>
            <a:spLocks noGrp="1"/>
          </p:cNvSpPr>
          <p:nvPr>
            <p:ph idx="1"/>
          </p:nvPr>
        </p:nvSpPr>
        <p:spPr>
          <a:xfrm>
            <a:off x="457200" y="2133600"/>
            <a:ext cx="8229600" cy="3840163"/>
          </a:xfrm>
        </p:spPr>
        <p:txBody>
          <a:bodyPr/>
          <a:lstStyle/>
          <a:p>
            <a:pPr>
              <a:buFont typeface="Arial"/>
              <a:buChar char="•"/>
              <a:defRPr/>
            </a:pPr>
            <a:r>
              <a:rPr lang="en-US" sz="3200" dirty="0"/>
              <a:t>Gut in yolk sac 5-9 weeks gestation</a:t>
            </a:r>
          </a:p>
          <a:p>
            <a:pPr>
              <a:buFont typeface="Arial"/>
              <a:buChar char="•"/>
              <a:defRPr/>
            </a:pPr>
            <a:endParaRPr lang="en-US" sz="3200" dirty="0"/>
          </a:p>
          <a:p>
            <a:pPr>
              <a:buFont typeface="Arial"/>
              <a:buChar char="•"/>
              <a:defRPr/>
            </a:pPr>
            <a:r>
              <a:rPr lang="en-US" sz="3200" dirty="0"/>
              <a:t>Gut returns to abdomen 9-11 weeks</a:t>
            </a:r>
          </a:p>
          <a:p>
            <a:endParaRPr lang="en-US" dirty="0"/>
          </a:p>
        </p:txBody>
      </p:sp>
    </p:spTree>
    <p:extLst>
      <p:ext uri="{BB962C8B-B14F-4D97-AF65-F5344CB8AC3E}">
        <p14:creationId xmlns:p14="http://schemas.microsoft.com/office/powerpoint/2010/main" val="3269322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Etiology</a:t>
            </a:r>
          </a:p>
        </p:txBody>
      </p:sp>
      <p:sp>
        <p:nvSpPr>
          <p:cNvPr id="8" name="Text Placeholder 7"/>
          <p:cNvSpPr>
            <a:spLocks noGrp="1"/>
          </p:cNvSpPr>
          <p:nvPr>
            <p:ph type="body" idx="1"/>
          </p:nvPr>
        </p:nvSpPr>
        <p:spPr/>
        <p:txBody>
          <a:bodyPr>
            <a:normAutofit/>
          </a:bodyPr>
          <a:lstStyle/>
          <a:p>
            <a:r>
              <a:rPr lang="en-US" sz="3600" b="0" dirty="0"/>
              <a:t>Omphalocele</a:t>
            </a:r>
          </a:p>
        </p:txBody>
      </p:sp>
      <p:sp>
        <p:nvSpPr>
          <p:cNvPr id="4" name="Content Placeholder 3"/>
          <p:cNvSpPr>
            <a:spLocks noGrp="1"/>
          </p:cNvSpPr>
          <p:nvPr>
            <p:ph sz="half" idx="2"/>
          </p:nvPr>
        </p:nvSpPr>
        <p:spPr/>
        <p:txBody>
          <a:bodyPr>
            <a:normAutofit fontScale="85000" lnSpcReduction="10000"/>
          </a:bodyPr>
          <a:lstStyle/>
          <a:p>
            <a:pPr>
              <a:lnSpc>
                <a:spcPct val="120000"/>
              </a:lnSpc>
            </a:pPr>
            <a:r>
              <a:rPr lang="en-US" dirty="0"/>
              <a:t>Failure of gut to return to the abdomen</a:t>
            </a:r>
          </a:p>
          <a:p>
            <a:pPr>
              <a:lnSpc>
                <a:spcPct val="120000"/>
              </a:lnSpc>
            </a:pPr>
            <a:r>
              <a:rPr lang="en-US" dirty="0"/>
              <a:t>Peritoneal sac</a:t>
            </a:r>
          </a:p>
          <a:p>
            <a:pPr>
              <a:lnSpc>
                <a:spcPct val="120000"/>
              </a:lnSpc>
            </a:pPr>
            <a:r>
              <a:rPr lang="en-US" dirty="0"/>
              <a:t>Umbilical cord attached</a:t>
            </a:r>
          </a:p>
          <a:p>
            <a:pPr lvl="1"/>
            <a:endParaRPr lang="en-US" dirty="0"/>
          </a:p>
        </p:txBody>
      </p:sp>
      <p:sp>
        <p:nvSpPr>
          <p:cNvPr id="9" name="Text Placeholder 8"/>
          <p:cNvSpPr>
            <a:spLocks noGrp="1"/>
          </p:cNvSpPr>
          <p:nvPr>
            <p:ph type="body" sz="quarter" idx="3"/>
          </p:nvPr>
        </p:nvSpPr>
        <p:spPr/>
        <p:txBody>
          <a:bodyPr>
            <a:normAutofit/>
          </a:bodyPr>
          <a:lstStyle/>
          <a:p>
            <a:r>
              <a:rPr lang="en-US" sz="3600" b="0" dirty="0"/>
              <a:t>Gastroschisis</a:t>
            </a:r>
          </a:p>
        </p:txBody>
      </p:sp>
      <p:sp>
        <p:nvSpPr>
          <p:cNvPr id="6" name="Content Placeholder 5"/>
          <p:cNvSpPr>
            <a:spLocks noGrp="1"/>
          </p:cNvSpPr>
          <p:nvPr>
            <p:ph sz="quarter" idx="4"/>
          </p:nvPr>
        </p:nvSpPr>
        <p:spPr/>
        <p:txBody>
          <a:bodyPr>
            <a:normAutofit fontScale="85000" lnSpcReduction="10000"/>
          </a:bodyPr>
          <a:lstStyle/>
          <a:p>
            <a:pPr>
              <a:lnSpc>
                <a:spcPct val="120000"/>
              </a:lnSpc>
            </a:pPr>
            <a:r>
              <a:rPr lang="en-US" dirty="0"/>
              <a:t>Vascular abnormality</a:t>
            </a:r>
          </a:p>
          <a:p>
            <a:pPr lvl="1">
              <a:lnSpc>
                <a:spcPct val="120000"/>
              </a:lnSpc>
            </a:pPr>
            <a:r>
              <a:rPr lang="en-US" dirty="0"/>
              <a:t>omphalomesenteric artery</a:t>
            </a:r>
          </a:p>
          <a:p>
            <a:pPr lvl="1">
              <a:lnSpc>
                <a:spcPct val="120000"/>
              </a:lnSpc>
            </a:pPr>
            <a:r>
              <a:rPr lang="en-US" dirty="0"/>
              <a:t>right umbilical vein</a:t>
            </a:r>
          </a:p>
          <a:p>
            <a:pPr>
              <a:lnSpc>
                <a:spcPct val="120000"/>
              </a:lnSpc>
            </a:pPr>
            <a:r>
              <a:rPr lang="en-US" dirty="0"/>
              <a:t>Ischemia in R paraumbilical area allowing for rupture of abdominal wall</a:t>
            </a:r>
          </a:p>
          <a:p>
            <a:pPr>
              <a:lnSpc>
                <a:spcPct val="120000"/>
              </a:lnSpc>
            </a:pPr>
            <a:r>
              <a:rPr lang="en-US" dirty="0"/>
              <a:t>No sac</a:t>
            </a:r>
          </a:p>
        </p:txBody>
      </p:sp>
    </p:spTree>
    <p:extLst>
      <p:ext uri="{BB962C8B-B14F-4D97-AF65-F5344CB8AC3E}">
        <p14:creationId xmlns:p14="http://schemas.microsoft.com/office/powerpoint/2010/main" val="1805531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Location</a:t>
            </a:r>
          </a:p>
        </p:txBody>
      </p:sp>
      <p:sp>
        <p:nvSpPr>
          <p:cNvPr id="6" name="Text Placeholder 5"/>
          <p:cNvSpPr>
            <a:spLocks noGrp="1"/>
          </p:cNvSpPr>
          <p:nvPr>
            <p:ph type="body" idx="1"/>
          </p:nvPr>
        </p:nvSpPr>
        <p:spPr>
          <a:xfrm>
            <a:off x="644526" y="1369580"/>
            <a:ext cx="3868737" cy="823912"/>
          </a:xfrm>
        </p:spPr>
        <p:txBody>
          <a:bodyPr>
            <a:normAutofit/>
          </a:bodyPr>
          <a:lstStyle/>
          <a:p>
            <a:r>
              <a:rPr lang="en-US" sz="3600" b="0" dirty="0"/>
              <a:t>Omphalocele</a:t>
            </a:r>
          </a:p>
        </p:txBody>
      </p:sp>
      <p:sp>
        <p:nvSpPr>
          <p:cNvPr id="8" name="Content Placeholder 7"/>
          <p:cNvSpPr>
            <a:spLocks noGrp="1"/>
          </p:cNvSpPr>
          <p:nvPr>
            <p:ph sz="half" idx="2"/>
          </p:nvPr>
        </p:nvSpPr>
        <p:spPr>
          <a:xfrm>
            <a:off x="644526" y="2174874"/>
            <a:ext cx="3317874" cy="4454525"/>
          </a:xfrm>
        </p:spPr>
        <p:txBody>
          <a:bodyPr>
            <a:normAutofit/>
          </a:bodyPr>
          <a:lstStyle/>
          <a:p>
            <a:r>
              <a:rPr lang="en-US" dirty="0"/>
              <a:t>Epigastric</a:t>
            </a:r>
          </a:p>
          <a:p>
            <a:r>
              <a:rPr lang="en-US" dirty="0"/>
              <a:t>Mid-abdominal</a:t>
            </a:r>
          </a:p>
          <a:p>
            <a:r>
              <a:rPr lang="en-US" dirty="0"/>
              <a:t>Hypogastric</a:t>
            </a:r>
          </a:p>
        </p:txBody>
      </p:sp>
      <p:sp>
        <p:nvSpPr>
          <p:cNvPr id="9" name="Text Placeholder 8"/>
          <p:cNvSpPr>
            <a:spLocks noGrp="1"/>
          </p:cNvSpPr>
          <p:nvPr>
            <p:ph type="body" sz="quarter" idx="3"/>
          </p:nvPr>
        </p:nvSpPr>
        <p:spPr>
          <a:xfrm>
            <a:off x="4629150" y="1350962"/>
            <a:ext cx="3887788" cy="823912"/>
          </a:xfrm>
        </p:spPr>
        <p:txBody>
          <a:bodyPr>
            <a:normAutofit/>
          </a:bodyPr>
          <a:lstStyle/>
          <a:p>
            <a:r>
              <a:rPr lang="en-US" sz="3600" b="0" dirty="0"/>
              <a:t>Gastroschisis </a:t>
            </a:r>
          </a:p>
        </p:txBody>
      </p:sp>
      <p:sp>
        <p:nvSpPr>
          <p:cNvPr id="10" name="Content Placeholder 9"/>
          <p:cNvSpPr>
            <a:spLocks noGrp="1"/>
          </p:cNvSpPr>
          <p:nvPr>
            <p:ph sz="quarter" idx="4"/>
          </p:nvPr>
        </p:nvSpPr>
        <p:spPr>
          <a:xfrm>
            <a:off x="4645025" y="2174874"/>
            <a:ext cx="4041775" cy="4378325"/>
          </a:xfrm>
        </p:spPr>
        <p:txBody>
          <a:bodyPr>
            <a:normAutofit/>
          </a:bodyPr>
          <a:lstStyle/>
          <a:p>
            <a:r>
              <a:rPr lang="en-US" dirty="0"/>
              <a:t>Right lateral to umbilicus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72336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Size</a:t>
            </a:r>
          </a:p>
        </p:txBody>
      </p:sp>
      <p:sp>
        <p:nvSpPr>
          <p:cNvPr id="6" name="Text Placeholder 5"/>
          <p:cNvSpPr>
            <a:spLocks noGrp="1"/>
          </p:cNvSpPr>
          <p:nvPr>
            <p:ph type="body" idx="1"/>
          </p:nvPr>
        </p:nvSpPr>
        <p:spPr>
          <a:xfrm>
            <a:off x="628651" y="1494521"/>
            <a:ext cx="3868737" cy="823912"/>
          </a:xfrm>
        </p:spPr>
        <p:txBody>
          <a:bodyPr>
            <a:normAutofit/>
          </a:bodyPr>
          <a:lstStyle/>
          <a:p>
            <a:r>
              <a:rPr lang="en-US" sz="3600" b="0" dirty="0"/>
              <a:t>Omphalocele</a:t>
            </a:r>
          </a:p>
        </p:txBody>
      </p:sp>
      <p:sp>
        <p:nvSpPr>
          <p:cNvPr id="8" name="Content Placeholder 7"/>
          <p:cNvSpPr>
            <a:spLocks noGrp="1"/>
          </p:cNvSpPr>
          <p:nvPr>
            <p:ph sz="half" idx="2"/>
          </p:nvPr>
        </p:nvSpPr>
        <p:spPr>
          <a:xfrm>
            <a:off x="636176" y="2318433"/>
            <a:ext cx="3861212" cy="4310966"/>
          </a:xfrm>
        </p:spPr>
        <p:txBody>
          <a:bodyPr>
            <a:normAutofit/>
          </a:bodyPr>
          <a:lstStyle/>
          <a:p>
            <a:r>
              <a:rPr lang="en-US" dirty="0"/>
              <a:t>&lt; 4 cm (umbilical cord herniation)</a:t>
            </a:r>
          </a:p>
          <a:p>
            <a:r>
              <a:rPr lang="en-US" dirty="0"/>
              <a:t>&gt; 4 cm</a:t>
            </a:r>
          </a:p>
          <a:p>
            <a:r>
              <a:rPr lang="en-US" dirty="0"/>
              <a:t>&gt; 10 cm</a:t>
            </a:r>
          </a:p>
          <a:p>
            <a:pPr lvl="1"/>
            <a:r>
              <a:rPr lang="en-US" dirty="0"/>
              <a:t>Giant omphalocele</a:t>
            </a:r>
          </a:p>
          <a:p>
            <a:pPr lvl="1"/>
            <a:r>
              <a:rPr lang="en-US" dirty="0"/>
              <a:t>Liver may be in sac (30-50%)</a:t>
            </a:r>
          </a:p>
        </p:txBody>
      </p:sp>
      <p:sp>
        <p:nvSpPr>
          <p:cNvPr id="9" name="Text Placeholder 8"/>
          <p:cNvSpPr>
            <a:spLocks noGrp="1"/>
          </p:cNvSpPr>
          <p:nvPr>
            <p:ph type="body" sz="quarter" idx="3"/>
          </p:nvPr>
        </p:nvSpPr>
        <p:spPr>
          <a:xfrm>
            <a:off x="4620036" y="1498913"/>
            <a:ext cx="3887788" cy="823912"/>
          </a:xfrm>
        </p:spPr>
        <p:txBody>
          <a:bodyPr>
            <a:normAutofit/>
          </a:bodyPr>
          <a:lstStyle/>
          <a:p>
            <a:r>
              <a:rPr lang="en-US" sz="3600" b="0" dirty="0"/>
              <a:t>Gastroschisis </a:t>
            </a:r>
          </a:p>
        </p:txBody>
      </p:sp>
      <p:sp>
        <p:nvSpPr>
          <p:cNvPr id="10" name="Content Placeholder 9"/>
          <p:cNvSpPr>
            <a:spLocks noGrp="1"/>
          </p:cNvSpPr>
          <p:nvPr>
            <p:ph sz="quarter" idx="4"/>
          </p:nvPr>
        </p:nvSpPr>
        <p:spPr>
          <a:xfrm>
            <a:off x="4645025" y="2174874"/>
            <a:ext cx="4041775" cy="4378325"/>
          </a:xfrm>
        </p:spPr>
        <p:txBody>
          <a:bodyPr>
            <a:normAutofit/>
          </a:bodyPr>
          <a:lstStyle/>
          <a:p>
            <a:r>
              <a:rPr lang="en-US" dirty="0"/>
              <a:t>2-5 cm</a:t>
            </a:r>
          </a:p>
          <a:p>
            <a:r>
              <a:rPr lang="en-US" dirty="0"/>
              <a:t>Vertical</a:t>
            </a:r>
          </a:p>
          <a:p>
            <a:r>
              <a:rPr lang="en-US" dirty="0"/>
              <a:t>Small and large intestine</a:t>
            </a:r>
          </a:p>
          <a:p>
            <a:r>
              <a:rPr lang="en-US" dirty="0"/>
              <a:t>Rarely liver</a:t>
            </a:r>
          </a:p>
        </p:txBody>
      </p:sp>
    </p:spTree>
    <p:extLst>
      <p:ext uri="{BB962C8B-B14F-4D97-AF65-F5344CB8AC3E}">
        <p14:creationId xmlns:p14="http://schemas.microsoft.com/office/powerpoint/2010/main" val="3232429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269875" y="231660"/>
            <a:ext cx="8458200" cy="1143000"/>
          </a:xfrm>
        </p:spPr>
        <p:txBody>
          <a:bodyPr/>
          <a:lstStyle/>
          <a:p>
            <a:r>
              <a:rPr lang="en-US" dirty="0">
                <a:latin typeface="+mn-lt"/>
              </a:rPr>
              <a:t>Abdominal Wall Defects</a:t>
            </a:r>
          </a:p>
        </p:txBody>
      </p:sp>
      <p:sp>
        <p:nvSpPr>
          <p:cNvPr id="12" name="Text Placeholder 11"/>
          <p:cNvSpPr>
            <a:spLocks noGrp="1"/>
          </p:cNvSpPr>
          <p:nvPr>
            <p:ph type="body" idx="1"/>
          </p:nvPr>
        </p:nvSpPr>
        <p:spPr>
          <a:xfrm>
            <a:off x="457200" y="1681163"/>
            <a:ext cx="3047999" cy="823912"/>
          </a:xfrm>
        </p:spPr>
        <p:txBody>
          <a:bodyPr>
            <a:normAutofit/>
          </a:bodyPr>
          <a:lstStyle/>
          <a:p>
            <a:pPr algn="ctr"/>
            <a:r>
              <a:rPr lang="en-US" sz="3600" b="0" dirty="0"/>
              <a:t>Omphalocele</a:t>
            </a:r>
          </a:p>
        </p:txBody>
      </p:sp>
      <p:pic>
        <p:nvPicPr>
          <p:cNvPr id="9" name="Picture 2" descr="Untitled-8"/>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t="9068" r="3225"/>
          <a:stretch/>
        </p:blipFill>
        <p:spPr bwMode="auto">
          <a:xfrm>
            <a:off x="4476563" y="2805968"/>
            <a:ext cx="3477947" cy="2370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 Placeholder 12"/>
          <p:cNvSpPr>
            <a:spLocks noGrp="1"/>
          </p:cNvSpPr>
          <p:nvPr>
            <p:ph type="body" sz="quarter" idx="3"/>
          </p:nvPr>
        </p:nvSpPr>
        <p:spPr>
          <a:xfrm>
            <a:off x="4476563" y="1681163"/>
            <a:ext cx="3477947" cy="823912"/>
          </a:xfrm>
        </p:spPr>
        <p:txBody>
          <a:bodyPr>
            <a:normAutofit/>
          </a:bodyPr>
          <a:lstStyle/>
          <a:p>
            <a:pPr algn="ctr"/>
            <a:r>
              <a:rPr lang="en-US" sz="3600" b="0" dirty="0"/>
              <a:t>Gastroschisis</a:t>
            </a:r>
          </a:p>
        </p:txBody>
      </p:sp>
      <p:pic>
        <p:nvPicPr>
          <p:cNvPr id="10" name="Picture 2" descr="Untitled-7"/>
          <p:cNvPicPr>
            <a:picLocks noGrp="1" noChangeAspect="1" noChangeArrowheads="1"/>
          </p:cNvPicPr>
          <p:nvPr>
            <p:ph sz="quarter" idx="4"/>
          </p:nvPr>
        </p:nvPicPr>
        <p:blipFill rotWithShape="1">
          <a:blip r:embed="rId4">
            <a:extLst>
              <a:ext uri="{28A0092B-C50C-407E-A947-70E740481C1C}">
                <a14:useLocalDpi xmlns:a14="http://schemas.microsoft.com/office/drawing/2010/main" val="0"/>
              </a:ext>
            </a:extLst>
          </a:blip>
          <a:srcRect l="12752" t="6789" r="12859" b="5716"/>
          <a:stretch/>
        </p:blipFill>
        <p:spPr bwMode="auto">
          <a:xfrm>
            <a:off x="609600" y="2805968"/>
            <a:ext cx="2895600" cy="23708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05531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mn-lt"/>
              </a:rPr>
              <a:t>Epidemiology</a:t>
            </a:r>
          </a:p>
        </p:txBody>
      </p:sp>
      <p:sp>
        <p:nvSpPr>
          <p:cNvPr id="6" name="Text Placeholder 5"/>
          <p:cNvSpPr>
            <a:spLocks noGrp="1"/>
          </p:cNvSpPr>
          <p:nvPr>
            <p:ph type="body" idx="1"/>
          </p:nvPr>
        </p:nvSpPr>
        <p:spPr/>
        <p:txBody>
          <a:bodyPr>
            <a:normAutofit/>
          </a:bodyPr>
          <a:lstStyle/>
          <a:p>
            <a:r>
              <a:rPr lang="en-US" sz="3600" b="0" dirty="0"/>
              <a:t>Omphalocele</a:t>
            </a:r>
          </a:p>
        </p:txBody>
      </p:sp>
      <p:sp>
        <p:nvSpPr>
          <p:cNvPr id="8" name="Content Placeholder 7"/>
          <p:cNvSpPr>
            <a:spLocks noGrp="1"/>
          </p:cNvSpPr>
          <p:nvPr>
            <p:ph sz="half" idx="2"/>
          </p:nvPr>
        </p:nvSpPr>
        <p:spPr/>
        <p:txBody>
          <a:bodyPr>
            <a:normAutofit fontScale="92500" lnSpcReduction="10000"/>
          </a:bodyPr>
          <a:lstStyle/>
          <a:p>
            <a:r>
              <a:rPr lang="en-US" dirty="0"/>
              <a:t>1:4000-7000</a:t>
            </a:r>
          </a:p>
          <a:p>
            <a:r>
              <a:rPr lang="en-US" dirty="0"/>
              <a:t>Advanced maternal age</a:t>
            </a:r>
          </a:p>
          <a:p>
            <a:r>
              <a:rPr lang="en-US" dirty="0"/>
              <a:t>Full-term</a:t>
            </a:r>
          </a:p>
          <a:p>
            <a:r>
              <a:rPr lang="en-US" dirty="0"/>
              <a:t>Congenital anomalies in ~50%</a:t>
            </a:r>
          </a:p>
          <a:p>
            <a:r>
              <a:rPr lang="en-US" dirty="0"/>
              <a:t>Chromosomal abnormalities in ~20%</a:t>
            </a:r>
          </a:p>
          <a:p>
            <a:pPr marL="520700" lvl="1" indent="-227013">
              <a:buFont typeface="System Font Regular"/>
              <a:buChar char="-"/>
            </a:pPr>
            <a:r>
              <a:rPr lang="en-US" dirty="0"/>
              <a:t>13, 15, 18, and 21</a:t>
            </a:r>
          </a:p>
        </p:txBody>
      </p:sp>
      <p:sp>
        <p:nvSpPr>
          <p:cNvPr id="9" name="Text Placeholder 8"/>
          <p:cNvSpPr>
            <a:spLocks noGrp="1"/>
          </p:cNvSpPr>
          <p:nvPr>
            <p:ph type="body" sz="quarter" idx="3"/>
          </p:nvPr>
        </p:nvSpPr>
        <p:spPr/>
        <p:txBody>
          <a:bodyPr>
            <a:normAutofit/>
          </a:bodyPr>
          <a:lstStyle/>
          <a:p>
            <a:r>
              <a:rPr lang="en-US" sz="3600" b="0" dirty="0"/>
              <a:t>Gastroschisis</a:t>
            </a:r>
          </a:p>
        </p:txBody>
      </p:sp>
      <p:sp>
        <p:nvSpPr>
          <p:cNvPr id="10" name="Content Placeholder 9"/>
          <p:cNvSpPr>
            <a:spLocks noGrp="1"/>
          </p:cNvSpPr>
          <p:nvPr>
            <p:ph sz="quarter" idx="4"/>
          </p:nvPr>
        </p:nvSpPr>
        <p:spPr/>
        <p:txBody>
          <a:bodyPr>
            <a:normAutofit fontScale="92500" lnSpcReduction="10000"/>
          </a:bodyPr>
          <a:lstStyle/>
          <a:p>
            <a:r>
              <a:rPr lang="en-US" dirty="0"/>
              <a:t>1:3000-8000</a:t>
            </a:r>
          </a:p>
          <a:p>
            <a:r>
              <a:rPr lang="en-US" dirty="0"/>
              <a:t>Young mothers (&lt; 20 </a:t>
            </a:r>
            <a:r>
              <a:rPr lang="en-US" dirty="0" err="1"/>
              <a:t>y.o</a:t>
            </a:r>
            <a:r>
              <a:rPr lang="en-US" dirty="0"/>
              <a:t>.)</a:t>
            </a:r>
          </a:p>
          <a:p>
            <a:r>
              <a:rPr lang="en-US" dirty="0"/>
              <a:t>Smokers</a:t>
            </a:r>
          </a:p>
          <a:p>
            <a:r>
              <a:rPr lang="en-US" dirty="0"/>
              <a:t>Preterm</a:t>
            </a:r>
          </a:p>
          <a:p>
            <a:r>
              <a:rPr lang="en-US" dirty="0"/>
              <a:t>Low birth weight</a:t>
            </a:r>
          </a:p>
          <a:p>
            <a:r>
              <a:rPr lang="en-US" dirty="0"/>
              <a:t>GI abnormalities</a:t>
            </a:r>
          </a:p>
          <a:p>
            <a:pPr marL="520700" lvl="1" indent="-280988">
              <a:buFont typeface="System Font Regular"/>
              <a:buChar char="-"/>
            </a:pPr>
            <a:r>
              <a:rPr lang="en-US" dirty="0"/>
              <a:t>malrotation</a:t>
            </a:r>
          </a:p>
          <a:p>
            <a:pPr marL="520700" lvl="1" indent="-280988">
              <a:buFont typeface="System Font Regular"/>
              <a:buChar char="-"/>
            </a:pPr>
            <a:r>
              <a:rPr lang="en-US" dirty="0"/>
              <a:t>atresia</a:t>
            </a:r>
          </a:p>
          <a:p>
            <a:pPr marL="520700" lvl="1" indent="-280988">
              <a:buFont typeface="System Font Regular"/>
              <a:buChar char="-"/>
            </a:pPr>
            <a:r>
              <a:rPr lang="en-US" dirty="0"/>
              <a:t>volvulus</a:t>
            </a:r>
          </a:p>
        </p:txBody>
      </p:sp>
    </p:spTree>
    <p:extLst>
      <p:ext uri="{BB962C8B-B14F-4D97-AF65-F5344CB8AC3E}">
        <p14:creationId xmlns:p14="http://schemas.microsoft.com/office/powerpoint/2010/main" val="1805531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l"/>
            <a:r>
              <a:rPr lang="en-US" dirty="0">
                <a:latin typeface="+mn-lt"/>
              </a:rPr>
              <a:t>Omphalocele: Associated Abnormalities</a:t>
            </a:r>
          </a:p>
        </p:txBody>
      </p:sp>
      <p:sp>
        <p:nvSpPr>
          <p:cNvPr id="3" name="Content Placeholder 2"/>
          <p:cNvSpPr>
            <a:spLocks noGrp="1"/>
          </p:cNvSpPr>
          <p:nvPr>
            <p:ph idx="1"/>
          </p:nvPr>
        </p:nvSpPr>
        <p:spPr>
          <a:xfrm>
            <a:off x="457200" y="2286000"/>
            <a:ext cx="8229600" cy="3840163"/>
          </a:xfrm>
        </p:spPr>
        <p:txBody>
          <a:bodyPr>
            <a:normAutofit/>
          </a:bodyPr>
          <a:lstStyle/>
          <a:p>
            <a:pPr marL="0" indent="0">
              <a:buNone/>
            </a:pPr>
            <a:r>
              <a:rPr lang="en-US" sz="3200" dirty="0"/>
              <a:t>Approximately 60% have 1 associated anomaly</a:t>
            </a:r>
          </a:p>
          <a:p>
            <a:r>
              <a:rPr lang="en-US" dirty="0"/>
              <a:t>CVS - Congenital heart disease</a:t>
            </a:r>
          </a:p>
          <a:p>
            <a:r>
              <a:rPr lang="en-US" dirty="0"/>
              <a:t>GI - Imperforate anus, malrotation</a:t>
            </a:r>
          </a:p>
          <a:p>
            <a:r>
              <a:rPr lang="en-US" dirty="0"/>
              <a:t>GU - Bladder exstrophy</a:t>
            </a:r>
          </a:p>
          <a:p>
            <a:r>
              <a:rPr lang="en-US" dirty="0"/>
              <a:t>Craniofacial - cleft palate</a:t>
            </a:r>
          </a:p>
          <a:p>
            <a:r>
              <a:rPr lang="en-US" dirty="0"/>
              <a:t>Chromosomal – 13, 15, 18, and 21</a:t>
            </a:r>
          </a:p>
          <a:p>
            <a:endParaRPr lang="en-US" dirty="0"/>
          </a:p>
        </p:txBody>
      </p:sp>
    </p:spTree>
    <p:extLst>
      <p:ext uri="{BB962C8B-B14F-4D97-AF65-F5344CB8AC3E}">
        <p14:creationId xmlns:p14="http://schemas.microsoft.com/office/powerpoint/2010/main" val="1805531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r>
              <a:rPr lang="en-US" dirty="0">
                <a:latin typeface="+mn-lt"/>
              </a:rPr>
              <a:t>Omphalocele: Syndrome</a:t>
            </a:r>
          </a:p>
        </p:txBody>
      </p:sp>
      <p:sp>
        <p:nvSpPr>
          <p:cNvPr id="3" name="Content Placeholder 2"/>
          <p:cNvSpPr>
            <a:spLocks noGrp="1"/>
          </p:cNvSpPr>
          <p:nvPr>
            <p:ph sz="half" idx="1"/>
          </p:nvPr>
        </p:nvSpPr>
        <p:spPr>
          <a:xfrm>
            <a:off x="628650" y="1825625"/>
            <a:ext cx="4171950" cy="4351338"/>
          </a:xfrm>
        </p:spPr>
        <p:txBody>
          <a:bodyPr/>
          <a:lstStyle/>
          <a:p>
            <a:pPr marL="0" indent="0">
              <a:buNone/>
            </a:pPr>
            <a:r>
              <a:rPr lang="en-US" sz="3200" dirty="0"/>
              <a:t>Beckwith-Wiedermann Syndrome</a:t>
            </a:r>
          </a:p>
          <a:p>
            <a:r>
              <a:rPr lang="en-US" dirty="0"/>
              <a:t>Omphalocele</a:t>
            </a:r>
          </a:p>
          <a:p>
            <a:r>
              <a:rPr lang="en-US" dirty="0"/>
              <a:t>Organomegaly</a:t>
            </a:r>
          </a:p>
          <a:p>
            <a:r>
              <a:rPr lang="en-US" dirty="0"/>
              <a:t>Macroglossia</a:t>
            </a:r>
          </a:p>
          <a:p>
            <a:r>
              <a:rPr lang="en-US" dirty="0"/>
              <a:t>Hypoglycemia</a:t>
            </a:r>
          </a:p>
          <a:p>
            <a:pPr marL="0" indent="0">
              <a:buNone/>
            </a:pPr>
            <a:endParaRPr lang="en-US" dirty="0"/>
          </a:p>
        </p:txBody>
      </p:sp>
      <p:pic>
        <p:nvPicPr>
          <p:cNvPr id="8" name="Picture 2" descr="Untitled-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257800" y="2406253"/>
            <a:ext cx="2772183" cy="20454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05531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312335"/>
            <a:ext cx="8458200" cy="1143000"/>
          </a:xfrm>
        </p:spPr>
        <p:txBody>
          <a:bodyPr/>
          <a:lstStyle/>
          <a:p>
            <a:r>
              <a:rPr lang="en-US" dirty="0">
                <a:latin typeface="+mn-lt"/>
              </a:rPr>
              <a:t>Omphalocele: Syndrome</a:t>
            </a:r>
          </a:p>
        </p:txBody>
      </p:sp>
      <p:sp>
        <p:nvSpPr>
          <p:cNvPr id="4" name="Content Placeholder 3"/>
          <p:cNvSpPr>
            <a:spLocks noGrp="1"/>
          </p:cNvSpPr>
          <p:nvPr>
            <p:ph sz="half" idx="1"/>
          </p:nvPr>
        </p:nvSpPr>
        <p:spPr>
          <a:xfrm>
            <a:off x="266700" y="1600200"/>
            <a:ext cx="4610100" cy="4576763"/>
          </a:xfrm>
        </p:spPr>
        <p:txBody>
          <a:bodyPr/>
          <a:lstStyle/>
          <a:p>
            <a:pPr marL="0" indent="0">
              <a:buNone/>
            </a:pPr>
            <a:r>
              <a:rPr lang="en-US" sz="3600" dirty="0"/>
              <a:t>Pentalogy of Cantrell</a:t>
            </a:r>
          </a:p>
          <a:p>
            <a:r>
              <a:rPr lang="en-US" dirty="0"/>
              <a:t>Epigastric omphalocele</a:t>
            </a:r>
          </a:p>
          <a:p>
            <a:r>
              <a:rPr lang="en-US" dirty="0"/>
              <a:t>Sternal cleft</a:t>
            </a:r>
          </a:p>
          <a:p>
            <a:r>
              <a:rPr lang="en-US" dirty="0"/>
              <a:t>Anterior diaphragmatic defect</a:t>
            </a:r>
          </a:p>
          <a:p>
            <a:r>
              <a:rPr lang="en-US" dirty="0"/>
              <a:t>Pericardial defect</a:t>
            </a:r>
          </a:p>
          <a:p>
            <a:r>
              <a:rPr lang="en-US" dirty="0"/>
              <a:t>Cardiac lesion (ASD, VSD, TOF)</a:t>
            </a:r>
          </a:p>
        </p:txBody>
      </p:sp>
      <p:pic>
        <p:nvPicPr>
          <p:cNvPr id="8" name="Picture 2" descr="Untitled-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409322" y="2403078"/>
            <a:ext cx="2851264" cy="2051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05531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1143000"/>
          </a:xfrm>
        </p:spPr>
        <p:txBody>
          <a:bodyPr/>
          <a:lstStyle/>
          <a:p>
            <a:r>
              <a:rPr lang="en-US" dirty="0">
                <a:latin typeface="+mn-lt"/>
              </a:rPr>
              <a:t>Omphalocele: Syndrome</a:t>
            </a:r>
          </a:p>
        </p:txBody>
      </p:sp>
      <p:sp>
        <p:nvSpPr>
          <p:cNvPr id="3" name="Content Placeholder 2"/>
          <p:cNvSpPr>
            <a:spLocks noGrp="1"/>
          </p:cNvSpPr>
          <p:nvPr>
            <p:ph idx="1"/>
          </p:nvPr>
        </p:nvSpPr>
        <p:spPr>
          <a:xfrm>
            <a:off x="457200" y="1905000"/>
            <a:ext cx="8229600" cy="3840163"/>
          </a:xfrm>
        </p:spPr>
        <p:txBody>
          <a:bodyPr/>
          <a:lstStyle/>
          <a:p>
            <a:pPr marL="0" indent="0">
              <a:buNone/>
            </a:pPr>
            <a:r>
              <a:rPr lang="en-US" dirty="0"/>
              <a:t>OEIS</a:t>
            </a:r>
          </a:p>
          <a:p>
            <a:pPr lvl="1"/>
            <a:r>
              <a:rPr lang="en-US" dirty="0"/>
              <a:t>Omphalocele</a:t>
            </a:r>
          </a:p>
          <a:p>
            <a:pPr lvl="1"/>
            <a:r>
              <a:rPr lang="en-US" dirty="0"/>
              <a:t>Exstrophy of the bladder</a:t>
            </a:r>
          </a:p>
          <a:p>
            <a:pPr lvl="1"/>
            <a:r>
              <a:rPr lang="en-US" dirty="0"/>
              <a:t>Imperforate anus</a:t>
            </a:r>
          </a:p>
          <a:p>
            <a:pPr lvl="1"/>
            <a:r>
              <a:rPr lang="en-US" dirty="0"/>
              <a:t>Spinal defect</a:t>
            </a:r>
          </a:p>
        </p:txBody>
      </p:sp>
    </p:spTree>
    <p:extLst>
      <p:ext uri="{BB962C8B-B14F-4D97-AF65-F5344CB8AC3E}">
        <p14:creationId xmlns:p14="http://schemas.microsoft.com/office/powerpoint/2010/main" val="1805531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Preoperative Concerns</a:t>
            </a:r>
          </a:p>
        </p:txBody>
      </p:sp>
      <p:sp>
        <p:nvSpPr>
          <p:cNvPr id="3" name="Content Placeholder 2"/>
          <p:cNvSpPr>
            <a:spLocks noGrp="1"/>
          </p:cNvSpPr>
          <p:nvPr>
            <p:ph idx="1"/>
          </p:nvPr>
        </p:nvSpPr>
        <p:spPr>
          <a:xfrm>
            <a:off x="457200" y="2286000"/>
            <a:ext cx="8229600" cy="3840163"/>
          </a:xfrm>
        </p:spPr>
        <p:txBody>
          <a:bodyPr/>
          <a:lstStyle/>
          <a:p>
            <a:r>
              <a:rPr lang="en-US" dirty="0"/>
              <a:t>Fluid resuscitation</a:t>
            </a:r>
          </a:p>
          <a:p>
            <a:r>
              <a:rPr lang="en-US" dirty="0"/>
              <a:t>Heat loss</a:t>
            </a:r>
          </a:p>
          <a:p>
            <a:r>
              <a:rPr lang="en-US" dirty="0"/>
              <a:t>Sepsis</a:t>
            </a:r>
          </a:p>
          <a:p>
            <a:r>
              <a:rPr lang="en-US" dirty="0"/>
              <a:t>Trauma to intraabdominal organs</a:t>
            </a:r>
          </a:p>
        </p:txBody>
      </p:sp>
    </p:spTree>
    <p:extLst>
      <p:ext uri="{BB962C8B-B14F-4D97-AF65-F5344CB8AC3E}">
        <p14:creationId xmlns:p14="http://schemas.microsoft.com/office/powerpoint/2010/main" val="1805531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2" y="198323"/>
            <a:ext cx="8229600" cy="1143000"/>
          </a:xfrm>
        </p:spPr>
        <p:txBody>
          <a:bodyPr/>
          <a:lstStyle/>
          <a:p>
            <a:r>
              <a:rPr lang="en-US" dirty="0">
                <a:latin typeface="+mn-lt"/>
              </a:rPr>
              <a:t>Fluid Resuscitation</a:t>
            </a:r>
          </a:p>
        </p:txBody>
      </p:sp>
      <p:sp>
        <p:nvSpPr>
          <p:cNvPr id="3" name="Content Placeholder 2"/>
          <p:cNvSpPr>
            <a:spLocks noGrp="1"/>
          </p:cNvSpPr>
          <p:nvPr>
            <p:ph idx="1"/>
          </p:nvPr>
        </p:nvSpPr>
        <p:spPr>
          <a:xfrm>
            <a:off x="471488" y="1219200"/>
            <a:ext cx="8229600" cy="5029200"/>
          </a:xfrm>
        </p:spPr>
        <p:txBody>
          <a:bodyPr>
            <a:normAutofit fontScale="92500" lnSpcReduction="20000"/>
          </a:bodyPr>
          <a:lstStyle/>
          <a:p>
            <a:r>
              <a:rPr lang="en-US" dirty="0"/>
              <a:t>Gastroschisis &gt; omphalocele</a:t>
            </a:r>
          </a:p>
          <a:p>
            <a:r>
              <a:rPr lang="en-US" dirty="0"/>
              <a:t>Loss of fluid secondary to peritonitis, edema, and third spacing</a:t>
            </a:r>
          </a:p>
          <a:p>
            <a:pPr lvl="1"/>
            <a:r>
              <a:rPr lang="en-US" dirty="0"/>
              <a:t>Hypovolemia</a:t>
            </a:r>
          </a:p>
          <a:p>
            <a:pPr lvl="1"/>
            <a:r>
              <a:rPr lang="en-US" dirty="0"/>
              <a:t>Hemoconcentration</a:t>
            </a:r>
          </a:p>
          <a:p>
            <a:pPr lvl="1"/>
            <a:r>
              <a:rPr lang="en-US" dirty="0"/>
              <a:t>Metabolic acidosis</a:t>
            </a:r>
          </a:p>
          <a:p>
            <a:r>
              <a:rPr lang="en-US" dirty="0"/>
              <a:t>Isotonic fluids (without glucose)</a:t>
            </a:r>
          </a:p>
          <a:p>
            <a:pPr lvl="1"/>
            <a:r>
              <a:rPr lang="en-US" dirty="0"/>
              <a:t>10-15 mL/kg/hr (may need 60-120 mL/kg/hr)</a:t>
            </a:r>
          </a:p>
          <a:p>
            <a:r>
              <a:rPr lang="en-US" dirty="0"/>
              <a:t>Adequate resuscitation</a:t>
            </a:r>
          </a:p>
          <a:p>
            <a:pPr lvl="1"/>
            <a:r>
              <a:rPr lang="en-US" dirty="0"/>
              <a:t>Heart rate and blood pressure</a:t>
            </a:r>
          </a:p>
          <a:p>
            <a:pPr lvl="1"/>
            <a:r>
              <a:rPr lang="en-US" dirty="0"/>
              <a:t>Capillary refill</a:t>
            </a:r>
          </a:p>
          <a:p>
            <a:pPr lvl="1"/>
            <a:r>
              <a:rPr lang="en-US" dirty="0"/>
              <a:t>Urine output (1-2 mL/kg/hr)</a:t>
            </a:r>
          </a:p>
          <a:p>
            <a:r>
              <a:rPr lang="en-US" dirty="0"/>
              <a:t>Monitor electrolytes and acid-base balance</a:t>
            </a:r>
          </a:p>
          <a:p>
            <a:r>
              <a:rPr lang="en-US" dirty="0"/>
              <a:t>Glucose should be administered in maintenance fluids</a:t>
            </a:r>
          </a:p>
          <a:p>
            <a:endParaRPr lang="en-US" dirty="0"/>
          </a:p>
        </p:txBody>
      </p:sp>
    </p:spTree>
    <p:extLst>
      <p:ext uri="{BB962C8B-B14F-4D97-AF65-F5344CB8AC3E}">
        <p14:creationId xmlns:p14="http://schemas.microsoft.com/office/powerpoint/2010/main" val="180553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Heat Loss</a:t>
            </a:r>
          </a:p>
        </p:txBody>
      </p:sp>
      <p:sp>
        <p:nvSpPr>
          <p:cNvPr id="3" name="Content Placeholder 2"/>
          <p:cNvSpPr>
            <a:spLocks noGrp="1"/>
          </p:cNvSpPr>
          <p:nvPr>
            <p:ph idx="1"/>
          </p:nvPr>
        </p:nvSpPr>
        <p:spPr>
          <a:xfrm>
            <a:off x="457200" y="1828800"/>
            <a:ext cx="8229600" cy="4800600"/>
          </a:xfrm>
        </p:spPr>
        <p:txBody>
          <a:bodyPr/>
          <a:lstStyle/>
          <a:p>
            <a:r>
              <a:rPr lang="en-US" dirty="0"/>
              <a:t>Large surface area exposed</a:t>
            </a:r>
          </a:p>
          <a:p>
            <a:r>
              <a:rPr lang="en-US" dirty="0"/>
              <a:t>Radiant warmer</a:t>
            </a:r>
          </a:p>
          <a:p>
            <a:r>
              <a:rPr lang="en-US" dirty="0"/>
              <a:t>Cover defect with non-adherent dressing</a:t>
            </a:r>
          </a:p>
          <a:p>
            <a:pPr lvl="1"/>
            <a:r>
              <a:rPr lang="en-US" dirty="0"/>
              <a:t>Warm saline gauze</a:t>
            </a:r>
          </a:p>
          <a:p>
            <a:pPr lvl="2"/>
            <a:r>
              <a:rPr lang="en-US" dirty="0"/>
              <a:t>Quickly loses warmth and may promote cooling if not constantly changed</a:t>
            </a:r>
          </a:p>
          <a:p>
            <a:pPr lvl="1"/>
            <a:r>
              <a:rPr lang="en-US" dirty="0"/>
              <a:t>Bowel bag</a:t>
            </a:r>
          </a:p>
          <a:p>
            <a:pPr lvl="2"/>
            <a:endParaRPr lang="en-US" dirty="0"/>
          </a:p>
        </p:txBody>
      </p:sp>
    </p:spTree>
    <p:extLst>
      <p:ext uri="{BB962C8B-B14F-4D97-AF65-F5344CB8AC3E}">
        <p14:creationId xmlns:p14="http://schemas.microsoft.com/office/powerpoint/2010/main" val="1805531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Sepsis</a:t>
            </a:r>
          </a:p>
        </p:txBody>
      </p:sp>
      <p:sp>
        <p:nvSpPr>
          <p:cNvPr id="3" name="Content Placeholder 2"/>
          <p:cNvSpPr>
            <a:spLocks noGrp="1"/>
          </p:cNvSpPr>
          <p:nvPr>
            <p:ph idx="1"/>
          </p:nvPr>
        </p:nvSpPr>
        <p:spPr>
          <a:xfrm>
            <a:off x="457200" y="2286000"/>
            <a:ext cx="8229600" cy="3840163"/>
          </a:xfrm>
        </p:spPr>
        <p:txBody>
          <a:bodyPr/>
          <a:lstStyle/>
          <a:p>
            <a:pPr marL="0" indent="0" algn="ctr">
              <a:buNone/>
            </a:pPr>
            <a:r>
              <a:rPr lang="en-US" dirty="0"/>
              <a:t>Antibiotic may need to be started</a:t>
            </a:r>
          </a:p>
        </p:txBody>
      </p:sp>
    </p:spTree>
    <p:extLst>
      <p:ext uri="{BB962C8B-B14F-4D97-AF65-F5344CB8AC3E}">
        <p14:creationId xmlns:p14="http://schemas.microsoft.com/office/powerpoint/2010/main" val="1805531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Trauma</a:t>
            </a:r>
          </a:p>
        </p:txBody>
      </p:sp>
      <p:sp>
        <p:nvSpPr>
          <p:cNvPr id="3" name="Content Placeholder 2"/>
          <p:cNvSpPr>
            <a:spLocks noGrp="1"/>
          </p:cNvSpPr>
          <p:nvPr>
            <p:ph idx="1"/>
          </p:nvPr>
        </p:nvSpPr>
        <p:spPr>
          <a:xfrm>
            <a:off x="457200" y="2286000"/>
            <a:ext cx="8229600" cy="3840163"/>
          </a:xfrm>
        </p:spPr>
        <p:txBody>
          <a:bodyPr/>
          <a:lstStyle/>
          <a:p>
            <a:pPr>
              <a:lnSpc>
                <a:spcPct val="110000"/>
              </a:lnSpc>
            </a:pPr>
            <a:r>
              <a:rPr lang="en-US" dirty="0"/>
              <a:t>Incarceration at exit site: Careful not to twist the bowel at the base</a:t>
            </a:r>
          </a:p>
          <a:p>
            <a:pPr>
              <a:lnSpc>
                <a:spcPct val="110000"/>
              </a:lnSpc>
            </a:pPr>
            <a:r>
              <a:rPr lang="en-US" dirty="0"/>
              <a:t>Blunt injury to exposed bowel</a:t>
            </a:r>
          </a:p>
          <a:p>
            <a:pPr>
              <a:lnSpc>
                <a:spcPct val="110000"/>
              </a:lnSpc>
            </a:pPr>
            <a:r>
              <a:rPr lang="en-US" dirty="0"/>
              <a:t>Place nasogastric tube to decompress the stomach</a:t>
            </a:r>
          </a:p>
        </p:txBody>
      </p:sp>
    </p:spTree>
    <p:extLst>
      <p:ext uri="{BB962C8B-B14F-4D97-AF65-F5344CB8AC3E}">
        <p14:creationId xmlns:p14="http://schemas.microsoft.com/office/powerpoint/2010/main" val="1805531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082675"/>
          </a:xfrm>
        </p:spPr>
        <p:txBody>
          <a:bodyPr/>
          <a:lstStyle/>
          <a:p>
            <a:r>
              <a:rPr lang="en-US" dirty="0">
                <a:latin typeface="+mn-lt"/>
              </a:rPr>
              <a:t>Timing of Surgery</a:t>
            </a:r>
          </a:p>
        </p:txBody>
      </p:sp>
      <p:sp>
        <p:nvSpPr>
          <p:cNvPr id="9" name="Content Placeholder 8"/>
          <p:cNvSpPr>
            <a:spLocks noGrp="1"/>
          </p:cNvSpPr>
          <p:nvPr>
            <p:ph sz="half" idx="2"/>
          </p:nvPr>
        </p:nvSpPr>
        <p:spPr>
          <a:xfrm>
            <a:off x="627062" y="1600200"/>
            <a:ext cx="3871913" cy="4589463"/>
          </a:xfrm>
        </p:spPr>
        <p:txBody>
          <a:bodyPr>
            <a:normAutofit lnSpcReduction="10000"/>
          </a:bodyPr>
          <a:lstStyle/>
          <a:p>
            <a:pPr marL="0" indent="0">
              <a:buNone/>
            </a:pPr>
            <a:r>
              <a:rPr lang="en-US" sz="3900" dirty="0"/>
              <a:t>Omphalocele</a:t>
            </a:r>
          </a:p>
          <a:p>
            <a:r>
              <a:rPr lang="en-US" dirty="0"/>
              <a:t>Not emergent/urgent</a:t>
            </a:r>
          </a:p>
          <a:p>
            <a:r>
              <a:rPr lang="en-US" dirty="0"/>
              <a:t>Preoperative evaluation should include identifying:</a:t>
            </a:r>
          </a:p>
          <a:p>
            <a:pPr lvl="1"/>
            <a:r>
              <a:rPr lang="en-US" dirty="0"/>
              <a:t>Congenital anomalies: CVS and renal</a:t>
            </a:r>
          </a:p>
          <a:p>
            <a:pPr lvl="1"/>
            <a:r>
              <a:rPr lang="en-US" dirty="0"/>
              <a:t>Chromosomal abnormalities</a:t>
            </a:r>
          </a:p>
          <a:p>
            <a:r>
              <a:rPr lang="en-US" dirty="0"/>
              <a:t>Giant omphalocele</a:t>
            </a:r>
          </a:p>
          <a:p>
            <a:pPr lvl="1"/>
            <a:r>
              <a:rPr lang="en-US" dirty="0"/>
              <a:t>Urgent</a:t>
            </a:r>
          </a:p>
        </p:txBody>
      </p:sp>
      <p:sp>
        <p:nvSpPr>
          <p:cNvPr id="11" name="Content Placeholder 10"/>
          <p:cNvSpPr>
            <a:spLocks noGrp="1"/>
          </p:cNvSpPr>
          <p:nvPr>
            <p:ph sz="quarter" idx="4"/>
          </p:nvPr>
        </p:nvSpPr>
        <p:spPr>
          <a:xfrm>
            <a:off x="4629150" y="1600200"/>
            <a:ext cx="3887788" cy="4589463"/>
          </a:xfrm>
        </p:spPr>
        <p:txBody>
          <a:bodyPr>
            <a:normAutofit lnSpcReduction="10000"/>
          </a:bodyPr>
          <a:lstStyle/>
          <a:p>
            <a:pPr marL="0" indent="0">
              <a:buNone/>
            </a:pPr>
            <a:r>
              <a:rPr lang="en-US" sz="3600" dirty="0"/>
              <a:t>Gastroschisis</a:t>
            </a:r>
          </a:p>
          <a:p>
            <a:r>
              <a:rPr lang="en-US" dirty="0"/>
              <a:t>Emergent/urgent</a:t>
            </a:r>
          </a:p>
          <a:p>
            <a:r>
              <a:rPr lang="en-US" dirty="0"/>
              <a:t>Preoperative evaluation directed at:</a:t>
            </a:r>
          </a:p>
          <a:p>
            <a:pPr lvl="1"/>
            <a:r>
              <a:rPr lang="en-US" dirty="0"/>
              <a:t>Volume status</a:t>
            </a:r>
          </a:p>
          <a:p>
            <a:pPr lvl="1"/>
            <a:r>
              <a:rPr lang="en-US" dirty="0"/>
              <a:t>Electrolyte/Acid-base balance</a:t>
            </a:r>
          </a:p>
        </p:txBody>
      </p:sp>
    </p:spTree>
    <p:extLst>
      <p:ext uri="{BB962C8B-B14F-4D97-AF65-F5344CB8AC3E}">
        <p14:creationId xmlns:p14="http://schemas.microsoft.com/office/powerpoint/2010/main" val="1805531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5849"/>
            <a:ext cx="8610600" cy="1143000"/>
          </a:xfrm>
        </p:spPr>
        <p:txBody>
          <a:bodyPr/>
          <a:lstStyle/>
          <a:p>
            <a:r>
              <a:rPr lang="en-US" dirty="0">
                <a:latin typeface="+mn-lt"/>
              </a:rPr>
              <a:t>Intraoperative Concerns</a:t>
            </a:r>
          </a:p>
        </p:txBody>
      </p:sp>
      <p:sp>
        <p:nvSpPr>
          <p:cNvPr id="3" name="Content Placeholder 2"/>
          <p:cNvSpPr>
            <a:spLocks noGrp="1"/>
          </p:cNvSpPr>
          <p:nvPr>
            <p:ph idx="1"/>
          </p:nvPr>
        </p:nvSpPr>
        <p:spPr>
          <a:xfrm>
            <a:off x="457200" y="1368849"/>
            <a:ext cx="8534400" cy="5105400"/>
          </a:xfrm>
        </p:spPr>
        <p:txBody>
          <a:bodyPr>
            <a:normAutofit/>
          </a:bodyPr>
          <a:lstStyle/>
          <a:p>
            <a:r>
              <a:rPr lang="en-US" dirty="0"/>
              <a:t>Airway</a:t>
            </a:r>
          </a:p>
          <a:p>
            <a:pPr lvl="1"/>
            <a:r>
              <a:rPr lang="en-US" dirty="0"/>
              <a:t>“Full stomach”</a:t>
            </a:r>
          </a:p>
          <a:p>
            <a:pPr lvl="1"/>
            <a:r>
              <a:rPr lang="en-US" dirty="0"/>
              <a:t>Rapid sequence induction</a:t>
            </a:r>
          </a:p>
          <a:p>
            <a:r>
              <a:rPr lang="en-US" dirty="0"/>
              <a:t>Fluid management</a:t>
            </a:r>
          </a:p>
          <a:p>
            <a:pPr lvl="1"/>
            <a:r>
              <a:rPr lang="en-US" dirty="0"/>
              <a:t>D5/D10 at maintenance</a:t>
            </a:r>
          </a:p>
          <a:p>
            <a:pPr lvl="1"/>
            <a:r>
              <a:rPr lang="en-US" dirty="0"/>
              <a:t>Isotonic fluid 10-15 mL/kg/hr (may need much more)</a:t>
            </a:r>
          </a:p>
          <a:p>
            <a:r>
              <a:rPr lang="en-US" dirty="0"/>
              <a:t>Prevent heat loss</a:t>
            </a:r>
          </a:p>
          <a:p>
            <a:pPr lvl="1"/>
            <a:r>
              <a:rPr lang="en-US" dirty="0"/>
              <a:t>Warm operating room (27</a:t>
            </a:r>
            <a:r>
              <a:rPr lang="en-US" baseline="30000" dirty="0"/>
              <a:t>0</a:t>
            </a:r>
            <a:r>
              <a:rPr lang="en-US" dirty="0"/>
              <a:t>-29</a:t>
            </a:r>
            <a:r>
              <a:rPr lang="en-US" baseline="30000" dirty="0"/>
              <a:t>0</a:t>
            </a:r>
            <a:r>
              <a:rPr lang="en-US" dirty="0"/>
              <a:t>C)</a:t>
            </a:r>
          </a:p>
          <a:p>
            <a:pPr lvl="1"/>
            <a:r>
              <a:rPr lang="en-US" dirty="0"/>
              <a:t>Warming blanket</a:t>
            </a:r>
          </a:p>
          <a:p>
            <a:pPr lvl="1"/>
            <a:r>
              <a:rPr lang="en-US" dirty="0"/>
              <a:t>Fluid warmer</a:t>
            </a:r>
          </a:p>
          <a:p>
            <a:pPr lvl="1"/>
            <a:r>
              <a:rPr lang="en-US" dirty="0"/>
              <a:t>Place plastic barriers on all sides of the patient</a:t>
            </a:r>
          </a:p>
        </p:txBody>
      </p:sp>
    </p:spTree>
    <p:extLst>
      <p:ext uri="{BB962C8B-B14F-4D97-AF65-F5344CB8AC3E}">
        <p14:creationId xmlns:p14="http://schemas.microsoft.com/office/powerpoint/2010/main" val="1805531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525"/>
            <a:ext cx="8077200" cy="1143000"/>
          </a:xfrm>
        </p:spPr>
        <p:txBody>
          <a:bodyPr/>
          <a:lstStyle/>
          <a:p>
            <a:r>
              <a:rPr lang="en-US" dirty="0">
                <a:latin typeface="+mn-lt"/>
              </a:rPr>
              <a:t>Intraoperative Concerns</a:t>
            </a:r>
          </a:p>
        </p:txBody>
      </p:sp>
      <p:sp>
        <p:nvSpPr>
          <p:cNvPr id="3" name="Content Placeholder 2"/>
          <p:cNvSpPr>
            <a:spLocks noGrp="1"/>
          </p:cNvSpPr>
          <p:nvPr>
            <p:ph idx="1"/>
          </p:nvPr>
        </p:nvSpPr>
        <p:spPr>
          <a:xfrm>
            <a:off x="457200" y="1143000"/>
            <a:ext cx="8229600" cy="5067300"/>
          </a:xfrm>
        </p:spPr>
        <p:txBody>
          <a:bodyPr>
            <a:normAutofit/>
          </a:bodyPr>
          <a:lstStyle/>
          <a:p>
            <a:r>
              <a:rPr lang="en-US" dirty="0"/>
              <a:t>Intravenous access</a:t>
            </a:r>
          </a:p>
          <a:p>
            <a:pPr lvl="1"/>
            <a:r>
              <a:rPr lang="en-US" dirty="0"/>
              <a:t>Adequate peripheral intravenous access for resuscitation</a:t>
            </a:r>
          </a:p>
          <a:p>
            <a:pPr lvl="1"/>
            <a:r>
              <a:rPr lang="en-US" dirty="0"/>
              <a:t>Consider central venous catheter</a:t>
            </a:r>
          </a:p>
          <a:p>
            <a:pPr lvl="2"/>
            <a:r>
              <a:rPr lang="en-US" dirty="0"/>
              <a:t>Large defects</a:t>
            </a:r>
          </a:p>
          <a:p>
            <a:pPr lvl="2"/>
            <a:r>
              <a:rPr lang="en-US" dirty="0"/>
              <a:t>Repeated surgery</a:t>
            </a:r>
          </a:p>
          <a:p>
            <a:r>
              <a:rPr lang="en-US" dirty="0"/>
              <a:t>Consider intraarterial catheter</a:t>
            </a:r>
          </a:p>
          <a:p>
            <a:pPr lvl="1"/>
            <a:r>
              <a:rPr lang="en-US" dirty="0"/>
              <a:t>Blood sampling</a:t>
            </a:r>
          </a:p>
          <a:p>
            <a:pPr lvl="1"/>
            <a:r>
              <a:rPr lang="en-US" dirty="0"/>
              <a:t>Associated anomalies</a:t>
            </a:r>
          </a:p>
          <a:p>
            <a:r>
              <a:rPr lang="en-US" dirty="0"/>
              <a:t>Anesthetic management</a:t>
            </a:r>
          </a:p>
          <a:p>
            <a:pPr lvl="1"/>
            <a:r>
              <a:rPr lang="en-US" dirty="0"/>
              <a:t>No one best anesthetic</a:t>
            </a:r>
          </a:p>
          <a:p>
            <a:pPr lvl="1"/>
            <a:r>
              <a:rPr lang="en-US" dirty="0"/>
              <a:t>Avoid N</a:t>
            </a:r>
            <a:r>
              <a:rPr lang="en-US" baseline="-25000" dirty="0"/>
              <a:t>2</a:t>
            </a:r>
            <a:r>
              <a:rPr lang="en-US" dirty="0"/>
              <a:t>O</a:t>
            </a:r>
          </a:p>
          <a:p>
            <a:pPr lvl="1"/>
            <a:r>
              <a:rPr lang="en-US" dirty="0"/>
              <a:t>Adequate muscle relaxation</a:t>
            </a:r>
          </a:p>
          <a:p>
            <a:pPr lvl="1"/>
            <a:endParaRPr lang="en-US" dirty="0"/>
          </a:p>
        </p:txBody>
      </p:sp>
    </p:spTree>
    <p:extLst>
      <p:ext uri="{BB962C8B-B14F-4D97-AF65-F5344CB8AC3E}">
        <p14:creationId xmlns:p14="http://schemas.microsoft.com/office/powerpoint/2010/main" val="1805531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1143000"/>
          </a:xfrm>
        </p:spPr>
        <p:txBody>
          <a:bodyPr/>
          <a:lstStyle/>
          <a:p>
            <a:r>
              <a:rPr lang="en-US" dirty="0">
                <a:latin typeface="+mn-lt"/>
              </a:rPr>
              <a:t>Primary Closure</a:t>
            </a:r>
          </a:p>
        </p:txBody>
      </p:sp>
      <p:sp>
        <p:nvSpPr>
          <p:cNvPr id="3" name="Content Placeholder 2"/>
          <p:cNvSpPr>
            <a:spLocks noGrp="1"/>
          </p:cNvSpPr>
          <p:nvPr>
            <p:ph idx="1"/>
          </p:nvPr>
        </p:nvSpPr>
        <p:spPr>
          <a:xfrm>
            <a:off x="457200" y="1519232"/>
            <a:ext cx="8229600" cy="4800600"/>
          </a:xfrm>
        </p:spPr>
        <p:txBody>
          <a:bodyPr>
            <a:normAutofit/>
          </a:bodyPr>
          <a:lstStyle/>
          <a:p>
            <a:r>
              <a:rPr lang="en-US" dirty="0"/>
              <a:t>Preferred method</a:t>
            </a:r>
          </a:p>
          <a:p>
            <a:pPr lvl="1"/>
            <a:r>
              <a:rPr lang="en-US" dirty="0"/>
              <a:t>No need to return to the OR for definitive closure</a:t>
            </a:r>
          </a:p>
          <a:p>
            <a:pPr lvl="1"/>
            <a:r>
              <a:rPr lang="en-US" dirty="0"/>
              <a:t>Abdominal organs within the abdominal cavity</a:t>
            </a:r>
          </a:p>
          <a:p>
            <a:pPr>
              <a:buFont typeface="Arial"/>
              <a:buChar char="•"/>
            </a:pPr>
            <a:r>
              <a:rPr lang="en-US" dirty="0"/>
              <a:t>May result in abdominal compartment syndrome</a:t>
            </a:r>
          </a:p>
          <a:p>
            <a:pPr lvl="1"/>
            <a:r>
              <a:rPr lang="en-US" dirty="0"/>
              <a:t>Impairment of respiratory function</a:t>
            </a:r>
          </a:p>
          <a:p>
            <a:pPr lvl="1"/>
            <a:r>
              <a:rPr lang="en-US" dirty="0"/>
              <a:t>Decreased perfusion to intraabdominal organs</a:t>
            </a:r>
          </a:p>
          <a:p>
            <a:pPr lvl="1"/>
            <a:r>
              <a:rPr lang="en-US" dirty="0"/>
              <a:t>Impaired venous return to the heart</a:t>
            </a:r>
          </a:p>
          <a:p>
            <a:pPr lvl="1"/>
            <a:r>
              <a:rPr lang="en-US" dirty="0"/>
              <a:t>Increased intracranial pressure</a:t>
            </a:r>
          </a:p>
          <a:p>
            <a:pPr lvl="1"/>
            <a:r>
              <a:rPr lang="en-US" dirty="0"/>
              <a:t>Wound dehiscence</a:t>
            </a:r>
          </a:p>
        </p:txBody>
      </p:sp>
    </p:spTree>
    <p:extLst>
      <p:ext uri="{BB962C8B-B14F-4D97-AF65-F5344CB8AC3E}">
        <p14:creationId xmlns:p14="http://schemas.microsoft.com/office/powerpoint/2010/main" val="1805531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Staged Closure</a:t>
            </a:r>
          </a:p>
        </p:txBody>
      </p:sp>
      <p:sp>
        <p:nvSpPr>
          <p:cNvPr id="4" name="Content Placeholder 3"/>
          <p:cNvSpPr>
            <a:spLocks noGrp="1"/>
          </p:cNvSpPr>
          <p:nvPr>
            <p:ph sz="half" idx="1"/>
          </p:nvPr>
        </p:nvSpPr>
        <p:spPr/>
        <p:txBody>
          <a:bodyPr/>
          <a:lstStyle/>
          <a:p>
            <a:pPr>
              <a:lnSpc>
                <a:spcPct val="110000"/>
              </a:lnSpc>
            </a:pPr>
            <a:r>
              <a:rPr lang="en-US" sz="3200" dirty="0"/>
              <a:t>Creation of a silo</a:t>
            </a:r>
          </a:p>
          <a:p>
            <a:pPr>
              <a:lnSpc>
                <a:spcPct val="110000"/>
              </a:lnSpc>
            </a:pPr>
            <a:r>
              <a:rPr lang="en-US" sz="3200" dirty="0"/>
              <a:t>Abdominal organs reduced slowly over days</a:t>
            </a:r>
          </a:p>
          <a:p>
            <a:endParaRPr lang="en-US" dirty="0"/>
          </a:p>
        </p:txBody>
      </p:sp>
      <p:pic>
        <p:nvPicPr>
          <p:cNvPr id="8" name="Picture 2" descr="Untitled-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572000" y="1843554"/>
            <a:ext cx="3798638" cy="2840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0553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1624"/>
            <a:ext cx="8229600" cy="1143000"/>
          </a:xfrm>
        </p:spPr>
        <p:txBody>
          <a:bodyPr/>
          <a:lstStyle/>
          <a:p>
            <a:r>
              <a:rPr lang="en-US" dirty="0">
                <a:latin typeface="+mn-lt"/>
              </a:rPr>
              <a:t>Primary vs Staged</a:t>
            </a:r>
          </a:p>
        </p:txBody>
      </p:sp>
      <p:sp>
        <p:nvSpPr>
          <p:cNvPr id="3" name="Content Placeholder 2"/>
          <p:cNvSpPr>
            <a:spLocks noGrp="1"/>
          </p:cNvSpPr>
          <p:nvPr>
            <p:ph idx="1"/>
          </p:nvPr>
        </p:nvSpPr>
        <p:spPr>
          <a:xfrm>
            <a:off x="457200" y="1575832"/>
            <a:ext cx="8229600" cy="4520168"/>
          </a:xfrm>
        </p:spPr>
        <p:txBody>
          <a:bodyPr>
            <a:normAutofit/>
          </a:bodyPr>
          <a:lstStyle/>
          <a:p>
            <a:pPr marL="0" indent="0">
              <a:lnSpc>
                <a:spcPct val="120000"/>
              </a:lnSpc>
              <a:buNone/>
            </a:pPr>
            <a:r>
              <a:rPr lang="en-US" sz="3600" i="1" dirty="0"/>
              <a:t>Criteria for staged repair</a:t>
            </a:r>
          </a:p>
          <a:p>
            <a:pPr>
              <a:lnSpc>
                <a:spcPct val="120000"/>
              </a:lnSpc>
            </a:pPr>
            <a:r>
              <a:rPr lang="en-US" dirty="0"/>
              <a:t>Peak inspiratory pressure (plateau) &gt; 25 cm H</a:t>
            </a:r>
            <a:r>
              <a:rPr lang="en-US" baseline="-25000" dirty="0"/>
              <a:t>2</a:t>
            </a:r>
            <a:r>
              <a:rPr lang="en-US" dirty="0"/>
              <a:t>O</a:t>
            </a:r>
          </a:p>
          <a:p>
            <a:pPr>
              <a:lnSpc>
                <a:spcPct val="120000"/>
              </a:lnSpc>
            </a:pPr>
            <a:r>
              <a:rPr lang="en-US" dirty="0"/>
              <a:t>Intragastric pressure &gt; 20 mmHg</a:t>
            </a:r>
          </a:p>
          <a:p>
            <a:pPr>
              <a:lnSpc>
                <a:spcPct val="120000"/>
              </a:lnSpc>
            </a:pPr>
            <a:r>
              <a:rPr lang="en-US" dirty="0" err="1"/>
              <a:t>Intravesicular</a:t>
            </a:r>
            <a:r>
              <a:rPr lang="en-US" dirty="0"/>
              <a:t> pressure &gt; 20 mmHg</a:t>
            </a:r>
          </a:p>
          <a:p>
            <a:pPr>
              <a:lnSpc>
                <a:spcPct val="120000"/>
              </a:lnSpc>
            </a:pPr>
            <a:r>
              <a:rPr lang="en-US" dirty="0"/>
              <a:t>Central venous pressure &gt; 4 mmHg above baseline</a:t>
            </a:r>
          </a:p>
        </p:txBody>
      </p:sp>
    </p:spTree>
    <p:extLst>
      <p:ext uri="{BB962C8B-B14F-4D97-AF65-F5344CB8AC3E}">
        <p14:creationId xmlns:p14="http://schemas.microsoft.com/office/powerpoint/2010/main" val="1805531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48462"/>
            <a:ext cx="8229600" cy="946938"/>
          </a:xfrm>
        </p:spPr>
        <p:txBody>
          <a:bodyPr/>
          <a:lstStyle/>
          <a:p>
            <a:r>
              <a:rPr lang="en-US" dirty="0">
                <a:latin typeface="+mn-lt"/>
              </a:rPr>
              <a:t>Postoperative Concerns</a:t>
            </a:r>
          </a:p>
        </p:txBody>
      </p:sp>
      <p:sp>
        <p:nvSpPr>
          <p:cNvPr id="3" name="Content Placeholder 2"/>
          <p:cNvSpPr>
            <a:spLocks noGrp="1"/>
          </p:cNvSpPr>
          <p:nvPr>
            <p:ph idx="1"/>
          </p:nvPr>
        </p:nvSpPr>
        <p:spPr>
          <a:xfrm>
            <a:off x="304800" y="1495420"/>
            <a:ext cx="8548749" cy="4876800"/>
          </a:xfrm>
        </p:spPr>
        <p:txBody>
          <a:bodyPr>
            <a:normAutofit/>
          </a:bodyPr>
          <a:lstStyle/>
          <a:p>
            <a:r>
              <a:rPr lang="en-US" dirty="0"/>
              <a:t>Extubation</a:t>
            </a:r>
          </a:p>
          <a:p>
            <a:pPr lvl="1"/>
            <a:r>
              <a:rPr lang="en-US" dirty="0"/>
              <a:t>Small defect</a:t>
            </a:r>
          </a:p>
          <a:p>
            <a:pPr lvl="1"/>
            <a:r>
              <a:rPr lang="en-US" dirty="0"/>
              <a:t>No significant associated anomalies</a:t>
            </a:r>
          </a:p>
          <a:p>
            <a:r>
              <a:rPr lang="en-US" dirty="0"/>
              <a:t>Mechanical ventilation until respiratory compliance improves</a:t>
            </a:r>
          </a:p>
          <a:p>
            <a:r>
              <a:rPr lang="en-US" dirty="0"/>
              <a:t>Monitor for abdominal compartment syndrome</a:t>
            </a:r>
          </a:p>
          <a:p>
            <a:pPr lvl="1"/>
            <a:r>
              <a:rPr lang="en-US" dirty="0"/>
              <a:t>Continued edema of the bowel may result in a tight closure</a:t>
            </a:r>
          </a:p>
          <a:p>
            <a:r>
              <a:rPr lang="en-US" dirty="0"/>
              <a:t>Parenteral nutrition if delayed bowel function</a:t>
            </a:r>
          </a:p>
          <a:p>
            <a:endParaRPr lang="en-US" dirty="0"/>
          </a:p>
          <a:p>
            <a:endParaRPr lang="en-US" dirty="0"/>
          </a:p>
          <a:p>
            <a:pPr lvl="1"/>
            <a:endParaRPr lang="en-US" dirty="0"/>
          </a:p>
        </p:txBody>
      </p:sp>
    </p:spTree>
    <p:extLst>
      <p:ext uri="{BB962C8B-B14F-4D97-AF65-F5344CB8AC3E}">
        <p14:creationId xmlns:p14="http://schemas.microsoft.com/office/powerpoint/2010/main" val="1805531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31661"/>
            <a:ext cx="8229600" cy="1143000"/>
          </a:xfrm>
        </p:spPr>
        <p:txBody>
          <a:bodyPr/>
          <a:lstStyle/>
          <a:p>
            <a:r>
              <a:rPr lang="en-US" dirty="0">
                <a:latin typeface="+mn-lt"/>
              </a:rPr>
              <a:t>Long Term Outcomes</a:t>
            </a:r>
          </a:p>
        </p:txBody>
      </p:sp>
      <p:sp>
        <p:nvSpPr>
          <p:cNvPr id="3" name="Content Placeholder 2"/>
          <p:cNvSpPr>
            <a:spLocks noGrp="1"/>
          </p:cNvSpPr>
          <p:nvPr>
            <p:ph idx="1"/>
          </p:nvPr>
        </p:nvSpPr>
        <p:spPr>
          <a:xfrm>
            <a:off x="304800" y="1425342"/>
            <a:ext cx="8382000" cy="4594458"/>
          </a:xfrm>
        </p:spPr>
        <p:txBody>
          <a:bodyPr>
            <a:normAutofit fontScale="92500" lnSpcReduction="10000"/>
          </a:bodyPr>
          <a:lstStyle/>
          <a:p>
            <a:r>
              <a:rPr lang="en-US" dirty="0"/>
              <a:t>Depends on associated congenital anomalies and chromosomal abnormalities, particularly congenital heart disease</a:t>
            </a:r>
          </a:p>
          <a:p>
            <a:r>
              <a:rPr lang="en-US" dirty="0"/>
              <a:t>Gastrointestinal</a:t>
            </a:r>
          </a:p>
          <a:p>
            <a:pPr lvl="1"/>
            <a:r>
              <a:rPr lang="en-US" dirty="0"/>
              <a:t>Necrotizing enterocolitis</a:t>
            </a:r>
          </a:p>
          <a:p>
            <a:pPr lvl="1"/>
            <a:r>
              <a:rPr lang="en-US" dirty="0"/>
              <a:t>Short gut syndrome</a:t>
            </a:r>
          </a:p>
          <a:p>
            <a:pPr lvl="1"/>
            <a:r>
              <a:rPr lang="en-US" dirty="0"/>
              <a:t>Adhesions</a:t>
            </a:r>
          </a:p>
          <a:p>
            <a:pPr lvl="1"/>
            <a:r>
              <a:rPr lang="en-US" dirty="0"/>
              <a:t>Obstruction</a:t>
            </a:r>
          </a:p>
          <a:p>
            <a:r>
              <a:rPr lang="en-US" dirty="0"/>
              <a:t>Total parenteral nutrition side effects</a:t>
            </a:r>
          </a:p>
          <a:p>
            <a:pPr lvl="1"/>
            <a:r>
              <a:rPr lang="en-US" dirty="0"/>
              <a:t>Liver injury</a:t>
            </a:r>
          </a:p>
          <a:p>
            <a:pPr lvl="1"/>
            <a:r>
              <a:rPr lang="en-US" dirty="0"/>
              <a:t>Sepsis</a:t>
            </a:r>
          </a:p>
          <a:p>
            <a:r>
              <a:rPr lang="en-US" dirty="0"/>
              <a:t>Scar complications</a:t>
            </a:r>
          </a:p>
          <a:p>
            <a:pPr lvl="1"/>
            <a:endParaRPr lang="en-US" dirty="0"/>
          </a:p>
        </p:txBody>
      </p:sp>
    </p:spTree>
    <p:extLst>
      <p:ext uri="{BB962C8B-B14F-4D97-AF65-F5344CB8AC3E}">
        <p14:creationId xmlns:p14="http://schemas.microsoft.com/office/powerpoint/2010/main" val="1805531761"/>
      </p:ext>
    </p:extLst>
  </p:cSld>
  <p:clrMapOvr>
    <a:masterClrMapping/>
  </p:clrMapOvr>
</p:sld>
</file>

<file path=ppt/theme/theme1.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2.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Theme1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0" id="{A4D7C5CF-9270-EA45-A351-B60D80A039BE}" vid="{53CD695E-9404-9C44-8148-1CFD9E67962D}"/>
    </a:ext>
  </a:extLst>
</a:theme>
</file>

<file path=ppt/theme/theme4.xml><?xml version="1.0" encoding="utf-8"?>
<a:theme xmlns:a="http://schemas.openxmlformats.org/drawingml/2006/main" name="1_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Theme11</Template>
  <TotalTime>2301</TotalTime>
  <Words>2388</Words>
  <Application>Microsoft Macintosh PowerPoint</Application>
  <PresentationFormat>On-screen Show (4:3)</PresentationFormat>
  <Paragraphs>250</Paragraphs>
  <Slides>26</Slides>
  <Notes>21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26</vt:i4>
      </vt:variant>
    </vt:vector>
  </HeadingPairs>
  <TitlesOfParts>
    <vt:vector size="34" baseType="lpstr">
      <vt:lpstr>System Font Regular</vt:lpstr>
      <vt:lpstr>Arial</vt:lpstr>
      <vt:lpstr>Calibri</vt:lpstr>
      <vt:lpstr>Calibri Light</vt:lpstr>
      <vt:lpstr>Theme11</vt:lpstr>
      <vt:lpstr>Theme9</vt:lpstr>
      <vt:lpstr>Theme10</vt:lpstr>
      <vt:lpstr>1_Theme9</vt:lpstr>
      <vt:lpstr>Abdominal Wall Defects: Omphalocele vs. Gastroschisis</vt:lpstr>
      <vt:lpstr>Disclosures</vt:lpstr>
      <vt:lpstr>Learning Objectives</vt:lpstr>
      <vt:lpstr>Embryology</vt:lpstr>
      <vt:lpstr>Etiology</vt:lpstr>
      <vt:lpstr>Location</vt:lpstr>
      <vt:lpstr>Size</vt:lpstr>
      <vt:lpstr>Abdominal Wall Defects</vt:lpstr>
      <vt:lpstr>Epidemiology</vt:lpstr>
      <vt:lpstr>Omphalocele: Associated Abnormalities</vt:lpstr>
      <vt:lpstr>Omphalocele: Syndrome</vt:lpstr>
      <vt:lpstr>Omphalocele: Syndrome</vt:lpstr>
      <vt:lpstr>Omphalocele: Syndrome</vt:lpstr>
      <vt:lpstr>Preoperative Concerns</vt:lpstr>
      <vt:lpstr>Fluid Resuscitation</vt:lpstr>
      <vt:lpstr>Heat Loss</vt:lpstr>
      <vt:lpstr>Sepsis</vt:lpstr>
      <vt:lpstr>Trauma</vt:lpstr>
      <vt:lpstr>Timing of Surgery</vt:lpstr>
      <vt:lpstr>Intraoperative Concerns</vt:lpstr>
      <vt:lpstr>Intraoperative Concerns</vt:lpstr>
      <vt:lpstr>Primary Closure</vt:lpstr>
      <vt:lpstr>Staged Closure</vt:lpstr>
      <vt:lpstr>Primary vs Staged</vt:lpstr>
      <vt:lpstr>Postoperative Concerns</vt:lpstr>
      <vt:lpstr>Long Term Outcomes</vt:lpstr>
    </vt:vector>
  </TitlesOfParts>
  <Company>Vanderbilt University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kynesjm</dc:creator>
  <cp:lastModifiedBy>Infosino, Andrew</cp:lastModifiedBy>
  <cp:revision>72</cp:revision>
  <dcterms:created xsi:type="dcterms:W3CDTF">2016-03-21T13:58:44Z</dcterms:created>
  <dcterms:modified xsi:type="dcterms:W3CDTF">2021-12-25T23:51:44Z</dcterms:modified>
</cp:coreProperties>
</file>